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47"/>
  </p:notesMasterIdLst>
  <p:sldIdLst>
    <p:sldId id="256" r:id="rId4"/>
    <p:sldId id="286" r:id="rId5"/>
    <p:sldId id="333" r:id="rId6"/>
    <p:sldId id="318" r:id="rId7"/>
    <p:sldId id="319" r:id="rId8"/>
    <p:sldId id="293" r:id="rId9"/>
    <p:sldId id="296" r:id="rId10"/>
    <p:sldId id="266" r:id="rId11"/>
    <p:sldId id="269" r:id="rId12"/>
    <p:sldId id="290" r:id="rId13"/>
    <p:sldId id="316" r:id="rId14"/>
    <p:sldId id="292" r:id="rId15"/>
    <p:sldId id="329" r:id="rId16"/>
    <p:sldId id="330" r:id="rId17"/>
    <p:sldId id="308" r:id="rId18"/>
    <p:sldId id="275" r:id="rId19"/>
    <p:sldId id="331" r:id="rId20"/>
    <p:sldId id="311" r:id="rId21"/>
    <p:sldId id="310" r:id="rId22"/>
    <p:sldId id="323" r:id="rId23"/>
    <p:sldId id="312" r:id="rId24"/>
    <p:sldId id="313" r:id="rId25"/>
    <p:sldId id="298" r:id="rId26"/>
    <p:sldId id="317" r:id="rId27"/>
    <p:sldId id="299" r:id="rId28"/>
    <p:sldId id="300" r:id="rId29"/>
    <p:sldId id="314" r:id="rId30"/>
    <p:sldId id="325" r:id="rId31"/>
    <p:sldId id="301" r:id="rId32"/>
    <p:sldId id="281" r:id="rId33"/>
    <p:sldId id="320" r:id="rId34"/>
    <p:sldId id="277" r:id="rId35"/>
    <p:sldId id="271" r:id="rId36"/>
    <p:sldId id="321" r:id="rId37"/>
    <p:sldId id="305" r:id="rId38"/>
    <p:sldId id="332" r:id="rId39"/>
    <p:sldId id="284" r:id="rId40"/>
    <p:sldId id="272" r:id="rId41"/>
    <p:sldId id="273" r:id="rId42"/>
    <p:sldId id="303" r:id="rId43"/>
    <p:sldId id="327" r:id="rId44"/>
    <p:sldId id="302" r:id="rId45"/>
    <p:sldId id="32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717" autoAdjust="0"/>
  </p:normalViewPr>
  <p:slideViewPr>
    <p:cSldViewPr>
      <p:cViewPr varScale="1">
        <p:scale>
          <a:sx n="64" d="100"/>
          <a:sy n="64" d="100"/>
        </p:scale>
        <p:origin x="-5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893FA-D102-4DDC-BD92-C0D775FEA7A4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8ADD-D522-4516-BFF4-81BA61701F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3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3A637-2D7D-1E4B-904E-51C2CDA1B626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8BA48E-1F5D-4664-AD3A-58522E6C1DBA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194B09-39CF-4877-B2FC-4807C2F0664A}" type="slidenum">
              <a:rPr lang="en-US">
                <a:solidFill>
                  <a:prstClr val="black"/>
                </a:solidFill>
              </a:rPr>
              <a:pPr eaLnBrk="1" hangingPunct="1"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5F8272-F6F2-49A2-A260-F68A535C5E6C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4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8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98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1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86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53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3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96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77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2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5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53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0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445D-CD1E-4459-A3C0-BDD38ABB7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4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DA1DA-E725-4349-82EB-CEE9F39E1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75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D115B-C803-41BA-AD5C-A8F24A14F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46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D315-C759-488D-8D28-F877C5FF01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02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96DD7-0818-4110-868D-AA5B1CEE9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1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9C53-AEE8-40E0-B8E3-D3299593B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3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8681-E9A2-4C08-BA2A-1AA878C9C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56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235CA-0E9E-4ED6-B493-54A828C225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9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FD8C8-8834-4D4D-A47B-3805B5B6D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39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70C0-AE6E-4703-B96E-4E384FDD90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06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102C7-11B6-401E-804D-D883B7C792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8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73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8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19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7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76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7ABFF-350B-4180-B362-F9B8089AB043}" type="datetimeFigureOut">
              <a:rPr lang="en-GB" smtClean="0"/>
              <a:t>01/11/2012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EF151-6CC7-4A5C-ADA4-DF4FECCA2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18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9BB76B8-50B9-0D44-B76D-9AFB67E8F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5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52AA7-5047-4C5D-A5BF-1D500712EE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p.org/history/lawrence/larger-image-page/first-11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c-pho-1998-32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96952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The Future of Highest-Energy Accelerators</a:t>
            </a:r>
            <a:r>
              <a:rPr lang="en-US" sz="6600" dirty="0" smtClean="0">
                <a:solidFill>
                  <a:schemeClr val="bg2"/>
                </a:solidFill>
              </a:rPr>
              <a:t/>
            </a:r>
            <a:br>
              <a:rPr lang="en-US" sz="6600" dirty="0" smtClean="0">
                <a:solidFill>
                  <a:schemeClr val="bg2"/>
                </a:solidFill>
              </a:rPr>
            </a:br>
            <a:r>
              <a:rPr lang="en-US" sz="6600" dirty="0" smtClean="0">
                <a:solidFill>
                  <a:schemeClr val="bg2"/>
                </a:solidFill>
              </a:rPr>
              <a:t/>
            </a:r>
            <a:br>
              <a:rPr lang="en-US" sz="6600" dirty="0" smtClean="0">
                <a:solidFill>
                  <a:schemeClr val="bg2"/>
                </a:solidFill>
              </a:rPr>
            </a:br>
            <a:r>
              <a:rPr lang="en-US" sz="6600" dirty="0" smtClean="0">
                <a:solidFill>
                  <a:schemeClr val="bg2"/>
                </a:solidFill>
              </a:rPr>
              <a:t>		</a:t>
            </a:r>
            <a:br>
              <a:rPr lang="en-US" sz="6600" dirty="0" smtClean="0">
                <a:solidFill>
                  <a:schemeClr val="bg2"/>
                </a:solidFill>
              </a:rPr>
            </a:br>
            <a:endParaRPr lang="en-GB" sz="66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49745"/>
            <a:ext cx="6400800" cy="17526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Frank Zimmermann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 CERN, Geneva, Switzerland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1398270" cy="112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2095844" cy="1637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 descr="accnet-logo-extremely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5965716"/>
            <a:ext cx="1488384" cy="639273"/>
          </a:xfrm>
          <a:prstGeom prst="rect">
            <a:avLst/>
          </a:prstGeom>
        </p:spPr>
      </p:pic>
      <p:pic>
        <p:nvPicPr>
          <p:cNvPr id="8" name="Picture 7" descr="EuCARD_moy_transparent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24212"/>
            <a:ext cx="1739525" cy="11222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0498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Work supported by the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European Commission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under the FP7 Research Infrastructures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project</a:t>
            </a:r>
            <a:r>
              <a:rPr kumimoji="0" lang="en-US" sz="1200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EuCARD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grant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agreement no.~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227579</a:t>
            </a:r>
            <a:endParaRPr kumimoji="0" lang="en-GB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9525" y="5358493"/>
            <a:ext cx="5712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thanks to Y. 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Cai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A. Bogacz, O. 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Br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ü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ning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D. Douglas, W. Fischer, M. Furman, Z. Huang, T.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oser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W. Scandale, V. </a:t>
            </a:r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Shiltsev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R. Tomas</a:t>
            </a: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7266"/>
            <a:ext cx="5688632" cy="5049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33256"/>
            <a:ext cx="9396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Bi-2212: only round-wire superconductor at fields &gt; 18 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99" y="6379587"/>
            <a:ext cx="9054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P. McIntyre et</a:t>
            </a:r>
            <a:r>
              <a:rPr lang="en-US" sz="1400" b="0" i="0" u="none" strike="noStrike" dirty="0" smtClean="0">
                <a:solidFill>
                  <a:srgbClr val="000000"/>
                </a:solidFill>
                <a:latin typeface="Times New Roman"/>
              </a:rPr>
              <a:t> al, Proc. 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E</a:t>
            </a:r>
            <a:r>
              <a:rPr lang="en-US" sz="1400" b="0" i="0" u="none" strike="noStrike" dirty="0" smtClean="0">
                <a:solidFill>
                  <a:srgbClr val="000000"/>
                </a:solidFill>
                <a:latin typeface="Times New Roman"/>
              </a:rPr>
              <a:t>uCARD-</a:t>
            </a:r>
            <a:r>
              <a:rPr lang="en-US" sz="1400" b="0" i="0" u="none" strike="noStrike" dirty="0" err="1" smtClean="0">
                <a:solidFill>
                  <a:srgbClr val="000000"/>
                </a:solidFill>
                <a:latin typeface="Times New Roman"/>
              </a:rPr>
              <a:t>AccNet</a:t>
            </a:r>
            <a:r>
              <a:rPr lang="en-US" sz="1400" b="0" i="0" u="none" strike="noStrike" dirty="0" smtClean="0">
                <a:solidFill>
                  <a:srgbClr val="000000"/>
                </a:solidFill>
                <a:latin typeface="Times New Roman"/>
              </a:rPr>
              <a:t> workshop HE-LHC10, Malta, Oct. 2010, Yellow Report CERN-2011-003</a:t>
            </a:r>
            <a:endParaRPr lang="en-US" sz="1400" b="0" i="0" u="none" strike="noStrike" baseline="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P. Lee, Compilation of current </a:t>
            </a:r>
            <a:r>
              <a:rPr lang="en-US" sz="14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j</a:t>
            </a:r>
            <a:r>
              <a:rPr lang="en-US" sz="600" b="0" i="1" u="none" strike="noStrike" baseline="0" dirty="0" smtClean="0">
                <a:solidFill>
                  <a:srgbClr val="000000"/>
                </a:solidFill>
                <a:latin typeface="Times New Roman"/>
              </a:rPr>
              <a:t>e </a:t>
            </a:r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imes New Roman"/>
              </a:rPr>
              <a:t>data, http://www.magnet.fsu.edu/magnettechnology/research/asc/plots.html </a:t>
            </a:r>
            <a:endParaRPr lang="en-GB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4505" y="-171400"/>
            <a:ext cx="8229600" cy="1143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ushing SC magnet technology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72505" y="836712"/>
            <a:ext cx="289053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</a:rPr>
              <a:t>Nb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-Ti </a:t>
            </a:r>
            <a:r>
              <a:rPr lang="en-US" sz="3200" b="1" i="1" dirty="0">
                <a:solidFill>
                  <a:prstClr val="black"/>
                </a:solidFill>
                <a:latin typeface="Arial"/>
              </a:rPr>
              <a:t>~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8 T </a:t>
            </a:r>
          </a:p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(LHC, 2005)</a:t>
            </a:r>
          </a:p>
          <a:p>
            <a:pPr algn="ctr"/>
            <a:r>
              <a:rPr lang="en-US" sz="2800" dirty="0" smtClean="0">
                <a:latin typeface="Calibri"/>
                <a:cs typeface="Calibri"/>
              </a:rPr>
              <a:t>→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Calibri"/>
                <a:cs typeface="Calibri"/>
              </a:rPr>
              <a:t>Nb</a:t>
            </a:r>
            <a:r>
              <a:rPr lang="en-US" sz="2800" b="1" i="1" baseline="-25000" dirty="0" smtClean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lang="en-US" sz="2800" b="1" i="1" dirty="0" smtClean="0">
                <a:solidFill>
                  <a:srgbClr val="C00000"/>
                </a:solidFill>
                <a:latin typeface="Calibri"/>
                <a:cs typeface="Calibri"/>
              </a:rPr>
              <a:t>Sn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Arial"/>
              </a:rPr>
              <a:t>~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Calibri"/>
              </a:rPr>
              <a:t>15-17 T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  <a:cs typeface="Calibri"/>
              </a:rPr>
              <a:t>(HL-LHC, 2022)</a:t>
            </a:r>
          </a:p>
          <a:p>
            <a:pPr algn="ctr"/>
            <a:r>
              <a:rPr lang="en-US" sz="2800" dirty="0">
                <a:cs typeface="Calibri"/>
              </a:rPr>
              <a:t>→</a:t>
            </a: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  <a:cs typeface="Calibri"/>
              </a:rPr>
              <a:t>Bi-2212</a:t>
            </a:r>
            <a:r>
              <a:rPr lang="en-US" sz="2800" b="1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~</a:t>
            </a:r>
            <a:r>
              <a:rPr lang="en-US" sz="2800" b="1" dirty="0" smtClean="0">
                <a:solidFill>
                  <a:srgbClr val="0070C0"/>
                </a:solidFill>
                <a:cs typeface="Calibri"/>
              </a:rPr>
              <a:t>20-24 T?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cs typeface="Calibri"/>
              </a:rPr>
              <a:t>(HE-LHC, 2030)</a:t>
            </a:r>
            <a:endParaRPr lang="en-US" sz="2800" b="1" dirty="0">
              <a:solidFill>
                <a:srgbClr val="0070C0"/>
              </a:solidFill>
              <a:cs typeface="Calibri"/>
            </a:endParaRPr>
          </a:p>
          <a:p>
            <a:pPr algn="ctr"/>
            <a:endParaRPr lang="en-GB" sz="2800" dirty="0"/>
          </a:p>
        </p:txBody>
      </p:sp>
      <p:sp>
        <p:nvSpPr>
          <p:cNvPr id="2" name="5-Point Star 1"/>
          <p:cNvSpPr/>
          <p:nvPr/>
        </p:nvSpPr>
        <p:spPr>
          <a:xfrm>
            <a:off x="2392415" y="3266335"/>
            <a:ext cx="432048" cy="432977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3757301" y="3314926"/>
            <a:ext cx="432048" cy="432977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5-Point Star 9"/>
          <p:cNvSpPr/>
          <p:nvPr/>
        </p:nvSpPr>
        <p:spPr>
          <a:xfrm>
            <a:off x="4860032" y="3296480"/>
            <a:ext cx="432048" cy="432977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3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573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HE-LHC 20-T hybrid magnet</a:t>
            </a:r>
            <a:endParaRPr lang="en-GB" sz="4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6120680" cy="446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436" y="5465254"/>
            <a:ext cx="8604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Block </a:t>
            </a:r>
            <a:r>
              <a:rPr lang="en-GB" sz="2400" dirty="0"/>
              <a:t>layout of </a:t>
            </a:r>
            <a:r>
              <a:rPr lang="en-GB" sz="2400" i="1" dirty="0" err="1" smtClean="0"/>
              <a:t>Nb</a:t>
            </a:r>
            <a:r>
              <a:rPr lang="en-GB" sz="2400" i="1" dirty="0" smtClean="0"/>
              <a:t>-Ti </a:t>
            </a:r>
            <a:r>
              <a:rPr lang="en-GB" sz="2400" dirty="0"/>
              <a:t>&amp; </a:t>
            </a:r>
            <a:r>
              <a:rPr lang="en-GB" sz="2400" i="1" dirty="0"/>
              <a:t>Nb</a:t>
            </a:r>
            <a:r>
              <a:rPr lang="en-GB" sz="2400" i="1" baseline="-25000" dirty="0"/>
              <a:t>3</a:t>
            </a:r>
            <a:r>
              <a:rPr lang="en-GB" sz="2400" i="1" dirty="0"/>
              <a:t>Sn</a:t>
            </a:r>
            <a:r>
              <a:rPr lang="en-GB" sz="2400" dirty="0"/>
              <a:t> &amp; </a:t>
            </a:r>
            <a:r>
              <a:rPr lang="en-GB" sz="2400" i="1" dirty="0" smtClean="0"/>
              <a:t>HTS </a:t>
            </a:r>
            <a:r>
              <a:rPr lang="en-GB" sz="2400" dirty="0" smtClean="0"/>
              <a:t>(</a:t>
            </a:r>
            <a:r>
              <a:rPr lang="en-GB" sz="2400" i="1" dirty="0" smtClean="0"/>
              <a:t>Bi</a:t>
            </a:r>
            <a:r>
              <a:rPr lang="en-GB" sz="2400" dirty="0" smtClean="0"/>
              <a:t>-2212) </a:t>
            </a:r>
            <a:r>
              <a:rPr lang="en-GB" sz="2400" dirty="0"/>
              <a:t>20-T </a:t>
            </a:r>
            <a:r>
              <a:rPr lang="en-GB" sz="2400" dirty="0" smtClean="0"/>
              <a:t>dipole-magnet coil. Only </a:t>
            </a:r>
            <a:r>
              <a:rPr lang="en-GB" sz="2400" dirty="0"/>
              <a:t>one quarter of one aperture is shown.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5571" y="1484784"/>
            <a:ext cx="9993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E. Todesco,</a:t>
            </a:r>
          </a:p>
          <a:p>
            <a:r>
              <a:rPr lang="en-US" sz="1400" dirty="0"/>
              <a:t>L</a:t>
            </a:r>
            <a:r>
              <a:rPr lang="en-US" sz="1400" dirty="0" smtClean="0"/>
              <a:t>. Rossi,</a:t>
            </a:r>
            <a:endParaRPr lang="en-GB" sz="1400" dirty="0" smtClean="0"/>
          </a:p>
          <a:p>
            <a:r>
              <a:rPr lang="en-GB" sz="1400" dirty="0" smtClean="0"/>
              <a:t>P. McIntyre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17189" y="6344683"/>
            <a:ext cx="7639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 smtClean="0">
                <a:solidFill>
                  <a:srgbClr val="FF0000"/>
                </a:solidFill>
              </a:rPr>
              <a:t> lot of stored energy in both magnets and beams! </a:t>
            </a:r>
            <a:endParaRPr lang="en-GB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4" y="96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ven stronger “magnets”? </a:t>
            </a:r>
            <a:r>
              <a:rPr lang="en-US" i="1" dirty="0" smtClean="0"/>
              <a:t>- crystals</a:t>
            </a:r>
            <a:endParaRPr lang="en-GB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723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1" y="966066"/>
            <a:ext cx="4863336" cy="4074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621" y="5040368"/>
            <a:ext cx="185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</a:t>
            </a:r>
            <a:r>
              <a:rPr lang="en-US" sz="1200" dirty="0" smtClean="0"/>
              <a:t>. Scandale, MPL A (2012)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81740" y="3793799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dirty="0" smtClean="0"/>
              <a:t>=2</a:t>
            </a:r>
            <a:r>
              <a:rPr lang="en-US" sz="2000" dirty="0" smtClean="0">
                <a:latin typeface="Symbol" pitchFamily="18" charset="2"/>
              </a:rPr>
              <a:t>pb</a:t>
            </a:r>
            <a:r>
              <a:rPr lang="en-US" sz="2000" dirty="0" smtClean="0"/>
              <a:t>=2</a:t>
            </a:r>
            <a:r>
              <a:rPr lang="en-US" sz="2000" dirty="0" smtClean="0">
                <a:latin typeface="Symbol" pitchFamily="18" charset="2"/>
              </a:rPr>
              <a:t>p</a:t>
            </a:r>
            <a:r>
              <a:rPr lang="en-US" sz="2000" dirty="0" smtClean="0"/>
              <a:t> (</a:t>
            </a:r>
            <a:r>
              <a:rPr lang="en-US" sz="2000" i="1" dirty="0" smtClean="0"/>
              <a:t>E</a:t>
            </a:r>
            <a:r>
              <a:rPr lang="en-US" sz="2000" dirty="0" smtClean="0"/>
              <a:t>/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endParaRPr lang="en-GB" sz="20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779003" y="1607653"/>
            <a:ext cx="229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f</a:t>
            </a:r>
            <a:r>
              <a:rPr lang="en-US" sz="2800" dirty="0" smtClean="0"/>
              <a:t>~20-60 </a:t>
            </a:r>
            <a:r>
              <a:rPr lang="en-US" sz="2800" dirty="0" err="1" smtClean="0"/>
              <a:t>eV</a:t>
            </a:r>
            <a:r>
              <a:rPr lang="en-US" sz="2800" dirty="0" smtClean="0"/>
              <a:t>/Å</a:t>
            </a:r>
            <a:r>
              <a:rPr lang="en-US" sz="2800" baseline="30000" dirty="0" smtClean="0"/>
              <a:t>2</a:t>
            </a:r>
            <a:endParaRPr lang="en-GB" sz="28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779003" y="1223875"/>
            <a:ext cx="271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rystal focusing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163" y="1186807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s</a:t>
            </a:r>
            <a:r>
              <a:rPr lang="en-US" b="1" dirty="0" smtClean="0">
                <a:solidFill>
                  <a:srgbClr val="0000CC"/>
                </a:solidFill>
              </a:rPr>
              <a:t>traight crystal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7633" y="4484907"/>
            <a:ext cx="130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bent crystal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156" y="2564904"/>
            <a:ext cx="2708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0000CC"/>
                </a:solidFill>
              </a:rPr>
              <a:t>B</a:t>
            </a:r>
            <a:r>
              <a:rPr lang="en-US" sz="3600" baseline="-25000" dirty="0" smtClean="0">
                <a:solidFill>
                  <a:srgbClr val="0000CC"/>
                </a:solidFill>
              </a:rPr>
              <a:t>max</a:t>
            </a:r>
            <a:r>
              <a:rPr lang="en-US" sz="3600" dirty="0">
                <a:solidFill>
                  <a:srgbClr val="0000CC"/>
                </a:solidFill>
              </a:rPr>
              <a:t>≈</a:t>
            </a:r>
            <a:r>
              <a:rPr lang="en-US" sz="3600" dirty="0" smtClean="0">
                <a:solidFill>
                  <a:srgbClr val="0000CC"/>
                </a:solidFill>
              </a:rPr>
              <a:t>2000 T !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5317367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s</a:t>
            </a:r>
            <a:r>
              <a:rPr lang="en-US" sz="2400" b="1" dirty="0" smtClean="0">
                <a:solidFill>
                  <a:srgbClr val="0000CC"/>
                </a:solidFill>
              </a:rPr>
              <a:t>ince 1978 crystals are used for extracting high-energy protons or ions from storage rings; </a:t>
            </a:r>
            <a:r>
              <a:rPr lang="en-US" sz="2400" b="1" dirty="0" smtClean="0">
                <a:solidFill>
                  <a:srgbClr val="FF0000"/>
                </a:solidFill>
              </a:rPr>
              <a:t>can they by used for a circular collider?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ossible problems:  “</a:t>
            </a:r>
            <a:r>
              <a:rPr lang="en-US" sz="2400" b="1" dirty="0" err="1" smtClean="0">
                <a:solidFill>
                  <a:srgbClr val="FF0000"/>
                </a:solidFill>
              </a:rPr>
              <a:t>dechanneling</a:t>
            </a:r>
            <a:r>
              <a:rPr lang="en-US" sz="2400" dirty="0" smtClean="0">
                <a:solidFill>
                  <a:srgbClr val="FF0000"/>
                </a:solidFill>
              </a:rPr>
              <a:t>” due to interactions w. crystal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nuclei &amp; e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;  </a:t>
            </a:r>
            <a:r>
              <a:rPr lang="en-US" sz="2400" b="1" dirty="0" smtClean="0">
                <a:solidFill>
                  <a:srgbClr val="FF0000"/>
                </a:solidFill>
              </a:rPr>
              <a:t>heating</a:t>
            </a:r>
            <a:r>
              <a:rPr lang="en-US" sz="2400" dirty="0" smtClean="0">
                <a:solidFill>
                  <a:srgbClr val="FF0000"/>
                </a:solidFill>
              </a:rPr>
              <a:t>; </a:t>
            </a:r>
            <a:r>
              <a:rPr lang="en-US" sz="2400" b="1" dirty="0" smtClean="0">
                <a:solidFill>
                  <a:srgbClr val="FF0000"/>
                </a:solidFill>
              </a:rPr>
              <a:t>staging</a:t>
            </a:r>
            <a:r>
              <a:rPr lang="en-US" sz="2400" dirty="0" smtClean="0">
                <a:solidFill>
                  <a:srgbClr val="FF0000"/>
                </a:solidFill>
              </a:rPr>
              <a:t> – atomic-scale positioning?; </a:t>
            </a:r>
            <a:r>
              <a:rPr lang="en-US" sz="2400" b="1" dirty="0" smtClean="0">
                <a:solidFill>
                  <a:srgbClr val="FF0000"/>
                </a:solidFill>
              </a:rPr>
              <a:t>synchrotron radiation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6625" y="5019585"/>
            <a:ext cx="1837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S.A. Bogacz, D. Cline, 1997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076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9289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p:</a:t>
            </a:r>
            <a:r>
              <a:rPr lang="en-US" dirty="0" smtClean="0"/>
              <a:t> not fundamental, made of </a:t>
            </a:r>
            <a:r>
              <a:rPr lang="en-US" dirty="0" err="1" smtClean="0"/>
              <a:t>partons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8834" y="1111807"/>
            <a:ext cx="27789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</a:t>
            </a:r>
            <a:r>
              <a:rPr lang="en-US" sz="3200" dirty="0" smtClean="0"/>
              <a:t>iscovered in inelastic </a:t>
            </a:r>
            <a:r>
              <a:rPr lang="en-US" sz="3200" dirty="0"/>
              <a:t>electron-nucleon scattering experiments </a:t>
            </a:r>
            <a:r>
              <a:rPr lang="en-US" sz="3200" dirty="0" smtClean="0"/>
              <a:t>at SLAC ESA, </a:t>
            </a:r>
          </a:p>
          <a:p>
            <a:r>
              <a:rPr lang="en-US" sz="3200" dirty="0" smtClean="0"/>
              <a:t>1967-1973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92696"/>
            <a:ext cx="4825060" cy="60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11" y="1596823"/>
            <a:ext cx="7337758" cy="4568481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920473"/>
            <a:ext cx="9252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MIT-SLAC (1967-73)</a:t>
            </a:r>
            <a:r>
              <a:rPr lang="en-US" sz="2800" dirty="0" smtClean="0">
                <a:latin typeface="Calibri"/>
                <a:cs typeface="Calibri"/>
              </a:rPr>
              <a:t>→ HERA (1990-2007) → </a:t>
            </a:r>
            <a:r>
              <a:rPr lang="en-US" sz="3600" b="1" dirty="0" err="1" smtClean="0">
                <a:solidFill>
                  <a:srgbClr val="0000CC"/>
                </a:solidFill>
                <a:latin typeface="Calibri"/>
                <a:cs typeface="Calibri"/>
              </a:rPr>
              <a:t>LHeC</a:t>
            </a:r>
            <a:r>
              <a:rPr lang="en-US" sz="2800" dirty="0" smtClean="0">
                <a:latin typeface="Calibri"/>
                <a:cs typeface="Calibri"/>
              </a:rPr>
              <a:t> (2025-32?)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6356734"/>
            <a:ext cx="841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6-pass 2x10-GeV recirculating </a:t>
            </a:r>
            <a:r>
              <a:rPr lang="en-US" sz="2800" dirty="0" err="1" smtClean="0"/>
              <a:t>linac</a:t>
            </a:r>
            <a:r>
              <a:rPr lang="en-US" sz="2800" dirty="0" smtClean="0"/>
              <a:t> with energy recovery</a:t>
            </a:r>
            <a:endParaRPr lang="en-GB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9289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next step in </a:t>
            </a:r>
            <a:r>
              <a:rPr lang="en-US" sz="5400" i="1" dirty="0" err="1" smtClean="0"/>
              <a:t>ep</a:t>
            </a:r>
            <a:r>
              <a:rPr lang="en-US" sz="5400" dirty="0" smtClean="0"/>
              <a:t> scattering?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91784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l</a:t>
            </a:r>
            <a:r>
              <a:rPr lang="en-US" sz="6000" dirty="0" smtClean="0"/>
              <a:t>epton colliders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792" y="126876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“precision instruments” (fundamental particles)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788" y="1988840"/>
            <a:ext cx="900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00CC"/>
                </a:solidFill>
              </a:rPr>
              <a:t>circular colliders</a:t>
            </a:r>
          </a:p>
          <a:p>
            <a:pPr lvl="1"/>
            <a:r>
              <a:rPr lang="en-US" sz="3600" dirty="0" smtClean="0">
                <a:solidFill>
                  <a:srgbClr val="0000CC"/>
                </a:solidFill>
              </a:rPr>
              <a:t>- 	</a:t>
            </a:r>
            <a:r>
              <a:rPr lang="en-US" sz="3600" dirty="0" err="1" smtClean="0">
                <a:solidFill>
                  <a:srgbClr val="0000CC"/>
                </a:solidFill>
              </a:rPr>
              <a:t>e</a:t>
            </a:r>
            <a:r>
              <a:rPr lang="en-US" sz="3600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600" i="1" dirty="0" err="1" smtClean="0">
                <a:solidFill>
                  <a:srgbClr val="0000CC"/>
                </a:solidFill>
              </a:rPr>
              <a:t>e</a:t>
            </a:r>
            <a:r>
              <a:rPr lang="en-US" sz="3600" baseline="30000" dirty="0" smtClean="0">
                <a:solidFill>
                  <a:srgbClr val="0000CC"/>
                </a:solidFill>
              </a:rPr>
              <a:t>-</a:t>
            </a:r>
          </a:p>
          <a:p>
            <a:pPr lvl="1"/>
            <a:r>
              <a:rPr lang="en-US" sz="3600" dirty="0" smtClean="0">
                <a:solidFill>
                  <a:srgbClr val="0000CC"/>
                </a:solidFill>
              </a:rPr>
              <a:t>-</a:t>
            </a:r>
            <a:r>
              <a:rPr lang="en-US" sz="3600" dirty="0" smtClean="0">
                <a:solidFill>
                  <a:srgbClr val="0000CC"/>
                </a:solidFill>
                <a:latin typeface="Symbol" pitchFamily="18" charset="2"/>
              </a:rPr>
              <a:t> 	m</a:t>
            </a:r>
            <a:r>
              <a:rPr lang="en-US" sz="3600" baseline="30000" dirty="0" smtClean="0">
                <a:solidFill>
                  <a:srgbClr val="0000CC"/>
                </a:solidFill>
              </a:rPr>
              <a:t>-</a:t>
            </a:r>
            <a:r>
              <a:rPr lang="en-US" sz="3600" dirty="0" smtClean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sz="3600" baseline="30000" dirty="0" smtClean="0">
                <a:solidFill>
                  <a:srgbClr val="0000CC"/>
                </a:solidFill>
              </a:rPr>
              <a:t>+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00CC"/>
                </a:solidFill>
              </a:rPr>
              <a:t>linear </a:t>
            </a:r>
            <a:r>
              <a:rPr lang="en-US" sz="3600" dirty="0" err="1">
                <a:solidFill>
                  <a:srgbClr val="0000CC"/>
                </a:solidFill>
              </a:rPr>
              <a:t>e</a:t>
            </a:r>
            <a:r>
              <a:rPr lang="en-US" sz="3600" baseline="30000" dirty="0" err="1">
                <a:solidFill>
                  <a:srgbClr val="0000CC"/>
                </a:solidFill>
              </a:rPr>
              <a:t>+</a:t>
            </a:r>
            <a:r>
              <a:rPr lang="en-US" sz="3600" dirty="0" err="1">
                <a:solidFill>
                  <a:srgbClr val="0000CC"/>
                </a:solidFill>
              </a:rPr>
              <a:t>e</a:t>
            </a:r>
            <a:r>
              <a:rPr lang="en-US" sz="3600" baseline="30000" dirty="0">
                <a:solidFill>
                  <a:srgbClr val="0000CC"/>
                </a:solidFill>
              </a:rPr>
              <a:t>-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smtClean="0">
                <a:solidFill>
                  <a:srgbClr val="0000CC"/>
                </a:solidFill>
              </a:rPr>
              <a:t>colliders</a:t>
            </a:r>
          </a:p>
          <a:p>
            <a:pPr marL="0" lvl="1" defTabSz="449263"/>
            <a:r>
              <a:rPr lang="en-US" sz="3600" dirty="0">
                <a:solidFill>
                  <a:srgbClr val="0000CC"/>
                </a:solidFill>
                <a:cs typeface="Calibri"/>
              </a:rPr>
              <a:t>	</a:t>
            </a:r>
            <a:r>
              <a:rPr lang="en-US" sz="3600" dirty="0" smtClean="0">
                <a:solidFill>
                  <a:srgbClr val="0000CC"/>
                </a:solidFill>
                <a:cs typeface="Calibri"/>
              </a:rPr>
              <a:t>- 	normal or superconducting </a:t>
            </a:r>
            <a:r>
              <a:rPr lang="en-US" sz="3600" dirty="0" smtClean="0">
                <a:solidFill>
                  <a:srgbClr val="0000CC"/>
                </a:solidFill>
                <a:latin typeface="Symbol" pitchFamily="18" charset="2"/>
                <a:cs typeface="Calibri"/>
              </a:rPr>
              <a:t>m</a:t>
            </a:r>
            <a:r>
              <a:rPr lang="en-US" sz="3600" dirty="0" smtClean="0">
                <a:solidFill>
                  <a:srgbClr val="0000CC"/>
                </a:solidFill>
                <a:cs typeface="Calibri"/>
              </a:rPr>
              <a:t>-wave </a:t>
            </a:r>
            <a:r>
              <a:rPr lang="en-US" sz="3600" dirty="0" err="1" smtClean="0">
                <a:solidFill>
                  <a:srgbClr val="0000CC"/>
                </a:solidFill>
                <a:cs typeface="Calibri"/>
              </a:rPr>
              <a:t>linac</a:t>
            </a:r>
            <a:r>
              <a:rPr lang="en-US" sz="3600" dirty="0" smtClean="0">
                <a:solidFill>
                  <a:srgbClr val="0000CC"/>
                </a:solidFill>
                <a:cs typeface="Calibri"/>
              </a:rPr>
              <a:t>  </a:t>
            </a:r>
          </a:p>
          <a:p>
            <a:pPr marL="0" lvl="1" defTabSz="449263"/>
            <a:r>
              <a:rPr lang="en-US" sz="3600" dirty="0">
                <a:solidFill>
                  <a:srgbClr val="0000CC"/>
                </a:solidFill>
                <a:cs typeface="Calibri"/>
              </a:rPr>
              <a:t>	</a:t>
            </a:r>
            <a:r>
              <a:rPr lang="en-US" sz="3600" dirty="0" smtClean="0">
                <a:solidFill>
                  <a:srgbClr val="0000CC"/>
                </a:solidFill>
                <a:cs typeface="Calibri"/>
              </a:rPr>
              <a:t>-	dielectric </a:t>
            </a:r>
            <a:r>
              <a:rPr lang="en-US" sz="3600" dirty="0">
                <a:solidFill>
                  <a:srgbClr val="0000CC"/>
                </a:solidFill>
                <a:cs typeface="Calibri"/>
              </a:rPr>
              <a:t>or plasma-based </a:t>
            </a:r>
            <a:r>
              <a:rPr lang="en-US" sz="3600" dirty="0" err="1" smtClean="0">
                <a:solidFill>
                  <a:srgbClr val="0000CC"/>
                </a:solidFill>
                <a:cs typeface="Calibri"/>
              </a:rPr>
              <a:t>linac</a:t>
            </a:r>
            <a:endParaRPr lang="en-US" sz="3600" dirty="0">
              <a:solidFill>
                <a:srgbClr val="0000CC"/>
              </a:solidFill>
              <a:cs typeface="Calibri"/>
            </a:endParaRPr>
          </a:p>
          <a:p>
            <a:pPr marL="0" lvl="1" defTabSz="449263"/>
            <a:r>
              <a:rPr lang="en-US" sz="3600" dirty="0">
                <a:solidFill>
                  <a:srgbClr val="0000CC"/>
                </a:solidFill>
                <a:cs typeface="Calibri"/>
              </a:rPr>
              <a:t>	</a:t>
            </a:r>
            <a:r>
              <a:rPr lang="en-US" sz="3600" dirty="0" smtClean="0">
                <a:solidFill>
                  <a:srgbClr val="0000CC"/>
                </a:solidFill>
                <a:cs typeface="Calibri"/>
              </a:rPr>
              <a:t>-	crystal accelerator</a:t>
            </a:r>
            <a:endParaRPr lang="en-US" sz="3600" dirty="0">
              <a:solidFill>
                <a:prstClr val="black"/>
              </a:solidFill>
              <a:cs typeface="Calibri"/>
            </a:endParaRPr>
          </a:p>
          <a:p>
            <a:pPr marL="0" lvl="1"/>
            <a:endParaRPr lang="en-US" sz="3600" b="1" dirty="0">
              <a:solidFill>
                <a:srgbClr val="0000C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0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-27153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</a:rPr>
              <a:t>largest circular colliders:</a:t>
            </a:r>
            <a:endParaRPr lang="en-US" sz="3200" dirty="0" smtClean="0"/>
          </a:p>
          <a:p>
            <a:pPr marL="0" lv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	highest </a:t>
            </a:r>
            <a:r>
              <a:rPr lang="en-US" dirty="0">
                <a:solidFill>
                  <a:srgbClr val="0000CC"/>
                </a:solidFill>
              </a:rPr>
              <a:t>energy: LEP (27 km), 104.5 GeV/beam</a:t>
            </a:r>
          </a:p>
          <a:p>
            <a:pPr marL="457200" lvl="1" indent="0">
              <a:buNone/>
            </a:pPr>
            <a:r>
              <a:rPr lang="en-US" sz="3200" dirty="0" smtClean="0">
                <a:cs typeface="Calibri"/>
              </a:rPr>
              <a:t>	→ </a:t>
            </a:r>
            <a:r>
              <a:rPr lang="en-US" sz="3200" dirty="0">
                <a:cs typeface="Calibri"/>
              </a:rPr>
              <a:t>80 km </a:t>
            </a:r>
            <a:r>
              <a:rPr lang="en-US" sz="3200" dirty="0" smtClean="0">
                <a:cs typeface="Calibri"/>
              </a:rPr>
              <a:t>(“TLEP”?)</a:t>
            </a:r>
            <a:endParaRPr lang="en-US" sz="3200" dirty="0">
              <a:cs typeface="Calibri"/>
            </a:endParaRPr>
          </a:p>
          <a:p>
            <a:pPr marL="457200" lvl="1" indent="0">
              <a:buNone/>
            </a:pPr>
            <a:r>
              <a:rPr lang="en-US" sz="3200" dirty="0">
                <a:solidFill>
                  <a:prstClr val="black"/>
                </a:solidFill>
                <a:cs typeface="Calibri"/>
              </a:rPr>
              <a:t>	another factor 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2 </a:t>
            </a:r>
            <a:r>
              <a:rPr lang="en-US" sz="3200" dirty="0">
                <a:solidFill>
                  <a:prstClr val="black"/>
                </a:solidFill>
                <a:cs typeface="Calibri"/>
              </a:rPr>
              <a:t>in beam 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energy, 200 GeV</a:t>
            </a:r>
            <a:endParaRPr lang="en-US" sz="3600" dirty="0" smtClean="0">
              <a:cs typeface="Calibri"/>
            </a:endParaRPr>
          </a:p>
          <a:p>
            <a:pPr marL="0" lvl="1" indent="0">
              <a:buNone/>
            </a:pPr>
            <a:endParaRPr lang="en-US" sz="3600" b="1" dirty="0" smtClean="0">
              <a:solidFill>
                <a:srgbClr val="0000CC"/>
              </a:solidFill>
              <a:cs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0952" y="-234280"/>
            <a:ext cx="8229600" cy="128701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circular </a:t>
            </a:r>
            <a:r>
              <a:rPr lang="en-US" sz="4800" dirty="0" err="1" smtClean="0"/>
              <a:t>e</a:t>
            </a:r>
            <a:r>
              <a:rPr lang="en-US" sz="4800" baseline="30000" dirty="0" err="1" smtClean="0"/>
              <a:t>+</a:t>
            </a:r>
            <a:r>
              <a:rPr lang="en-US" sz="4800" dirty="0" err="1" smtClean="0"/>
              <a:t>e</a:t>
            </a:r>
            <a:r>
              <a:rPr lang="en-US" sz="4800" baseline="30000" dirty="0" smtClean="0"/>
              <a:t>-</a:t>
            </a:r>
            <a:r>
              <a:rPr lang="en-US" sz="4800" dirty="0" smtClean="0"/>
              <a:t> colliders</a:t>
            </a:r>
            <a:endParaRPr lang="en-GB" sz="4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44758"/>
            <a:ext cx="91440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>
                <a:solidFill>
                  <a:srgbClr val="0000CC"/>
                </a:solidFill>
              </a:rPr>
              <a:t>m</a:t>
            </a:r>
            <a:r>
              <a:rPr lang="en-US" sz="3600" b="1" dirty="0" smtClean="0">
                <a:solidFill>
                  <a:srgbClr val="0000CC"/>
                </a:solidFill>
              </a:rPr>
              <a:t>ax. beam energy limited by </a:t>
            </a:r>
            <a:r>
              <a:rPr lang="en-US" sz="3600" b="1" dirty="0" err="1" smtClean="0">
                <a:solidFill>
                  <a:srgbClr val="0000CC"/>
                </a:solidFill>
              </a:rPr>
              <a:t>synchr</a:t>
            </a:r>
            <a:r>
              <a:rPr lang="en-US" sz="3600" b="1" dirty="0" smtClean="0">
                <a:solidFill>
                  <a:srgbClr val="0000CC"/>
                </a:solidFill>
              </a:rPr>
              <a:t>. radiation</a:t>
            </a:r>
            <a:endParaRPr lang="en-US" sz="3600" b="1" dirty="0">
              <a:solidFill>
                <a:srgbClr val="0000CC"/>
              </a:solidFill>
            </a:endParaRPr>
          </a:p>
          <a:p>
            <a:pPr marL="0" lvl="0" indent="0">
              <a:buNone/>
            </a:pPr>
            <a:r>
              <a:rPr lang="en-US" sz="3600" b="1" i="1" dirty="0" err="1" smtClean="0">
                <a:solidFill>
                  <a:srgbClr val="FF0000"/>
                </a:solidFill>
              </a:rPr>
              <a:t>E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3600" dirty="0" smtClean="0">
                <a:solidFill>
                  <a:srgbClr val="FF0000"/>
                </a:solidFill>
              </a:rPr>
              <a:t>[100 GeV]≈(</a:t>
            </a:r>
            <a:r>
              <a:rPr lang="en-US" sz="3600" b="1" i="1" dirty="0" smtClean="0">
                <a:solidFill>
                  <a:srgbClr val="FF0000"/>
                </a:solidFill>
              </a:rPr>
              <a:t>P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SR</a:t>
            </a:r>
            <a:r>
              <a:rPr lang="en-US" sz="3600" dirty="0" smtClean="0">
                <a:solidFill>
                  <a:srgbClr val="FF0000"/>
                </a:solidFill>
              </a:rPr>
              <a:t>[70MW] 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[km]/</a:t>
            </a:r>
            <a:r>
              <a:rPr lang="en-US" sz="3600" b="1" i="1" dirty="0" smtClean="0">
                <a:solidFill>
                  <a:srgbClr val="FF0000"/>
                </a:solidFill>
              </a:rPr>
              <a:t>N</a:t>
            </a:r>
            <a:r>
              <a:rPr lang="en-US" sz="3600" b="1" i="1" baseline="-25000" dirty="0" smtClean="0">
                <a:solidFill>
                  <a:srgbClr val="FF0000"/>
                </a:solidFill>
              </a:rPr>
              <a:t>e</a:t>
            </a:r>
            <a:r>
              <a:rPr lang="en-US" sz="3600" dirty="0" smtClean="0">
                <a:solidFill>
                  <a:srgbClr val="FF0000"/>
                </a:solidFill>
              </a:rPr>
              <a:t>[10</a:t>
            </a:r>
            <a:r>
              <a:rPr lang="en-US" sz="3600" baseline="30000" dirty="0" smtClean="0">
                <a:solidFill>
                  <a:srgbClr val="FF0000"/>
                </a:solidFill>
              </a:rPr>
              <a:t>12</a:t>
            </a:r>
            <a:r>
              <a:rPr lang="en-US" sz="3600" dirty="0" smtClean="0">
                <a:solidFill>
                  <a:srgbClr val="FF0000"/>
                </a:solidFill>
              </a:rPr>
              <a:t>])</a:t>
            </a:r>
            <a:r>
              <a:rPr lang="en-US" sz="3600" baseline="30000" dirty="0" smtClean="0">
                <a:solidFill>
                  <a:srgbClr val="FF0000"/>
                </a:solidFill>
              </a:rPr>
              <a:t>1/4</a:t>
            </a:r>
            <a:endParaRPr lang="en-US" sz="2800" baseline="300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45500" y="2176743"/>
            <a:ext cx="1728192" cy="707492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332" y="2752807"/>
            <a:ext cx="720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SR power </a:t>
            </a:r>
          </a:p>
          <a:p>
            <a:r>
              <a:rPr lang="en-US" sz="2400" dirty="0" smtClean="0"/>
              <a:t>~1/2 </a:t>
            </a:r>
            <a:r>
              <a:rPr lang="en-US" sz="2400" b="1" dirty="0" smtClean="0"/>
              <a:t>wall plug power </a:t>
            </a:r>
          </a:p>
          <a:p>
            <a:r>
              <a:rPr lang="en-US" sz="2400" dirty="0" smtClean="0"/>
              <a:t>with 50% RF efficiency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7748" y="2937473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bending radius</a:t>
            </a:r>
          </a:p>
          <a:p>
            <a:r>
              <a:rPr lang="en-US" sz="2400" dirty="0" smtClean="0"/>
              <a:t>LHC: </a:t>
            </a:r>
            <a:r>
              <a:rPr lang="en-US" sz="2400" dirty="0" smtClean="0">
                <a:latin typeface="Symbol" pitchFamily="18" charset="2"/>
              </a:rPr>
              <a:t>r</a:t>
            </a:r>
            <a:r>
              <a:rPr lang="en-US" sz="2400" dirty="0" smtClean="0"/>
              <a:t>≈3 km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215201" y="2025404"/>
            <a:ext cx="288032" cy="1010170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92280" y="3117956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#e</a:t>
            </a:r>
            <a:r>
              <a:rPr lang="en-US" sz="2800" b="1" baseline="30000" dirty="0" smtClean="0">
                <a:latin typeface="Calibri"/>
                <a:cs typeface="Calibri"/>
              </a:rPr>
              <a:t>±</a:t>
            </a:r>
          </a:p>
          <a:p>
            <a:r>
              <a:rPr lang="en-US" sz="2400" dirty="0" smtClean="0"/>
              <a:t>(for luminosity)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01884" y="1991452"/>
            <a:ext cx="432048" cy="1010170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7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2" y="188640"/>
            <a:ext cx="9217024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possible master plan</a:t>
            </a:r>
            <a:r>
              <a:rPr lang="en-US" sz="5400" dirty="0"/>
              <a:t/>
            </a:r>
            <a:br>
              <a:rPr lang="en-US" sz="5400" dirty="0"/>
            </a:br>
            <a:endParaRPr lang="en-GB" sz="3200" i="1" dirty="0"/>
          </a:p>
        </p:txBody>
      </p:sp>
      <p:sp>
        <p:nvSpPr>
          <p:cNvPr id="4" name="Oval 3"/>
          <p:cNvSpPr/>
          <p:nvPr/>
        </p:nvSpPr>
        <p:spPr>
          <a:xfrm>
            <a:off x="2161558" y="3389836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215386" y="3324082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55346" y="3173812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1610" y="3085104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00615" y="270297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PSB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0421" y="277102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 (0.6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502" y="306431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SPS (6.9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4319" y="3139416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LHC (26.7 km)</a:t>
            </a:r>
            <a:endParaRPr lang="en-GB" sz="2000" b="1" dirty="0"/>
          </a:p>
        </p:txBody>
      </p:sp>
      <p:sp>
        <p:nvSpPr>
          <p:cNvPr id="12" name="Oval 11"/>
          <p:cNvSpPr/>
          <p:nvPr/>
        </p:nvSpPr>
        <p:spPr>
          <a:xfrm>
            <a:off x="45606" y="1916832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89622" y="1936828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299952" y="1663930"/>
            <a:ext cx="291938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TLEP (80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 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   400 GeV </a:t>
            </a:r>
            <a:r>
              <a:rPr lang="en-US" sz="2800" b="1" dirty="0" err="1" smtClean="0">
                <a:solidFill>
                  <a:srgbClr val="0000CC"/>
                </a:solidFill>
              </a:rPr>
              <a:t>c.m</a:t>
            </a:r>
            <a:r>
              <a:rPr lang="en-US" sz="2800" b="1" dirty="0" smtClean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</a:t>
            </a:r>
            <a:r>
              <a:rPr lang="en-US" sz="1600" b="1" i="1" dirty="0" smtClean="0">
                <a:solidFill>
                  <a:srgbClr val="0000CC"/>
                </a:solidFill>
              </a:rPr>
              <a:t>L</a:t>
            </a:r>
            <a:r>
              <a:rPr lang="en-US" sz="1600" b="1" dirty="0" smtClean="0">
                <a:solidFill>
                  <a:srgbClr val="0000CC"/>
                </a:solidFill>
              </a:rPr>
              <a:t>(350GeV)≈7x10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33</a:t>
            </a:r>
            <a:r>
              <a:rPr lang="en-US" sz="1600" b="1" dirty="0" smtClean="0">
                <a:solidFill>
                  <a:srgbClr val="0000CC"/>
                </a:solidFill>
              </a:rPr>
              <a:t>cm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-2</a:t>
            </a:r>
            <a:r>
              <a:rPr lang="en-US" sz="1600" b="1" dirty="0" smtClean="0">
                <a:solidFill>
                  <a:srgbClr val="0000CC"/>
                </a:solidFill>
              </a:rPr>
              <a:t>s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-1</a:t>
            </a:r>
          </a:p>
          <a:p>
            <a:r>
              <a:rPr lang="en-US" sz="1600" b="1" i="1" baseline="30000" dirty="0">
                <a:solidFill>
                  <a:srgbClr val="0000CC"/>
                </a:solidFill>
              </a:rPr>
              <a:t> </a:t>
            </a:r>
            <a:r>
              <a:rPr lang="en-US" sz="1600" b="1" i="1" dirty="0" smtClean="0">
                <a:solidFill>
                  <a:srgbClr val="0000CC"/>
                </a:solidFill>
              </a:rPr>
              <a:t>            L</a:t>
            </a:r>
            <a:r>
              <a:rPr lang="en-US" sz="1600" b="1" dirty="0" smtClean="0">
                <a:solidFill>
                  <a:srgbClr val="0000CC"/>
                </a:solidFill>
              </a:rPr>
              <a:t>(240GeV)≈10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35</a:t>
            </a:r>
            <a:r>
              <a:rPr lang="en-US" sz="1600" b="1" dirty="0" smtClean="0">
                <a:solidFill>
                  <a:srgbClr val="0000CC"/>
                </a:solidFill>
              </a:rPr>
              <a:t>cm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-2</a:t>
            </a:r>
            <a:r>
              <a:rPr lang="en-US" sz="1600" b="1" dirty="0" smtClean="0">
                <a:solidFill>
                  <a:srgbClr val="0000CC"/>
                </a:solidFill>
              </a:rPr>
              <a:t>s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-1</a:t>
            </a:r>
          </a:p>
          <a:p>
            <a:r>
              <a:rPr lang="en-US" sz="1600" b="1" i="1" baseline="30000" dirty="0">
                <a:solidFill>
                  <a:srgbClr val="0000CC"/>
                </a:solidFill>
              </a:rPr>
              <a:t> </a:t>
            </a:r>
            <a:r>
              <a:rPr lang="en-US" sz="1600" b="1" i="1" dirty="0" smtClean="0">
                <a:solidFill>
                  <a:srgbClr val="0000CC"/>
                </a:solidFill>
              </a:rPr>
              <a:t>            L</a:t>
            </a:r>
            <a:r>
              <a:rPr lang="en-US" sz="1600" b="1" dirty="0" smtClean="0">
                <a:solidFill>
                  <a:srgbClr val="0000CC"/>
                </a:solidFill>
              </a:rPr>
              <a:t>(160GeV)≈4x10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35</a:t>
            </a:r>
            <a:r>
              <a:rPr lang="en-US" sz="1600" b="1" dirty="0" smtClean="0">
                <a:solidFill>
                  <a:srgbClr val="0000CC"/>
                </a:solidFill>
              </a:rPr>
              <a:t>cm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-2</a:t>
            </a:r>
            <a:r>
              <a:rPr lang="en-US" sz="1600" b="1" dirty="0" smtClean="0">
                <a:solidFill>
                  <a:srgbClr val="0000CC"/>
                </a:solidFill>
              </a:rPr>
              <a:t>s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-1</a:t>
            </a:r>
          </a:p>
          <a:p>
            <a:r>
              <a:rPr lang="en-US" sz="1600" b="1" i="1" dirty="0" smtClean="0">
                <a:solidFill>
                  <a:srgbClr val="0000CC"/>
                </a:solidFill>
              </a:rPr>
              <a:t>             L</a:t>
            </a:r>
            <a:r>
              <a:rPr lang="en-US" sz="1600" b="1" dirty="0" smtClean="0">
                <a:solidFill>
                  <a:srgbClr val="0000CC"/>
                </a:solidFill>
              </a:rPr>
              <a:t>(91GeV)≈3x10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36</a:t>
            </a:r>
            <a:r>
              <a:rPr lang="en-US" sz="1600" b="1" dirty="0" smtClean="0">
                <a:solidFill>
                  <a:srgbClr val="0000CC"/>
                </a:solidFill>
              </a:rPr>
              <a:t>cm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-2</a:t>
            </a:r>
            <a:r>
              <a:rPr lang="en-US" sz="1600" b="1" dirty="0" smtClean="0">
                <a:solidFill>
                  <a:srgbClr val="0000CC"/>
                </a:solidFill>
              </a:rPr>
              <a:t>s</a:t>
            </a:r>
            <a:r>
              <a:rPr lang="en-US" sz="1600" b="1" baseline="30000" dirty="0" smtClean="0">
                <a:solidFill>
                  <a:srgbClr val="0000CC"/>
                </a:solidFill>
              </a:rPr>
              <a:t>-1</a:t>
            </a:r>
          </a:p>
          <a:p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6480" y="4536122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VHE-LHC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eV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c.m</a:t>
            </a:r>
            <a:r>
              <a:rPr lang="en-US" sz="2800" b="1" dirty="0" smtClean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373564" y="1987914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87692" y="6021287"/>
            <a:ext cx="861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Also: </a:t>
            </a:r>
            <a:r>
              <a:rPr lang="en-US" sz="3600" b="1" i="1" dirty="0" smtClean="0">
                <a:solidFill>
                  <a:srgbClr val="00B050"/>
                </a:solidFill>
              </a:rPr>
              <a:t>e</a:t>
            </a:r>
            <a:r>
              <a:rPr lang="en-US" sz="3600" b="1" i="1" baseline="30000" dirty="0" smtClean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US" sz="3600" b="1" dirty="0" smtClean="0">
                <a:solidFill>
                  <a:srgbClr val="00B050"/>
                </a:solidFill>
              </a:rPr>
              <a:t> (200 GeV) – </a:t>
            </a:r>
            <a:r>
              <a:rPr lang="en-US" sz="3600" b="1" i="1" dirty="0" smtClean="0">
                <a:solidFill>
                  <a:srgbClr val="00B050"/>
                </a:solidFill>
              </a:rPr>
              <a:t>p</a:t>
            </a:r>
            <a:r>
              <a:rPr lang="en-US" sz="3600" b="1" dirty="0" smtClean="0">
                <a:solidFill>
                  <a:srgbClr val="00B050"/>
                </a:solidFill>
              </a:rPr>
              <a:t> (7 &amp; 50 </a:t>
            </a:r>
            <a:r>
              <a:rPr lang="en-US" sz="3600" b="1" dirty="0" err="1" smtClean="0">
                <a:solidFill>
                  <a:srgbClr val="00B050"/>
                </a:solidFill>
              </a:rPr>
              <a:t>TeV</a:t>
            </a:r>
            <a:r>
              <a:rPr lang="en-US" sz="3600" b="1" dirty="0" smtClean="0">
                <a:solidFill>
                  <a:srgbClr val="00B050"/>
                </a:solidFill>
              </a:rPr>
              <a:t>) </a:t>
            </a:r>
            <a:r>
              <a:rPr lang="en-US" sz="3600" dirty="0" smtClean="0">
                <a:solidFill>
                  <a:srgbClr val="00B050"/>
                </a:solidFill>
              </a:rPr>
              <a:t>collisions 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2157" y="886997"/>
            <a:ext cx="6925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/>
              <a:t>not </a:t>
            </a:r>
            <a:r>
              <a:rPr lang="en-US" sz="3200" i="1" dirty="0"/>
              <a:t>yet endorsed by CERN </a:t>
            </a:r>
            <a:r>
              <a:rPr lang="en-US" sz="3200" i="1" dirty="0" smtClean="0"/>
              <a:t>management!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69583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5008" y="1814090"/>
            <a:ext cx="8928992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 smtClean="0">
                <a:solidFill>
                  <a:srgbClr val="0000CC"/>
                </a:solidFill>
              </a:rPr>
              <a:t>maximum beam energy limited by </a:t>
            </a:r>
            <a:r>
              <a:rPr lang="en-US" sz="3600" b="1" dirty="0" smtClean="0">
                <a:solidFill>
                  <a:srgbClr val="0000CC"/>
                </a:solidFill>
                <a:latin typeface="Symbol" pitchFamily="18" charset="2"/>
              </a:rPr>
              <a:t>n</a:t>
            </a:r>
            <a:r>
              <a:rPr lang="en-US" sz="3600" b="1" dirty="0" smtClean="0">
                <a:solidFill>
                  <a:srgbClr val="0000CC"/>
                </a:solidFill>
              </a:rPr>
              <a:t> radiation</a:t>
            </a:r>
            <a:endParaRPr lang="en-US" sz="3600" b="1" dirty="0">
              <a:solidFill>
                <a:srgbClr val="0000CC"/>
              </a:solidFill>
            </a:endParaRPr>
          </a:p>
          <a:p>
            <a:pPr marL="0" lvl="0" indent="0">
              <a:buNone/>
            </a:pPr>
            <a:r>
              <a:rPr lang="en-US" sz="3600" b="1" i="1" dirty="0" err="1" smtClean="0">
                <a:solidFill>
                  <a:srgbClr val="FF0000"/>
                </a:solidFill>
              </a:rPr>
              <a:t>E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3600" dirty="0" smtClean="0">
                <a:solidFill>
                  <a:srgbClr val="FF0000"/>
                </a:solidFill>
              </a:rPr>
              <a:t>[</a:t>
            </a:r>
            <a:r>
              <a:rPr lang="en-US" sz="3600" dirty="0" err="1" smtClean="0">
                <a:solidFill>
                  <a:srgbClr val="FF0000"/>
                </a:solidFill>
              </a:rPr>
              <a:t>TeV</a:t>
            </a:r>
            <a:r>
              <a:rPr lang="en-US" sz="3600" dirty="0" smtClean="0">
                <a:solidFill>
                  <a:srgbClr val="FF0000"/>
                </a:solidFill>
              </a:rPr>
              <a:t>]≈(</a:t>
            </a:r>
            <a:r>
              <a:rPr lang="en-US" sz="3600" b="1" i="1" dirty="0" smtClean="0">
                <a:solidFill>
                  <a:srgbClr val="FF0000"/>
                </a:solidFill>
              </a:rPr>
              <a:t>D</a:t>
            </a:r>
            <a:r>
              <a:rPr lang="en-US" sz="3600" dirty="0" smtClean="0">
                <a:solidFill>
                  <a:srgbClr val="FF0000"/>
                </a:solidFill>
              </a:rPr>
              <a:t>[</a:t>
            </a:r>
            <a:r>
              <a:rPr lang="en-US" sz="3600" dirty="0" err="1" smtClean="0">
                <a:solidFill>
                  <a:srgbClr val="FF0000"/>
                </a:solidFill>
              </a:rPr>
              <a:t>mSv</a:t>
            </a:r>
            <a:r>
              <a:rPr lang="en-US" sz="3600" dirty="0" smtClean="0">
                <a:solidFill>
                  <a:srgbClr val="FF0000"/>
                </a:solidFill>
              </a:rPr>
              <a:t>/y]</a:t>
            </a:r>
            <a:r>
              <a:rPr lang="en-US" sz="3600" b="1" i="1" dirty="0" smtClean="0">
                <a:solidFill>
                  <a:srgbClr val="FF0000"/>
                </a:solidFill>
              </a:rPr>
              <a:t>L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[km]/(</a:t>
            </a:r>
            <a:r>
              <a:rPr lang="en-US" sz="3600" b="1" dirty="0" err="1" smtClean="0">
                <a:solidFill>
                  <a:srgbClr val="FF0000"/>
                </a:solidFill>
              </a:rPr>
              <a:t>d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r>
              <a:rPr lang="en-US" sz="3600" b="1" dirty="0" err="1" smtClean="0">
                <a:solidFill>
                  <a:srgbClr val="FF0000"/>
                </a:solidFill>
              </a:rPr>
              <a:t>d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rgbClr val="FF0000"/>
                </a:solidFill>
              </a:rPr>
              <a:t>[10</a:t>
            </a:r>
            <a:r>
              <a:rPr lang="en-US" sz="3600" baseline="30000" dirty="0" smtClean="0">
                <a:solidFill>
                  <a:srgbClr val="FF0000"/>
                </a:solidFill>
              </a:rPr>
              <a:t>13</a:t>
            </a:r>
            <a:r>
              <a:rPr lang="en-US" sz="3600" dirty="0" smtClean="0">
                <a:solidFill>
                  <a:srgbClr val="FF0000"/>
                </a:solidFill>
              </a:rPr>
              <a:t>/s])</a:t>
            </a:r>
            <a:r>
              <a:rPr lang="en-US" sz="3600" baseline="30000" dirty="0" smtClean="0">
                <a:solidFill>
                  <a:srgbClr val="FF0000"/>
                </a:solidFill>
              </a:rPr>
              <a:t>1/3</a:t>
            </a:r>
            <a:endParaRPr lang="en-US" baseline="30000" dirty="0" smtClean="0">
              <a:solidFill>
                <a:srgbClr val="0000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91070" y="2994738"/>
            <a:ext cx="792088" cy="858830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332" y="3722139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radiation dose / year</a:t>
            </a:r>
          </a:p>
          <a:p>
            <a:r>
              <a:rPr lang="en-US" sz="2800" b="1" dirty="0"/>
              <a:t>a</a:t>
            </a:r>
            <a:r>
              <a:rPr lang="en-US" sz="2800" b="1" dirty="0" smtClean="0"/>
              <a:t>t distance </a:t>
            </a:r>
            <a:r>
              <a:rPr lang="en-US" sz="2800" b="1" i="1" dirty="0" smtClean="0"/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0047" y="4004907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distance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99382" y="3114211"/>
            <a:ext cx="298376" cy="890696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c</a:t>
            </a:r>
            <a:r>
              <a:rPr lang="en-US" sz="4800" dirty="0" smtClean="0"/>
              <a:t>ircular </a:t>
            </a:r>
            <a:r>
              <a:rPr lang="en-US" sz="4800" dirty="0" err="1" smtClean="0">
                <a:latin typeface="Symbol" pitchFamily="18" charset="2"/>
              </a:rPr>
              <a:t>m</a:t>
            </a:r>
            <a:r>
              <a:rPr lang="en-US" sz="4800" baseline="30000" dirty="0" err="1" smtClean="0"/>
              <a:t>+</a:t>
            </a:r>
            <a:r>
              <a:rPr lang="en-US" sz="4800" dirty="0" err="1" smtClean="0">
                <a:latin typeface="Symbol" pitchFamily="18" charset="2"/>
              </a:rPr>
              <a:t>m</a:t>
            </a:r>
            <a:r>
              <a:rPr lang="en-US" sz="4800" baseline="30000" dirty="0" smtClean="0"/>
              <a:t>- </a:t>
            </a:r>
            <a:r>
              <a:rPr lang="en-US" sz="4800" dirty="0" smtClean="0"/>
              <a:t>colliders</a:t>
            </a:r>
            <a:endParaRPr lang="en-GB" sz="48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161246" y="4770395"/>
            <a:ext cx="2901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ther issues:</a:t>
            </a:r>
          </a:p>
          <a:p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production,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 cooling,</a:t>
            </a:r>
          </a:p>
          <a:p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 smtClean="0"/>
              <a:t> acceleration, …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4004907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#</a:t>
            </a:r>
            <a:r>
              <a:rPr lang="en-US" sz="2800" b="1" dirty="0" smtClean="0">
                <a:latin typeface="Symbol" pitchFamily="18" charset="2"/>
              </a:rPr>
              <a:t>m</a:t>
            </a:r>
            <a:r>
              <a:rPr lang="en-US" sz="2800" b="1" dirty="0" smtClean="0"/>
              <a:t> into collider / 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93893" y="3214527"/>
            <a:ext cx="298376" cy="890696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02356" y="3024956"/>
            <a:ext cx="126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King, 1999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482958" y="5994531"/>
            <a:ext cx="695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nergy limited to a few </a:t>
            </a:r>
            <a:r>
              <a:rPr lang="en-US" sz="3200" dirty="0" err="1" smtClean="0">
                <a:solidFill>
                  <a:srgbClr val="FF0000"/>
                </a:solidFill>
                <a:cs typeface="Calibri"/>
              </a:rPr>
              <a:t>TeV</a:t>
            </a:r>
            <a:endParaRPr lang="en-US" sz="3200" dirty="0" smtClean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174882"/>
            <a:ext cx="8630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ynchrotron radiation smaller than for </a:t>
            </a:r>
            <a:r>
              <a:rPr lang="en-US" sz="2400" i="1" dirty="0" smtClean="0"/>
              <a:t>e</a:t>
            </a:r>
            <a:r>
              <a:rPr lang="en-US" sz="2400" baseline="30000" dirty="0" smtClean="0">
                <a:latin typeface="Calibri"/>
                <a:cs typeface="Calibri"/>
              </a:rPr>
              <a:t>±</a:t>
            </a:r>
            <a:r>
              <a:rPr lang="en-US" sz="2400" dirty="0" smtClean="0"/>
              <a:t> by factor (</a:t>
            </a:r>
            <a:r>
              <a:rPr lang="en-US" sz="2400" i="1" dirty="0" smtClean="0"/>
              <a:t>m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/</a:t>
            </a:r>
            <a:r>
              <a:rPr lang="en-US" sz="2400" i="1" dirty="0" smtClean="0"/>
              <a:t>m</a:t>
            </a:r>
            <a:r>
              <a:rPr lang="en-US" sz="2400" baseline="-25000" dirty="0" smtClean="0">
                <a:latin typeface="Symbol" pitchFamily="18" charset="2"/>
              </a:rPr>
              <a:t>m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≈6x10</a:t>
            </a:r>
            <a:r>
              <a:rPr lang="en-US" sz="2400" baseline="30000" dirty="0" smtClean="0"/>
              <a:t>-10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61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4" grpId="0"/>
      <p:bldP spid="11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120767"/>
            <a:ext cx="9128586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b="1" dirty="0">
                <a:solidFill>
                  <a:srgbClr val="0000CC"/>
                </a:solidFill>
              </a:rPr>
              <a:t>m</a:t>
            </a:r>
            <a:r>
              <a:rPr lang="en-US" sz="3600" b="1" dirty="0" smtClean="0">
                <a:solidFill>
                  <a:srgbClr val="0000CC"/>
                </a:solidFill>
              </a:rPr>
              <a:t>ax. beam energy limited  by </a:t>
            </a:r>
            <a:r>
              <a:rPr lang="en-US" sz="3600" b="1" dirty="0" err="1" smtClean="0">
                <a:solidFill>
                  <a:srgbClr val="0000CC"/>
                </a:solidFill>
              </a:rPr>
              <a:t>accel</a:t>
            </a:r>
            <a:r>
              <a:rPr lang="en-US" sz="3600" b="1" dirty="0" smtClean="0">
                <a:solidFill>
                  <a:srgbClr val="0000CC"/>
                </a:solidFill>
              </a:rPr>
              <a:t>. gradient</a:t>
            </a:r>
            <a:endParaRPr lang="en-US" sz="3600" b="1" dirty="0">
              <a:solidFill>
                <a:srgbClr val="0000CC"/>
              </a:solidFill>
            </a:endParaRPr>
          </a:p>
          <a:p>
            <a:pPr marL="0" lvl="0" indent="0">
              <a:buNone/>
            </a:pPr>
            <a:r>
              <a:rPr lang="en-US" sz="3600" b="1" i="1" dirty="0" err="1" smtClean="0">
                <a:solidFill>
                  <a:srgbClr val="FF0000"/>
                </a:solidFill>
              </a:rPr>
              <a:t>E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≈ </a:t>
            </a:r>
            <a:r>
              <a:rPr lang="en-US" sz="2800" dirty="0" smtClean="0">
                <a:solidFill>
                  <a:srgbClr val="FF0000"/>
                </a:solidFill>
              </a:rPr>
              <a:t>1/3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</a:rPr>
              <a:t>G L</a:t>
            </a:r>
            <a:endParaRPr lang="en-US" b="1" i="1" dirty="0" smtClean="0">
              <a:solidFill>
                <a:srgbClr val="0000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75656" y="2301415"/>
            <a:ext cx="648072" cy="858829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7918" y="3028816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accelerating </a:t>
            </a:r>
          </a:p>
          <a:p>
            <a:r>
              <a:rPr lang="en-US" sz="2800" b="1" dirty="0" smtClean="0"/>
              <a:t>gradient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9872" y="3174137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/>
              <a:t>otal length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22104" y="2310158"/>
            <a:ext cx="1396214" cy="850086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linear </a:t>
            </a:r>
            <a:r>
              <a:rPr lang="en-US" sz="4800" i="1" dirty="0" err="1" smtClean="0"/>
              <a:t>e</a:t>
            </a:r>
            <a:r>
              <a:rPr lang="en-US" sz="4800" baseline="30000" dirty="0" err="1" smtClean="0"/>
              <a:t>+</a:t>
            </a:r>
            <a:r>
              <a:rPr lang="en-US" sz="4800" i="1" dirty="0" err="1" smtClean="0"/>
              <a:t>e</a:t>
            </a:r>
            <a:r>
              <a:rPr lang="en-US" sz="4800" baseline="30000" dirty="0" smtClean="0"/>
              <a:t>-</a:t>
            </a:r>
            <a:r>
              <a:rPr lang="en-US" sz="4800" dirty="0" smtClean="0"/>
              <a:t> colliders</a:t>
            </a:r>
            <a:endParaRPr lang="en-GB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149080"/>
            <a:ext cx="9282156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or example: </a:t>
            </a:r>
            <a:r>
              <a:rPr lang="en-US" sz="3200" i="1" dirty="0" smtClean="0"/>
              <a:t>L</a:t>
            </a:r>
            <a:r>
              <a:rPr lang="en-US" sz="3200" dirty="0" smtClean="0"/>
              <a:t>=30 km ; max </a:t>
            </a:r>
            <a:r>
              <a:rPr lang="en-US" sz="3200" i="1" dirty="0" smtClean="0"/>
              <a:t>G</a:t>
            </a:r>
            <a:r>
              <a:rPr lang="en-US" sz="3200" dirty="0" smtClean="0"/>
              <a:t> from surface breakdown</a:t>
            </a:r>
            <a:endParaRPr lang="en-US" sz="3200" i="1" dirty="0"/>
          </a:p>
          <a:p>
            <a:r>
              <a:rPr lang="en-US" sz="3200" i="1" dirty="0" smtClean="0">
                <a:solidFill>
                  <a:srgbClr val="0000CC"/>
                </a:solidFill>
              </a:rPr>
              <a:t>G</a:t>
            </a:r>
            <a:r>
              <a:rPr lang="en-US" sz="3200" dirty="0" smtClean="0">
                <a:solidFill>
                  <a:srgbClr val="0000CC"/>
                </a:solidFill>
              </a:rPr>
              <a:t>=30 MV/m</a:t>
            </a:r>
            <a:r>
              <a:rPr lang="en-US" sz="3200" dirty="0" smtClean="0">
                <a:solidFill>
                  <a:srgbClr val="0000CC"/>
                </a:solidFill>
                <a:latin typeface="Calibri"/>
                <a:cs typeface="Calibri"/>
              </a:rPr>
              <a:t>→ </a:t>
            </a:r>
            <a:r>
              <a:rPr lang="en-US" sz="3200" i="1" dirty="0" err="1" smtClean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lang="en-US" sz="3200" baseline="-25000" dirty="0" err="1" smtClean="0">
                <a:solidFill>
                  <a:srgbClr val="0000CC"/>
                </a:solidFill>
                <a:latin typeface="Calibri"/>
                <a:cs typeface="Calibri"/>
              </a:rPr>
              <a:t>max</a:t>
            </a:r>
            <a:r>
              <a:rPr lang="en-US" sz="3200" dirty="0" smtClean="0">
                <a:solidFill>
                  <a:srgbClr val="0000CC"/>
                </a:solidFill>
                <a:latin typeface="Calibri"/>
                <a:cs typeface="Calibri"/>
              </a:rPr>
              <a:t>≈ 300 GeV (SC RF)</a:t>
            </a:r>
          </a:p>
          <a:p>
            <a:r>
              <a:rPr lang="en-US" sz="3200" i="1" dirty="0" smtClean="0">
                <a:solidFill>
                  <a:srgbClr val="0000CC"/>
                </a:solidFill>
              </a:rPr>
              <a:t>G</a:t>
            </a:r>
            <a:r>
              <a:rPr lang="en-US" sz="3200" dirty="0" smtClean="0">
                <a:solidFill>
                  <a:srgbClr val="0000CC"/>
                </a:solidFill>
              </a:rPr>
              <a:t>=100 MV/m (breakdown)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→ </a:t>
            </a:r>
            <a:r>
              <a:rPr lang="en-US" sz="3200" i="1" dirty="0" err="1">
                <a:solidFill>
                  <a:srgbClr val="0000CC"/>
                </a:solidFill>
                <a:cs typeface="Calibri"/>
              </a:rPr>
              <a:t>E</a:t>
            </a:r>
            <a:r>
              <a:rPr lang="en-US" sz="3200" baseline="-25000" dirty="0" err="1">
                <a:solidFill>
                  <a:srgbClr val="0000CC"/>
                </a:solidFill>
                <a:cs typeface="Calibri"/>
              </a:rPr>
              <a:t>max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≈ 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1 </a:t>
            </a:r>
            <a:r>
              <a:rPr lang="en-US" sz="3200" dirty="0" err="1" smtClean="0">
                <a:solidFill>
                  <a:srgbClr val="0000CC"/>
                </a:solidFill>
                <a:cs typeface="Calibri"/>
              </a:rPr>
              <a:t>TeV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(NC RF)</a:t>
            </a:r>
          </a:p>
          <a:p>
            <a:r>
              <a:rPr lang="en-US" sz="1200" dirty="0">
                <a:solidFill>
                  <a:srgbClr val="0000CC"/>
                </a:solidFill>
                <a:cs typeface="Calibri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cs typeface="Calibri"/>
              </a:rPr>
              <a:t> </a:t>
            </a:r>
          </a:p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h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igher linear-collider energy needs higher gradients!</a:t>
            </a:r>
          </a:p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(dielectric, plasma, crystals … see later)</a:t>
            </a:r>
          </a:p>
          <a:p>
            <a:endParaRPr lang="en-US" sz="3200" dirty="0" smtClean="0"/>
          </a:p>
          <a:p>
            <a:endParaRPr lang="en-GB" sz="32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968214" y="2043931"/>
            <a:ext cx="2901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ther issues: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uminosity, power, e</a:t>
            </a:r>
            <a:r>
              <a:rPr lang="en-US" sz="2000" baseline="30000" dirty="0"/>
              <a:t>+</a:t>
            </a:r>
            <a:r>
              <a:rPr lang="en-US" sz="2000" dirty="0" smtClean="0"/>
              <a:t> production, spot sizes,</a:t>
            </a:r>
          </a:p>
          <a:p>
            <a:r>
              <a:rPr lang="en-US" sz="2000" dirty="0" err="1" smtClean="0"/>
              <a:t>beamstrahlung</a:t>
            </a:r>
            <a:r>
              <a:rPr lang="en-US" sz="2000" dirty="0" smtClean="0"/>
              <a:t> (synchrotron radiation in collision),…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859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Propert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705100"/>
          </a:xfrm>
          <a:prstGeom prst="rect">
            <a:avLst/>
          </a:prstGeom>
          <a:noFill/>
        </p:spPr>
      </p:pic>
      <p:pic>
        <p:nvPicPr>
          <p:cNvPr id="198659" name="Picture 3" descr="Ferm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05100"/>
            <a:ext cx="6629400" cy="41798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9400" y="3789040"/>
            <a:ext cx="251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FF0000"/>
                </a:solidFill>
              </a:rPr>
              <a:t>The most important tool in this story was the particle </a:t>
            </a:r>
            <a:r>
              <a:rPr lang="en-US" sz="2800" b="1" i="1" dirty="0" smtClean="0">
                <a:solidFill>
                  <a:srgbClr val="FF0000"/>
                </a:solidFill>
              </a:rPr>
              <a:t>accelerator!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March 29,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Caldwell - CERN Colloquium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400" y="2716659"/>
            <a:ext cx="25146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Higgs boson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spin=0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8943" y="6550223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Caldwell, March 2012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59769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3608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linear </a:t>
            </a:r>
            <a:r>
              <a:rPr lang="en-US" i="1" dirty="0" err="1"/>
              <a:t>e</a:t>
            </a:r>
            <a:r>
              <a:rPr lang="en-US" baseline="30000" dirty="0" err="1"/>
              <a:t>+</a:t>
            </a:r>
            <a:r>
              <a:rPr lang="en-US" i="1" dirty="0" err="1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colliders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33" y="9737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SLAC Linear Collider</a:t>
            </a:r>
          </a:p>
          <a:p>
            <a:pPr marL="0" indent="0">
              <a:buNone/>
            </a:pPr>
            <a:r>
              <a:rPr lang="en-US" dirty="0" smtClean="0"/>
              <a:t>(SLC) 1990-1998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00CC"/>
                </a:solidFill>
              </a:rPr>
              <a:t>t</a:t>
            </a:r>
            <a:r>
              <a:rPr lang="en-US" b="1" i="1" dirty="0" smtClean="0">
                <a:solidFill>
                  <a:srgbClr val="0000CC"/>
                </a:solidFill>
              </a:rPr>
              <a:t>he only linear collider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CC"/>
                </a:solidFill>
              </a:rPr>
              <a:t>	so far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proposed 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uture</a:t>
            </a:r>
          </a:p>
          <a:p>
            <a:pPr marL="0" indent="0">
              <a:buNone/>
            </a:pPr>
            <a:r>
              <a:rPr lang="en-US" dirty="0" smtClean="0"/>
              <a:t>linear </a:t>
            </a:r>
          </a:p>
          <a:p>
            <a:pPr marL="0" indent="0">
              <a:buNone/>
            </a:pPr>
            <a:r>
              <a:rPr lang="en-US" dirty="0" smtClean="0"/>
              <a:t>colliders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02" y="882550"/>
            <a:ext cx="3917132" cy="312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7" y="5617437"/>
            <a:ext cx="1840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ILC (SC)</a:t>
            </a:r>
          </a:p>
          <a:p>
            <a:r>
              <a:rPr lang="en-US" sz="2400" dirty="0" smtClean="0"/>
              <a:t>31 km</a:t>
            </a:r>
          </a:p>
          <a:p>
            <a:r>
              <a:rPr lang="en-US" sz="2400" dirty="0" smtClean="0"/>
              <a:t>500 GeV </a:t>
            </a:r>
            <a:r>
              <a:rPr lang="en-US" sz="2400" dirty="0" err="1" smtClean="0"/>
              <a:t>c.m</a:t>
            </a:r>
            <a:r>
              <a:rPr lang="en-US" sz="2400" dirty="0" smtClean="0"/>
              <a:t>.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82378" y="4378945"/>
            <a:ext cx="9492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CLIC </a:t>
            </a:r>
          </a:p>
          <a:p>
            <a:r>
              <a:rPr lang="en-US" sz="2400" dirty="0" smtClean="0"/>
              <a:t>(NC),</a:t>
            </a:r>
          </a:p>
          <a:p>
            <a:r>
              <a:rPr lang="en-US" sz="2400" dirty="0" smtClean="0"/>
              <a:t>48 km</a:t>
            </a:r>
          </a:p>
          <a:p>
            <a:r>
              <a:rPr lang="en-US" sz="2400" dirty="0" smtClean="0"/>
              <a:t>3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r>
              <a:rPr lang="en-US" sz="2400" dirty="0" err="1" smtClean="0"/>
              <a:t>c.m</a:t>
            </a:r>
            <a:r>
              <a:rPr lang="en-US" sz="2400" dirty="0" smtClean="0"/>
              <a:t>. 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06" y="3236698"/>
            <a:ext cx="2742973" cy="3669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45" y="4378945"/>
            <a:ext cx="3528155" cy="24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67544" y="-230126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d</a:t>
            </a:r>
            <a:r>
              <a:rPr lang="en-US" sz="4800" dirty="0" smtClean="0"/>
              <a:t>ielectric &amp; plasma accelerators</a:t>
            </a:r>
            <a:endParaRPr lang="en-GB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451" y="885201"/>
            <a:ext cx="8874737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</a:rPr>
              <a:t>dielectric materials </a:t>
            </a:r>
            <a:r>
              <a:rPr lang="en-US" sz="3200" dirty="0" smtClean="0"/>
              <a:t>(quartz, diamond, garnets,….)</a:t>
            </a:r>
          </a:p>
          <a:p>
            <a:r>
              <a:rPr lang="en-US" sz="3200" dirty="0" smtClean="0">
                <a:latin typeface="Calibri"/>
                <a:cs typeface="Calibri"/>
              </a:rPr>
              <a:t>	higher breakdown limits than metals; </a:t>
            </a:r>
          </a:p>
          <a:p>
            <a:r>
              <a:rPr lang="en-US" sz="3200" dirty="0">
                <a:latin typeface="Calibri"/>
                <a:cs typeface="Calibri"/>
              </a:rPr>
              <a:t>	</a:t>
            </a:r>
            <a:r>
              <a:rPr lang="en-US" sz="3200" dirty="0" smtClean="0"/>
              <a:t>dielectric </a:t>
            </a:r>
            <a:r>
              <a:rPr lang="en-US" sz="3200" dirty="0"/>
              <a:t>structures driven in THz, </a:t>
            </a:r>
          </a:p>
          <a:p>
            <a:pPr lvl="0"/>
            <a:r>
              <a:rPr lang="en-US" sz="3200" dirty="0"/>
              <a:t>	optical or near-IR regime </a:t>
            </a:r>
            <a:r>
              <a:rPr lang="en-US" sz="3200" dirty="0">
                <a:solidFill>
                  <a:srgbClr val="0000CC"/>
                </a:solidFill>
              </a:rPr>
              <a:t>	</a:t>
            </a:r>
            <a:endParaRPr lang="en-US" sz="3200" dirty="0" smtClean="0">
              <a:solidFill>
                <a:srgbClr val="0000CC"/>
              </a:solidFill>
              <a:latin typeface="Calibri"/>
              <a:cs typeface="Calibri"/>
            </a:endParaRPr>
          </a:p>
          <a:p>
            <a:r>
              <a:rPr lang="en-US" sz="3200" i="1" dirty="0" smtClean="0">
                <a:solidFill>
                  <a:srgbClr val="0000CC"/>
                </a:solidFill>
              </a:rPr>
              <a:t>G</a:t>
            </a:r>
            <a:r>
              <a:rPr lang="en-US" sz="3200" dirty="0" smtClean="0">
                <a:solidFill>
                  <a:srgbClr val="0000CC"/>
                </a:solidFill>
              </a:rPr>
              <a:t>=1-3 GV/m</a:t>
            </a:r>
          </a:p>
          <a:p>
            <a:r>
              <a:rPr lang="en-US" sz="3200" dirty="0" smtClean="0">
                <a:solidFill>
                  <a:srgbClr val="FF0000"/>
                </a:solidFill>
                <a:cs typeface="Calibri"/>
              </a:rPr>
              <a:t>driven by </a:t>
            </a:r>
            <a:r>
              <a:rPr lang="en-US" sz="3200" i="1" dirty="0" smtClean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i="1" baseline="30000" dirty="0" smtClean="0">
                <a:solidFill>
                  <a:srgbClr val="FF0000"/>
                </a:solidFill>
                <a:cs typeface="Calibri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 beam or by laser (external fiber laser or </a:t>
            </a:r>
          </a:p>
          <a:p>
            <a:r>
              <a:rPr lang="en-US" sz="3200" dirty="0" smtClean="0">
                <a:solidFill>
                  <a:srgbClr val="FF0000"/>
                </a:solidFill>
                <a:cs typeface="Calibri"/>
              </a:rPr>
              <a:t>integrated semiconductor laser) </a:t>
            </a:r>
          </a:p>
          <a:p>
            <a:r>
              <a:rPr lang="en-US" dirty="0" smtClean="0">
                <a:solidFill>
                  <a:srgbClr val="FF0000"/>
                </a:solidFill>
                <a:cs typeface="Calibri"/>
              </a:rPr>
              <a:t> </a:t>
            </a:r>
            <a:endParaRPr lang="en-US" sz="1100" dirty="0" smtClean="0">
              <a:solidFill>
                <a:srgbClr val="FF0000"/>
              </a:solidFill>
              <a:cs typeface="Calibri"/>
            </a:endParaRPr>
          </a:p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p</a:t>
            </a:r>
            <a:r>
              <a:rPr lang="en-US" sz="3200" b="1" dirty="0" smtClean="0">
                <a:solidFill>
                  <a:srgbClr val="0000CC"/>
                </a:solidFill>
                <a:cs typeface="Calibri"/>
              </a:rPr>
              <a:t>lasma acceleration</a:t>
            </a:r>
          </a:p>
          <a:p>
            <a:r>
              <a:rPr lang="en-US" sz="3200" dirty="0" smtClean="0">
                <a:solidFill>
                  <a:srgbClr val="0000CC"/>
                </a:solidFill>
                <a:cs typeface="Calibri"/>
              </a:rPr>
              <a:t>G≈ 100 GV/m (</a:t>
            </a:r>
            <a:r>
              <a:rPr lang="en-US" sz="3200" i="1" dirty="0" smtClean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 smtClean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[10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18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-3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])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1/2 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; </a:t>
            </a:r>
            <a:r>
              <a:rPr lang="en-US" sz="3200" i="1" dirty="0" smtClean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 smtClean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≈10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17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-10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18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-3</a:t>
            </a:r>
          </a:p>
          <a:p>
            <a:r>
              <a:rPr lang="en-US" sz="3200" dirty="0" smtClean="0">
                <a:solidFill>
                  <a:srgbClr val="FF0000"/>
                </a:solidFill>
                <a:cs typeface="Calibri"/>
              </a:rPr>
              <a:t>driven by laser, </a:t>
            </a:r>
            <a:r>
              <a:rPr lang="en-US" sz="3200" i="1" dirty="0" smtClean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baseline="30000" dirty="0" smtClean="0">
                <a:solidFill>
                  <a:srgbClr val="FF0000"/>
                </a:solidFill>
                <a:cs typeface="Calibri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 beam, or </a:t>
            </a:r>
            <a:r>
              <a:rPr lang="en-US" sz="3200" i="1" dirty="0" smtClean="0">
                <a:solidFill>
                  <a:srgbClr val="FF0000"/>
                </a:solidFill>
                <a:cs typeface="Calibri"/>
              </a:rPr>
              <a:t>p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 beam</a:t>
            </a:r>
            <a:endParaRPr lang="en-US" sz="3200" dirty="0" smtClean="0"/>
          </a:p>
          <a:p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3995936" y="6484476"/>
            <a:ext cx="4060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	</a:t>
            </a:r>
            <a:r>
              <a:rPr lang="en-GB" dirty="0" err="1" smtClean="0"/>
              <a:t>Kostyukov</a:t>
            </a:r>
            <a:r>
              <a:rPr lang="en-GB" dirty="0"/>
              <a:t>, </a:t>
            </a:r>
            <a:r>
              <a:rPr lang="en-GB" dirty="0" err="1" smtClean="0"/>
              <a:t>Nerush</a:t>
            </a:r>
            <a:r>
              <a:rPr lang="en-GB" dirty="0"/>
              <a:t>, </a:t>
            </a:r>
            <a:r>
              <a:rPr lang="en-GB" dirty="0" err="1" smtClean="0"/>
              <a:t>Litvak</a:t>
            </a:r>
            <a:r>
              <a:rPr lang="en-GB" dirty="0" smtClean="0"/>
              <a:t>, 2012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16396" y="6041864"/>
            <a:ext cx="8003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u</a:t>
            </a:r>
            <a:r>
              <a:rPr lang="en-US" sz="2800" b="1" dirty="0" smtClean="0">
                <a:solidFill>
                  <a:srgbClr val="0000CC"/>
                </a:solidFill>
              </a:rPr>
              <a:t>nlimited acceleration is predicted to be possible ?!</a:t>
            </a:r>
            <a:endParaRPr 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636950" y="-171400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crystal accelerators</a:t>
            </a:r>
            <a:endParaRPr lang="en-GB" sz="4800" dirty="0"/>
          </a:p>
        </p:txBody>
      </p:sp>
      <p:sp>
        <p:nvSpPr>
          <p:cNvPr id="2" name="Rectangle 1"/>
          <p:cNvSpPr/>
          <p:nvPr/>
        </p:nvSpPr>
        <p:spPr>
          <a:xfrm>
            <a:off x="178765" y="908720"/>
            <a:ext cx="9073008" cy="663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CC"/>
                </a:solidFill>
                <a:cs typeface="Calibri"/>
              </a:rPr>
              <a:t>a</a:t>
            </a:r>
            <a:r>
              <a:rPr lang="en-US" sz="3200" b="1" dirty="0" smtClean="0">
                <a:solidFill>
                  <a:srgbClr val="0000CC"/>
                </a:solidFill>
                <a:cs typeface="Calibri"/>
              </a:rPr>
              <a:t>cceleration in crystal channels </a:t>
            </a:r>
          </a:p>
          <a:p>
            <a:pPr lvl="0"/>
            <a:r>
              <a:rPr lang="en-US" sz="3200" dirty="0" smtClean="0">
                <a:solidFill>
                  <a:srgbClr val="0000CC"/>
                </a:solidFill>
                <a:cs typeface="Calibri"/>
              </a:rPr>
              <a:t>G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≈ 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10 TV/m 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(</a:t>
            </a:r>
            <a:r>
              <a:rPr lang="en-US" sz="3200" i="1" dirty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 [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22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cm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-3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])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1/2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; </a:t>
            </a:r>
            <a:r>
              <a:rPr lang="en-US" sz="3200" i="1" dirty="0" smtClean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 smtClean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≈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22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-10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23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3200" baseline="30000" dirty="0" smtClean="0">
                <a:solidFill>
                  <a:srgbClr val="0000CC"/>
                </a:solidFill>
                <a:cs typeface="Calibri"/>
              </a:rPr>
              <a:t>-3</a:t>
            </a:r>
            <a:endParaRPr lang="en-US" sz="3200" baseline="30000" dirty="0">
              <a:solidFill>
                <a:srgbClr val="0000CC"/>
              </a:solidFill>
              <a:cs typeface="Calibri"/>
            </a:endParaRPr>
          </a:p>
          <a:p>
            <a:pPr lvl="0"/>
            <a:r>
              <a:rPr lang="en-US" sz="3200" dirty="0">
                <a:solidFill>
                  <a:srgbClr val="FF0000"/>
                </a:solidFill>
                <a:cs typeface="Calibri"/>
              </a:rPr>
              <a:t>driven </a:t>
            </a:r>
            <a:r>
              <a:rPr lang="en-US" sz="3200" dirty="0" smtClean="0">
                <a:solidFill>
                  <a:srgbClr val="FF0000"/>
                </a:solidFill>
                <a:cs typeface="Calibri"/>
              </a:rPr>
              <a:t>by x-ray laser</a:t>
            </a:r>
          </a:p>
          <a:p>
            <a:pPr lvl="0">
              <a:spcBef>
                <a:spcPct val="20000"/>
              </a:spcBef>
            </a:pPr>
            <a:r>
              <a:rPr lang="en-US" sz="3600" b="1" dirty="0">
                <a:solidFill>
                  <a:srgbClr val="0000CC"/>
                </a:solidFill>
              </a:rPr>
              <a:t>m</a:t>
            </a:r>
            <a:r>
              <a:rPr lang="en-US" sz="3600" b="1" dirty="0" smtClean="0">
                <a:solidFill>
                  <a:srgbClr val="0000CC"/>
                </a:solidFill>
              </a:rPr>
              <a:t>ax. energy set by radiation emission due to </a:t>
            </a:r>
            <a:r>
              <a:rPr lang="en-US" sz="3600" b="1" dirty="0" err="1" smtClean="0">
                <a:solidFill>
                  <a:srgbClr val="0000CC"/>
                </a:solidFill>
              </a:rPr>
              <a:t>betatron</a:t>
            </a:r>
            <a:r>
              <a:rPr lang="en-US" sz="3600" b="1" dirty="0" smtClean="0">
                <a:solidFill>
                  <a:srgbClr val="0000CC"/>
                </a:solidFill>
              </a:rPr>
              <a:t> oscillations between crystal planes</a:t>
            </a:r>
            <a:endParaRPr lang="en-US" sz="3200" dirty="0">
              <a:solidFill>
                <a:srgbClr val="FF0000"/>
              </a:solidFill>
              <a:cs typeface="Calibri"/>
            </a:endParaRPr>
          </a:p>
          <a:p>
            <a:pPr lvl="0"/>
            <a:r>
              <a:rPr lang="en-US" sz="3600" b="1" i="1" dirty="0" err="1" smtClean="0">
                <a:solidFill>
                  <a:srgbClr val="FF0000"/>
                </a:solidFill>
              </a:rPr>
              <a:t>E</a:t>
            </a:r>
            <a:r>
              <a:rPr lang="en-US" sz="36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≈300 GeV for </a:t>
            </a:r>
            <a:r>
              <a:rPr lang="en-US" sz="3600" i="1" dirty="0" smtClean="0">
                <a:solidFill>
                  <a:srgbClr val="FF0000"/>
                </a:solidFill>
              </a:rPr>
              <a:t>e</a:t>
            </a:r>
            <a:r>
              <a:rPr lang="en-US" sz="3600" baseline="30000" dirty="0" smtClean="0">
                <a:solidFill>
                  <a:srgbClr val="FF0000"/>
                </a:solidFill>
              </a:rPr>
              <a:t>+</a:t>
            </a:r>
            <a:r>
              <a:rPr lang="en-US" sz="3600" dirty="0" smtClean="0">
                <a:solidFill>
                  <a:srgbClr val="FF0000"/>
                </a:solidFill>
              </a:rPr>
              <a:t>, 10</a:t>
            </a:r>
            <a:r>
              <a:rPr lang="en-US" sz="3600" baseline="30000" dirty="0" smtClean="0">
                <a:solidFill>
                  <a:srgbClr val="FF0000"/>
                </a:solidFill>
              </a:rPr>
              <a:t>6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TeV</a:t>
            </a:r>
            <a:r>
              <a:rPr lang="en-US" sz="3600" dirty="0" smtClean="0">
                <a:solidFill>
                  <a:srgbClr val="FF0000"/>
                </a:solidFill>
              </a:rPr>
              <a:t> for </a:t>
            </a:r>
            <a:r>
              <a:rPr lang="en-US" sz="3600" i="1" dirty="0" smtClean="0">
                <a:solidFill>
                  <a:srgbClr val="FF0000"/>
                </a:solidFill>
              </a:rPr>
              <a:t>p </a:t>
            </a:r>
            <a:r>
              <a:rPr lang="en-US" sz="3600" dirty="0" smtClean="0">
                <a:solidFill>
                  <a:srgbClr val="FF0000"/>
                </a:solidFill>
              </a:rPr>
              <a:t>?              </a:t>
            </a:r>
            <a:r>
              <a:rPr lang="en-US" sz="2000" dirty="0" smtClean="0"/>
              <a:t>					Chen &amp; Noble</a:t>
            </a:r>
            <a:r>
              <a:rPr lang="en-US" sz="2000" dirty="0"/>
              <a:t> </a:t>
            </a:r>
            <a:r>
              <a:rPr lang="en-US" sz="2000" dirty="0" smtClean="0"/>
              <a:t>1997; </a:t>
            </a:r>
            <a:r>
              <a:rPr lang="en-US" sz="2000" dirty="0" err="1" smtClean="0"/>
              <a:t>Dodin</a:t>
            </a:r>
            <a:r>
              <a:rPr lang="en-US" sz="2000" dirty="0" smtClean="0"/>
              <a:t> &amp; </a:t>
            </a:r>
            <a:r>
              <a:rPr lang="en-US" sz="2000" dirty="0" err="1" smtClean="0"/>
              <a:t>Fisch</a:t>
            </a:r>
            <a:r>
              <a:rPr lang="en-US" sz="2000" dirty="0" smtClean="0"/>
              <a:t> 2008</a:t>
            </a:r>
          </a:p>
          <a:p>
            <a:pPr lvl="0"/>
            <a:r>
              <a:rPr lang="en-US" sz="2000" i="1" dirty="0" smtClean="0">
                <a:solidFill>
                  <a:srgbClr val="FF0000"/>
                </a:solidFill>
                <a:cs typeface="Calibri"/>
              </a:rPr>
              <a:t>				</a:t>
            </a:r>
            <a:r>
              <a:rPr lang="en-US" sz="2000" dirty="0" smtClean="0">
                <a:cs typeface="Calibri"/>
              </a:rPr>
              <a:t>[</a:t>
            </a:r>
            <a:r>
              <a:rPr lang="en-US" sz="2000" i="1" dirty="0" smtClean="0">
                <a:cs typeface="Calibri"/>
              </a:rPr>
              <a:t>is there no similar limit for plasmas?</a:t>
            </a:r>
            <a:r>
              <a:rPr lang="en-US" sz="2000" dirty="0" smtClean="0">
                <a:cs typeface="Calibri"/>
              </a:rPr>
              <a:t>]</a:t>
            </a:r>
            <a:endParaRPr lang="en-US" sz="2000" dirty="0">
              <a:cs typeface="Calibri"/>
            </a:endParaRPr>
          </a:p>
          <a:p>
            <a:pPr lvl="0"/>
            <a:endParaRPr lang="en-US" sz="1000" i="1" dirty="0" smtClean="0">
              <a:solidFill>
                <a:srgbClr val="FF0000"/>
              </a:solidFill>
              <a:cs typeface="Calibri"/>
            </a:endParaRPr>
          </a:p>
          <a:p>
            <a:pPr lvl="0"/>
            <a:r>
              <a:rPr lang="en-US" sz="3200" dirty="0" smtClean="0">
                <a:solidFill>
                  <a:srgbClr val="0000CC"/>
                </a:solidFill>
                <a:cs typeface="Calibri"/>
              </a:rPr>
              <a:t>10 TV/m – disposable crystal accelerator</a:t>
            </a:r>
          </a:p>
          <a:p>
            <a:pPr lvl="0"/>
            <a:r>
              <a:rPr lang="en-US" sz="1200" dirty="0" smtClean="0">
                <a:solidFill>
                  <a:srgbClr val="0000CC"/>
                </a:solidFill>
                <a:cs typeface="Calibri"/>
              </a:rPr>
              <a:t>  </a:t>
            </a:r>
            <a:endParaRPr lang="en-US" sz="1200" dirty="0">
              <a:solidFill>
                <a:srgbClr val="0000CC"/>
              </a:solidFill>
              <a:cs typeface="Calibri"/>
            </a:endParaRPr>
          </a:p>
          <a:p>
            <a:pPr lvl="0"/>
            <a:r>
              <a:rPr lang="en-US" sz="3200" dirty="0">
                <a:solidFill>
                  <a:srgbClr val="0000CC"/>
                </a:solidFill>
                <a:cs typeface="Calibri"/>
              </a:rPr>
              <a:t>o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r 0.1 TV/m – reusable crystal accelerator</a:t>
            </a:r>
          </a:p>
          <a:p>
            <a:pPr lvl="0"/>
            <a:r>
              <a:rPr lang="en-US" sz="1200" dirty="0" smtClean="0">
                <a:solidFill>
                  <a:srgbClr val="FF0000"/>
                </a:solidFill>
                <a:cs typeface="Calibri"/>
              </a:rPr>
              <a:t>  </a:t>
            </a:r>
            <a:endParaRPr lang="en-US" sz="1200" dirty="0">
              <a:solidFill>
                <a:srgbClr val="FF0000"/>
              </a:solidFill>
              <a:cs typeface="Calibri"/>
            </a:endParaRPr>
          </a:p>
          <a:p>
            <a:pPr lvl="0"/>
            <a:r>
              <a:rPr lang="en-US" sz="3200" dirty="0" smtClean="0">
                <a:solidFill>
                  <a:srgbClr val="FF0000"/>
                </a:solidFill>
                <a:cs typeface="Calibri"/>
              </a:rPr>
              <a:t>side injection of x-ray pulses using long fibers</a:t>
            </a:r>
            <a:endParaRPr lang="en-US" sz="3200" dirty="0">
              <a:solidFill>
                <a:srgbClr val="FF0000"/>
              </a:solidFill>
              <a:cs typeface="Calibri"/>
            </a:endParaRPr>
          </a:p>
          <a:p>
            <a:pPr lvl="0"/>
            <a:endParaRPr lang="en-US" sz="3200" dirty="0">
              <a:solidFill>
                <a:srgbClr val="0000CC"/>
              </a:solidFill>
              <a:cs typeface="Calibri"/>
            </a:endParaRPr>
          </a:p>
          <a:p>
            <a:pPr lvl="0"/>
            <a:endParaRPr lang="en-US" sz="1200" dirty="0">
              <a:solidFill>
                <a:srgbClr val="0000C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4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41" y="-243408"/>
            <a:ext cx="8229600" cy="1143000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ar-reach future colliders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013476"/>
              </p:ext>
            </p:extLst>
          </p:nvPr>
        </p:nvGraphicFramePr>
        <p:xfrm>
          <a:off x="0" y="670560"/>
          <a:ext cx="9144000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896"/>
                <a:gridCol w="1872208"/>
                <a:gridCol w="1728192"/>
                <a:gridCol w="1907704"/>
              </a:tblGrid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dielectric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crystal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accelerating</a:t>
                      </a:r>
                      <a:r>
                        <a:rPr lang="en-US" sz="2800" baseline="0" dirty="0" smtClean="0"/>
                        <a:t> media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micro-structures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ionized plasma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solid</a:t>
                      </a:r>
                      <a:r>
                        <a:rPr lang="en-US" sz="2800" baseline="0" dirty="0" smtClean="0"/>
                        <a:t> crystals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energy source option 1</a:t>
                      </a:r>
                    </a:p>
                    <a:p>
                      <a:r>
                        <a:rPr lang="en-US" sz="2800" dirty="0" smtClean="0"/>
                        <a:t>                          option 2</a:t>
                      </a:r>
                    </a:p>
                    <a:p>
                      <a:r>
                        <a:rPr lang="en-US" sz="2800" dirty="0" smtClean="0"/>
                        <a:t>                          option 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opt. laser</a:t>
                      </a:r>
                    </a:p>
                    <a:p>
                      <a:r>
                        <a:rPr lang="en-US" sz="2800" i="1" dirty="0" smtClean="0"/>
                        <a:t>e</a:t>
                      </a:r>
                      <a:r>
                        <a:rPr lang="en-US" sz="2800" baseline="30000" dirty="0" smtClean="0"/>
                        <a:t>-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bunch</a:t>
                      </a:r>
                    </a:p>
                    <a:p>
                      <a:r>
                        <a:rPr lang="en-US" sz="2800" i="1" dirty="0" smtClean="0"/>
                        <a:t>p</a:t>
                      </a:r>
                      <a:r>
                        <a:rPr lang="en-US" sz="2800" dirty="0" smtClean="0"/>
                        <a:t> bunch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i="1" dirty="0" smtClean="0"/>
                        <a:t>e</a:t>
                      </a:r>
                      <a:r>
                        <a:rPr lang="de-DE" sz="2800" dirty="0" smtClean="0"/>
                        <a:t>- bunch</a:t>
                      </a:r>
                    </a:p>
                    <a:p>
                      <a:r>
                        <a:rPr lang="de-DE" sz="2800" i="1" dirty="0" smtClean="0"/>
                        <a:t>p</a:t>
                      </a:r>
                      <a:r>
                        <a:rPr lang="de-DE" sz="2800" dirty="0" smtClean="0"/>
                        <a:t> bunch</a:t>
                      </a:r>
                    </a:p>
                    <a:p>
                      <a:r>
                        <a:rPr lang="en-GB" sz="2800" dirty="0" smtClean="0"/>
                        <a:t>opt.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x-ray laser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preferred particles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any stable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smtClean="0"/>
                        <a:t>e</a:t>
                      </a:r>
                      <a:r>
                        <a:rPr lang="en-US" sz="2800" baseline="30000" dirty="0" smtClean="0"/>
                        <a:t>-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800" dirty="0" smtClean="0"/>
                        <a:t>-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smtClean="0"/>
                        <a:t>p</a:t>
                      </a:r>
                      <a:r>
                        <a:rPr lang="en-US" sz="2800" baseline="30000" dirty="0" smtClean="0"/>
                        <a:t>+</a:t>
                      </a:r>
                      <a:r>
                        <a:rPr lang="en-US" sz="2800" dirty="0" smtClean="0"/>
                        <a:t>,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800" baseline="30000" dirty="0" smtClean="0"/>
                        <a:t>+</a:t>
                      </a:r>
                      <a:endParaRPr lang="en-GB" sz="28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max. </a:t>
                      </a:r>
                      <a:r>
                        <a:rPr lang="en-US" sz="2800" dirty="0" err="1" smtClean="0"/>
                        <a:t>accel</a:t>
                      </a:r>
                      <a:r>
                        <a:rPr lang="en-US" sz="2800" dirty="0" smtClean="0"/>
                        <a:t>.</a:t>
                      </a:r>
                      <a:r>
                        <a:rPr lang="en-US" sz="2800" baseline="0" dirty="0" smtClean="0"/>
                        <a:t> gradient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1-3 GV/m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30-100 GV/m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0.1-10 TV/m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 energy in 10 km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3-10 </a:t>
                      </a:r>
                      <a:r>
                        <a:rPr lang="en-US" sz="2800" dirty="0" err="1" smtClean="0"/>
                        <a:t>TeV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3-50 </a:t>
                      </a:r>
                      <a:r>
                        <a:rPr lang="en-US" sz="2800" dirty="0" err="1" smtClean="0"/>
                        <a:t>TeV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</a:t>
                      </a:r>
                      <a:r>
                        <a:rPr lang="en-US" sz="2800" dirty="0" smtClean="0"/>
                        <a:t>-10</a:t>
                      </a:r>
                      <a:r>
                        <a:rPr lang="en-US" sz="2800" baseline="30000" dirty="0" smtClean="0"/>
                        <a:t>5 </a:t>
                      </a:r>
                      <a:r>
                        <a:rPr lang="en-US" sz="2800" dirty="0" err="1" smtClean="0"/>
                        <a:t>TeV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#stages/10 km option 1</a:t>
                      </a:r>
                    </a:p>
                    <a:p>
                      <a:r>
                        <a:rPr lang="en-US" sz="2800" dirty="0" smtClean="0"/>
                        <a:t>                           option 2</a:t>
                      </a:r>
                    </a:p>
                    <a:p>
                      <a:r>
                        <a:rPr lang="en-US" sz="2800" dirty="0" smtClean="0"/>
                        <a:t>                           option</a:t>
                      </a:r>
                      <a:r>
                        <a:rPr lang="en-US" sz="2800" baseline="0" dirty="0" smtClean="0"/>
                        <a:t> 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5</a:t>
                      </a:r>
                      <a:r>
                        <a:rPr lang="en-US" sz="2800" dirty="0" smtClean="0"/>
                        <a:t>-10</a:t>
                      </a:r>
                      <a:r>
                        <a:rPr lang="en-US" sz="2800" baseline="30000" dirty="0" smtClean="0"/>
                        <a:t>6</a:t>
                      </a:r>
                    </a:p>
                    <a:p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4</a:t>
                      </a:r>
                      <a:r>
                        <a:rPr lang="en-US" sz="2800" dirty="0" smtClean="0"/>
                        <a:t>-10</a:t>
                      </a:r>
                      <a:r>
                        <a:rPr lang="en-US" sz="2800" baseline="30000" dirty="0" smtClean="0"/>
                        <a:t>5</a:t>
                      </a:r>
                    </a:p>
                    <a:p>
                      <a:r>
                        <a:rPr lang="en-US" sz="2800" baseline="0" dirty="0" smtClean="0"/>
                        <a:t>2-10</a:t>
                      </a:r>
                      <a:endParaRPr lang="en-GB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~100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r>
                        <a:rPr kumimoji="0" lang="en-US" sz="2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2-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en-GB" sz="2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pPr algn="ctr"/>
                      <a:r>
                        <a:rPr lang="en-US" sz="2800" dirty="0" smtClean="0"/>
                        <a:t>~2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69044" y="2660"/>
            <a:ext cx="14749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i</a:t>
            </a:r>
            <a:r>
              <a:rPr lang="en-US" sz="1400" dirty="0" smtClean="0"/>
              <a:t>nspired by </a:t>
            </a:r>
          </a:p>
          <a:p>
            <a:pPr algn="r"/>
            <a:r>
              <a:rPr lang="en-US" sz="1400" dirty="0" smtClean="0"/>
              <a:t>V. </a:t>
            </a:r>
            <a:r>
              <a:rPr lang="en-US" sz="1400" dirty="0" err="1" smtClean="0"/>
              <a:t>Shiltsev</a:t>
            </a:r>
            <a:r>
              <a:rPr lang="en-US" sz="1400" dirty="0"/>
              <a:t>,</a:t>
            </a:r>
            <a:r>
              <a:rPr lang="en-US" sz="1400" dirty="0" smtClean="0"/>
              <a:t> 2012,</a:t>
            </a:r>
          </a:p>
          <a:p>
            <a:pPr algn="r"/>
            <a:r>
              <a:rPr lang="en-GB" sz="1400" dirty="0"/>
              <a:t>	</a:t>
            </a:r>
            <a:r>
              <a:rPr lang="en-GB" sz="1400" dirty="0" smtClean="0"/>
              <a:t> </a:t>
            </a:r>
            <a:r>
              <a:rPr lang="en-GB" sz="1400" dirty="0"/>
              <a:t>Physics-</a:t>
            </a:r>
            <a:r>
              <a:rPr lang="en-GB" sz="1400" dirty="0" err="1"/>
              <a:t>Uspekhi</a:t>
            </a:r>
            <a:r>
              <a:rPr lang="en-GB" sz="1400" dirty="0"/>
              <a:t> </a:t>
            </a:r>
          </a:p>
          <a:p>
            <a:pPr algn="r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881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 smtClean="0"/>
              <a:t>towards shorter wavelengths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6" y="1047750"/>
            <a:ext cx="7957661" cy="4973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927914">
            <a:off x="3007351" y="1870810"/>
            <a:ext cx="1620893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onventional </a:t>
            </a:r>
          </a:p>
          <a:p>
            <a:r>
              <a:rPr lang="en-US" sz="2000" b="1" dirty="0" smtClean="0"/>
              <a:t>accelerators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 rot="18865396">
            <a:off x="4755266" y="1454138"/>
            <a:ext cx="2383285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dielectric</a:t>
            </a:r>
            <a:r>
              <a:rPr lang="en-US" sz="2000" b="1" dirty="0"/>
              <a:t> </a:t>
            </a:r>
            <a:r>
              <a:rPr lang="en-US" sz="2000" b="1" dirty="0" smtClean="0"/>
              <a:t>&amp; plasma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ased accelerators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 rot="17665839">
            <a:off x="6719648" y="1539140"/>
            <a:ext cx="2383285" cy="40011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rystal accelerators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5559623"/>
            <a:ext cx="1739643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</a:t>
            </a:r>
            <a:r>
              <a:rPr lang="en-US" sz="2000" b="1" dirty="0" err="1" smtClean="0"/>
              <a:t>etrodes</a:t>
            </a:r>
            <a:r>
              <a:rPr lang="en-US" sz="2000" b="1" dirty="0" smtClean="0"/>
              <a:t>, IOTs,</a:t>
            </a:r>
          </a:p>
          <a:p>
            <a:r>
              <a:rPr lang="en-US" sz="2000" b="1" dirty="0"/>
              <a:t>k</a:t>
            </a:r>
            <a:r>
              <a:rPr lang="en-US" sz="2000" b="1" dirty="0" smtClean="0"/>
              <a:t>lystrons,</a:t>
            </a:r>
          </a:p>
          <a:p>
            <a:r>
              <a:rPr lang="en-US" sz="2000" b="1" dirty="0" smtClean="0"/>
              <a:t>solid-state</a:t>
            </a:r>
          </a:p>
          <a:p>
            <a:r>
              <a:rPr lang="en-US" sz="2000" b="1" dirty="0"/>
              <a:t>a</a:t>
            </a:r>
            <a:r>
              <a:rPr lang="en-US" sz="2000" b="1" dirty="0" smtClean="0"/>
              <a:t>mplifiers,…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9091" y="5563398"/>
            <a:ext cx="140294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e</a:t>
            </a:r>
            <a:r>
              <a:rPr lang="en-US" sz="2000" b="1" dirty="0" smtClean="0"/>
              <a:t>- (</a:t>
            </a:r>
            <a:r>
              <a:rPr lang="en-US" sz="2000" b="1" i="1" dirty="0" smtClean="0"/>
              <a:t>p</a:t>
            </a:r>
            <a:r>
              <a:rPr lang="en-US" sz="2000" b="1" dirty="0" smtClean="0"/>
              <a:t>) beam</a:t>
            </a:r>
          </a:p>
          <a:p>
            <a:r>
              <a:rPr lang="en-US" sz="2000" b="1" dirty="0"/>
              <a:t>o</a:t>
            </a:r>
            <a:r>
              <a:rPr lang="en-US" sz="2000" b="1" dirty="0" smtClean="0"/>
              <a:t>r laser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96336" y="5559623"/>
            <a:ext cx="157472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intense X-ray</a:t>
            </a:r>
          </a:p>
          <a:p>
            <a:r>
              <a:rPr lang="en-US" sz="2000" b="1" dirty="0" smtClean="0"/>
              <a:t>laser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105" y="2026390"/>
            <a:ext cx="1418559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ccelerator</a:t>
            </a:r>
          </a:p>
          <a:p>
            <a:r>
              <a:rPr lang="en-US" sz="2000" b="1" dirty="0" smtClean="0"/>
              <a:t>type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1102" y="5513456"/>
            <a:ext cx="1418559" cy="1015663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ccelerator</a:t>
            </a:r>
          </a:p>
          <a:p>
            <a:r>
              <a:rPr lang="en-US" sz="2000" b="1" dirty="0"/>
              <a:t>p</a:t>
            </a:r>
            <a:r>
              <a:rPr lang="en-US" sz="2000" b="1" dirty="0" smtClean="0"/>
              <a:t>ower source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434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highest-energy particles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369761" y="1412776"/>
            <a:ext cx="8532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4 July 2012 CERN, Geneva, Switzerland</a:t>
            </a:r>
          </a:p>
          <a:p>
            <a:r>
              <a:rPr lang="en-US" sz="3600" dirty="0">
                <a:solidFill>
                  <a:prstClr val="black"/>
                </a:solidFill>
              </a:rPr>
              <a:t>	Higgs boson – </a:t>
            </a:r>
            <a:r>
              <a:rPr lang="en-US" sz="3600" dirty="0">
                <a:solidFill>
                  <a:srgbClr val="0000CC"/>
                </a:solidFill>
              </a:rPr>
              <a:t>“God particle”? </a:t>
            </a:r>
            <a:r>
              <a:rPr lang="en-US" sz="3600" dirty="0">
                <a:solidFill>
                  <a:prstClr val="black"/>
                </a:solidFill>
              </a:rPr>
              <a:t>– mass 		</a:t>
            </a:r>
            <a:r>
              <a:rPr lang="en-US" sz="3600" dirty="0" smtClean="0">
                <a:solidFill>
                  <a:prstClr val="black"/>
                </a:solidFill>
              </a:rPr>
              <a:t>1.25x10</a:t>
            </a:r>
            <a:r>
              <a:rPr lang="en-US" sz="3600" baseline="30000" dirty="0" smtClean="0">
                <a:solidFill>
                  <a:prstClr val="black"/>
                </a:solidFill>
              </a:rPr>
              <a:t>11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eV</a:t>
            </a:r>
            <a:r>
              <a:rPr lang="en-US" sz="3600" dirty="0">
                <a:solidFill>
                  <a:prstClr val="black"/>
                </a:solidFill>
              </a:rPr>
              <a:t>,  neither matter nor force!</a:t>
            </a:r>
          </a:p>
          <a:p>
            <a:endParaRPr lang="en-US" sz="3600" baseline="300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15 October 1991 </a:t>
            </a:r>
            <a:r>
              <a:rPr lang="en-US" sz="3600" dirty="0" err="1">
                <a:solidFill>
                  <a:prstClr val="black"/>
                </a:solidFill>
              </a:rPr>
              <a:t>Dugway</a:t>
            </a:r>
            <a:r>
              <a:rPr lang="en-US" sz="3600" dirty="0">
                <a:solidFill>
                  <a:prstClr val="black"/>
                </a:solidFill>
              </a:rPr>
              <a:t> Proving Ground, 	Utah, U.S.A.</a:t>
            </a:r>
          </a:p>
          <a:p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3600" dirty="0">
                <a:solidFill>
                  <a:srgbClr val="0000CC"/>
                </a:solidFill>
              </a:rPr>
              <a:t>“Oh-my-God-particle”!</a:t>
            </a:r>
          </a:p>
          <a:p>
            <a:r>
              <a:rPr lang="en-US" sz="3600" dirty="0">
                <a:solidFill>
                  <a:prstClr val="black"/>
                </a:solidFill>
              </a:rPr>
              <a:t>	(kinetic) energy  3x10</a:t>
            </a:r>
            <a:r>
              <a:rPr lang="en-US" sz="3600" baseline="30000" dirty="0">
                <a:solidFill>
                  <a:prstClr val="black"/>
                </a:solidFill>
              </a:rPr>
              <a:t>20 </a:t>
            </a:r>
            <a:r>
              <a:rPr lang="en-US" sz="3600" dirty="0" err="1">
                <a:solidFill>
                  <a:prstClr val="black"/>
                </a:solidFill>
              </a:rPr>
              <a:t>eV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</a:p>
          <a:p>
            <a:r>
              <a:rPr lang="en-US" sz="3600" dirty="0">
                <a:solidFill>
                  <a:prstClr val="black"/>
                </a:solidFill>
              </a:rPr>
              <a:t>	(=3x10</a:t>
            </a:r>
            <a:r>
              <a:rPr lang="en-US" sz="3600" baseline="30000" dirty="0">
                <a:solidFill>
                  <a:prstClr val="black"/>
                </a:solidFill>
              </a:rPr>
              <a:t>11</a:t>
            </a:r>
            <a:r>
              <a:rPr lang="en-US" sz="3600" dirty="0">
                <a:solidFill>
                  <a:prstClr val="black"/>
                </a:solidFill>
              </a:rPr>
              <a:t> GeV = 300 </a:t>
            </a:r>
            <a:r>
              <a:rPr lang="en-US" sz="3600" dirty="0" err="1">
                <a:solidFill>
                  <a:prstClr val="black"/>
                </a:solidFill>
              </a:rPr>
              <a:t>EeV</a:t>
            </a:r>
            <a:r>
              <a:rPr lang="en-US" sz="3600" dirty="0">
                <a:solidFill>
                  <a:prstClr val="black"/>
                </a:solidFill>
              </a:rPr>
              <a:t>)!</a:t>
            </a:r>
          </a:p>
          <a:p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86" y="385467"/>
            <a:ext cx="8229600" cy="1143000"/>
          </a:xfrm>
        </p:spPr>
        <p:txBody>
          <a:bodyPr/>
          <a:lstStyle/>
          <a:p>
            <a:r>
              <a:rPr lang="en-US" dirty="0" smtClean="0"/>
              <a:t>cosmic-ray energy spectrum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" y="1522972"/>
            <a:ext cx="7193895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2361" y="1700808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P. </a:t>
            </a:r>
            <a:r>
              <a:rPr lang="en-US" sz="1600" dirty="0" err="1">
                <a:solidFill>
                  <a:prstClr val="black"/>
                </a:solidFill>
              </a:rPr>
              <a:t>Blasi</a:t>
            </a:r>
            <a:r>
              <a:rPr lang="en-US" sz="1600" dirty="0">
                <a:solidFill>
                  <a:prstClr val="black"/>
                </a:solidFill>
              </a:rPr>
              <a:t>, UHECR2012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931339" y="5623762"/>
            <a:ext cx="576064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1339" y="727218"/>
            <a:ext cx="0" cy="4896544"/>
          </a:xfrm>
          <a:prstGeom prst="straightConnector1">
            <a:avLst/>
          </a:prstGeom>
          <a:ln w="730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29" y="77865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en-US" sz="4400" b="1" baseline="30000" dirty="0">
                <a:solidFill>
                  <a:srgbClr val="FF0000"/>
                </a:solidFill>
              </a:rPr>
              <a:t>45 </a:t>
            </a:r>
            <a:r>
              <a:rPr lang="en-US" sz="4400" b="1" dirty="0">
                <a:solidFill>
                  <a:srgbClr val="FF0000"/>
                </a:solidFill>
              </a:rPr>
              <a:t>m</a:t>
            </a:r>
            <a:r>
              <a:rPr lang="en-US" sz="4400" b="1" baseline="30000" dirty="0">
                <a:solidFill>
                  <a:srgbClr val="FF0000"/>
                </a:solidFill>
              </a:rPr>
              <a:t>-2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sr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GeV</a:t>
            </a:r>
            <a:r>
              <a:rPr lang="en-US" sz="4400" b="1" baseline="30000" dirty="0">
                <a:solidFill>
                  <a:srgbClr val="FF0000"/>
                </a:solidFill>
              </a:rPr>
              <a:t>1.5</a:t>
            </a:r>
            <a:r>
              <a:rPr lang="en-US" sz="4400" b="1" dirty="0">
                <a:solidFill>
                  <a:srgbClr val="FF0000"/>
                </a:solidFill>
              </a:rPr>
              <a:t>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714" y="5834740"/>
            <a:ext cx="295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LHC </a:t>
            </a:r>
            <a:r>
              <a:rPr lang="en-US" sz="3600" b="1" i="1" dirty="0" smtClean="0">
                <a:solidFill>
                  <a:srgbClr val="FF0000"/>
                </a:solidFill>
              </a:rPr>
              <a:t>p </a:t>
            </a:r>
            <a:r>
              <a:rPr lang="en-US" sz="3600" b="1" dirty="0" smtClean="0">
                <a:solidFill>
                  <a:srgbClr val="FF0000"/>
                </a:solidFill>
              </a:rPr>
              <a:t>energy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19371" y="6525344"/>
            <a:ext cx="6592989" cy="0"/>
          </a:xfrm>
          <a:prstGeom prst="straightConnector1">
            <a:avLst/>
          </a:prstGeom>
          <a:ln w="730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8877" y="6065573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         x10</a:t>
            </a:r>
            <a:r>
              <a:rPr lang="en-US" sz="4000" b="1" baseline="30000" dirty="0">
                <a:solidFill>
                  <a:srgbClr val="0000CC"/>
                </a:solidFill>
              </a:rPr>
              <a:t>8</a:t>
            </a:r>
            <a:endParaRPr lang="en-GB" sz="4000" b="1" baseline="30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17549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GZK limit</a:t>
            </a:r>
            <a:endParaRPr lang="en-GB" b="1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04248" y="3544822"/>
            <a:ext cx="1" cy="20789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-345712" y="3376085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dielectric &amp; plasmas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1654825" y="2795388"/>
            <a:ext cx="4133458" cy="1588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  <a:r>
              <a:rPr lang="en-US" sz="3600" dirty="0" smtClean="0"/>
              <a:t>rystal accelerator driven by X-ray laser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81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2" grpId="0"/>
      <p:bldP spid="13" grpId="0"/>
      <p:bldP spid="6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6" y="959850"/>
            <a:ext cx="4062777" cy="3466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" y="437340"/>
            <a:ext cx="4572296" cy="205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29" y="0"/>
            <a:ext cx="4797026" cy="292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18" y="2744573"/>
            <a:ext cx="5014282" cy="994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6" y="4269104"/>
            <a:ext cx="3893077" cy="2588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25" y="4207006"/>
            <a:ext cx="3437675" cy="2721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66" y="6047160"/>
            <a:ext cx="1671658" cy="842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91" y="4295346"/>
            <a:ext cx="1792151" cy="65338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2" name="TextBox 11"/>
          <p:cNvSpPr txBox="1"/>
          <p:nvPr/>
        </p:nvSpPr>
        <p:spPr>
          <a:xfrm>
            <a:off x="-3355" y="-34760"/>
            <a:ext cx="61278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many pioneering papers across the field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3986" y="3785366"/>
            <a:ext cx="57016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exceptional forward-looking facilities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7" y="980728"/>
            <a:ext cx="8229600" cy="1512168"/>
          </a:xfrm>
          <a:solidFill>
            <a:srgbClr val="0070C0">
              <a:alpha val="70000"/>
            </a:srgbClr>
          </a:solidFill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</a:rPr>
              <a:t>SLAC is well positioned</a:t>
            </a:r>
            <a:br>
              <a:rPr lang="en-US" sz="4800" b="1" i="1" dirty="0" smtClean="0">
                <a:solidFill>
                  <a:schemeClr val="bg1"/>
                </a:solidFill>
              </a:rPr>
            </a:br>
            <a:r>
              <a:rPr lang="en-US" sz="4800" b="1" i="1" dirty="0" smtClean="0">
                <a:solidFill>
                  <a:schemeClr val="bg1"/>
                </a:solidFill>
              </a:rPr>
              <a:t>for the next 50 years!</a:t>
            </a:r>
            <a:endParaRPr lang="en-GB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/>
              <a:t>u</a:t>
            </a:r>
            <a:r>
              <a:rPr lang="en-US" sz="5400" dirty="0" smtClean="0"/>
              <a:t>ltimate limit</a:t>
            </a:r>
            <a:br>
              <a:rPr lang="en-US" sz="5400" dirty="0" smtClean="0"/>
            </a:br>
            <a:r>
              <a:rPr lang="en-US" sz="5400" dirty="0" smtClean="0"/>
              <a:t>of electromagnetic acceleration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628800"/>
            <a:ext cx="8202054" cy="5899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 smtClean="0">
                <a:solidFill>
                  <a:srgbClr val="0000CC"/>
                </a:solidFill>
              </a:rPr>
              <a:t>E</a:t>
            </a:r>
            <a:r>
              <a:rPr lang="en-US" sz="4000" baseline="-25000" dirty="0" err="1" smtClean="0">
                <a:solidFill>
                  <a:srgbClr val="0000CC"/>
                </a:solidFill>
              </a:rPr>
              <a:t>cr</a:t>
            </a:r>
            <a:r>
              <a:rPr lang="en-US" sz="4000" dirty="0" smtClean="0">
                <a:solidFill>
                  <a:srgbClr val="0000CC"/>
                </a:solidFill>
              </a:rPr>
              <a:t> ≈10</a:t>
            </a:r>
            <a:r>
              <a:rPr lang="en-US" sz="4000" baseline="30000" dirty="0" smtClean="0">
                <a:solidFill>
                  <a:srgbClr val="0000CC"/>
                </a:solidFill>
              </a:rPr>
              <a:t>18</a:t>
            </a:r>
            <a:r>
              <a:rPr lang="en-US" sz="4000" dirty="0" smtClean="0">
                <a:solidFill>
                  <a:srgbClr val="0000CC"/>
                </a:solidFill>
              </a:rPr>
              <a:t> V/m  </a:t>
            </a:r>
            <a:r>
              <a:rPr lang="en-US" sz="4000" dirty="0" smtClean="0"/>
              <a:t>critical field for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</a:p>
          <a:p>
            <a:r>
              <a:rPr lang="en-US" sz="4000" dirty="0" smtClean="0"/>
              <a:t>pair creation -</a:t>
            </a:r>
            <a:r>
              <a:rPr lang="en-US" sz="4000" dirty="0" smtClean="0">
                <a:solidFill>
                  <a:srgbClr val="0000CC"/>
                </a:solidFill>
              </a:rPr>
              <a:t>  ħ/(</a:t>
            </a:r>
            <a:r>
              <a:rPr lang="en-US" sz="4000" i="1" dirty="0" err="1" smtClean="0">
                <a:solidFill>
                  <a:srgbClr val="0000CC"/>
                </a:solidFill>
              </a:rPr>
              <a:t>m</a:t>
            </a:r>
            <a:r>
              <a:rPr lang="en-US" sz="4000" i="1" baseline="-25000" dirty="0" err="1" smtClean="0">
                <a:solidFill>
                  <a:srgbClr val="0000CC"/>
                </a:solidFill>
              </a:rPr>
              <a:t>e</a:t>
            </a:r>
            <a:r>
              <a:rPr lang="en-US" sz="4000" i="1" dirty="0" err="1" smtClean="0">
                <a:solidFill>
                  <a:srgbClr val="0000CC"/>
                </a:solidFill>
              </a:rPr>
              <a:t>c</a:t>
            </a:r>
            <a:r>
              <a:rPr lang="en-US" sz="4000" dirty="0" smtClean="0">
                <a:solidFill>
                  <a:srgbClr val="0000CC"/>
                </a:solidFill>
              </a:rPr>
              <a:t>) e </a:t>
            </a:r>
            <a:r>
              <a:rPr lang="en-US" sz="4000" i="1" dirty="0" err="1">
                <a:solidFill>
                  <a:srgbClr val="0000CC"/>
                </a:solidFill>
              </a:rPr>
              <a:t>E</a:t>
            </a:r>
            <a:r>
              <a:rPr lang="en-US" sz="4000" baseline="-25000" dirty="0" err="1" smtClean="0">
                <a:solidFill>
                  <a:srgbClr val="0000CC"/>
                </a:solidFill>
              </a:rPr>
              <a:t>cr</a:t>
            </a:r>
            <a:r>
              <a:rPr lang="en-US" sz="4000" dirty="0" smtClean="0">
                <a:solidFill>
                  <a:srgbClr val="0000CC"/>
                </a:solidFill>
              </a:rPr>
              <a:t> ~ </a:t>
            </a:r>
            <a:r>
              <a:rPr lang="en-US" sz="4000" i="1" dirty="0" smtClean="0">
                <a:solidFill>
                  <a:srgbClr val="0000CC"/>
                </a:solidFill>
              </a:rPr>
              <a:t>m</a:t>
            </a:r>
            <a:r>
              <a:rPr lang="en-US" sz="4000" i="1" baseline="-25000" dirty="0" smtClean="0">
                <a:solidFill>
                  <a:srgbClr val="0000CC"/>
                </a:solidFill>
              </a:rPr>
              <a:t>e</a:t>
            </a:r>
            <a:r>
              <a:rPr lang="en-US" sz="4000" i="1" dirty="0" smtClean="0">
                <a:solidFill>
                  <a:srgbClr val="0000CC"/>
                </a:solidFill>
              </a:rPr>
              <a:t>c</a:t>
            </a:r>
            <a:r>
              <a:rPr lang="en-US" sz="4000" baseline="30000" dirty="0" smtClean="0">
                <a:solidFill>
                  <a:srgbClr val="0000CC"/>
                </a:solidFill>
              </a:rPr>
              <a:t>2 </a:t>
            </a:r>
            <a:endParaRPr lang="en-US" sz="4000" dirty="0" smtClean="0">
              <a:solidFill>
                <a:srgbClr val="0000CC"/>
              </a:solidFill>
            </a:endParaRPr>
          </a:p>
          <a:p>
            <a:r>
              <a:rPr lang="en-US" sz="1200" dirty="0">
                <a:solidFill>
                  <a:srgbClr val="0000CC"/>
                </a:solidFill>
              </a:rPr>
              <a:t> </a:t>
            </a:r>
            <a:r>
              <a:rPr lang="en-US" sz="1200" dirty="0" smtClean="0">
                <a:solidFill>
                  <a:srgbClr val="0000CC"/>
                </a:solidFill>
              </a:rPr>
              <a:t>   </a:t>
            </a:r>
            <a:endParaRPr lang="en-US" sz="1200" dirty="0"/>
          </a:p>
          <a:p>
            <a:r>
              <a:rPr lang="en-US" sz="4000" dirty="0" smtClean="0">
                <a:solidFill>
                  <a:srgbClr val="FF0000"/>
                </a:solidFill>
              </a:rPr>
              <a:t>reaching Planck scale of 10</a:t>
            </a:r>
            <a:r>
              <a:rPr lang="en-US" sz="4000" baseline="30000" dirty="0" smtClean="0">
                <a:solidFill>
                  <a:srgbClr val="FF0000"/>
                </a:solidFill>
              </a:rPr>
              <a:t>28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eV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w</a:t>
            </a:r>
            <a:r>
              <a:rPr lang="en-US" sz="4000" dirty="0" smtClean="0">
                <a:solidFill>
                  <a:srgbClr val="FF0000"/>
                </a:solidFill>
              </a:rPr>
              <a:t>ould need 10</a:t>
            </a:r>
            <a:r>
              <a:rPr lang="en-US" sz="4000" baseline="30000" dirty="0" smtClean="0">
                <a:solidFill>
                  <a:srgbClr val="FF0000"/>
                </a:solidFill>
              </a:rPr>
              <a:t>10</a:t>
            </a:r>
            <a:r>
              <a:rPr lang="en-US" sz="4000" dirty="0" smtClean="0">
                <a:solidFill>
                  <a:srgbClr val="FF0000"/>
                </a:solidFill>
              </a:rPr>
              <a:t> m long accelerator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[</a:t>
            </a:r>
            <a:r>
              <a:rPr lang="en-US" sz="4000" dirty="0" smtClean="0">
                <a:solidFill>
                  <a:srgbClr val="FF0000"/>
                </a:solidFill>
              </a:rPr>
              <a:t>10</a:t>
            </a:r>
            <a:r>
              <a:rPr lang="en-US" sz="4000" baseline="30000" dirty="0" smtClean="0">
                <a:solidFill>
                  <a:srgbClr val="FF0000"/>
                </a:solidFill>
              </a:rPr>
              <a:t>10</a:t>
            </a:r>
            <a:r>
              <a:rPr lang="en-US" sz="4000" dirty="0" smtClean="0">
                <a:solidFill>
                  <a:srgbClr val="FF0000"/>
                </a:solidFill>
              </a:rPr>
              <a:t> m= 1/10th of distance earth-sun]</a:t>
            </a:r>
          </a:p>
          <a:p>
            <a:r>
              <a:rPr lang="en-US" sz="4000" dirty="0" smtClean="0"/>
              <a:t>“</a:t>
            </a:r>
            <a:r>
              <a:rPr lang="en-US" sz="4000" i="1" dirty="0" smtClean="0"/>
              <a:t>not an inconceivable task for an </a:t>
            </a:r>
          </a:p>
          <a:p>
            <a:r>
              <a:rPr lang="en-US" sz="4000" i="1" dirty="0"/>
              <a:t>a</a:t>
            </a:r>
            <a:r>
              <a:rPr lang="en-US" sz="4000" i="1" dirty="0" smtClean="0"/>
              <a:t>dvanced technological society</a:t>
            </a:r>
            <a:r>
              <a:rPr lang="en-US" sz="4000" dirty="0" smtClean="0"/>
              <a:t>”</a:t>
            </a:r>
            <a:endParaRPr lang="en-US" sz="3200" dirty="0" smtClean="0"/>
          </a:p>
          <a:p>
            <a:r>
              <a:rPr lang="en-US" sz="3200" dirty="0" smtClean="0"/>
              <a:t>P. Chen, R, Noble, SLAC-PUB-7402, April 1998</a:t>
            </a:r>
          </a:p>
          <a:p>
            <a:endParaRPr lang="en-US" sz="4000" baseline="30000" dirty="0"/>
          </a:p>
          <a:p>
            <a:endParaRPr lang="en-GB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28528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/>
              <a:t>s</a:t>
            </a:r>
            <a:r>
              <a:rPr lang="en-US" sz="6000" dirty="0" smtClean="0"/>
              <a:t>tep back to 2015-20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7063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3" y="24048"/>
            <a:ext cx="8496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28 Nobel Prizes for particle physics </a:t>
            </a:r>
          </a:p>
          <a:p>
            <a:pPr algn="ctr"/>
            <a:r>
              <a:rPr lang="en-US" sz="4000" dirty="0" smtClean="0"/>
              <a:t>include several for accelerator-</a:t>
            </a:r>
          </a:p>
          <a:p>
            <a:pPr algn="ctr"/>
            <a:r>
              <a:rPr lang="en-US" sz="4000" dirty="0" smtClean="0"/>
              <a:t>based experiments performed at SLAC</a:t>
            </a:r>
          </a:p>
          <a:p>
            <a:pPr algn="ctr"/>
            <a:r>
              <a:rPr lang="en-US" sz="4000" dirty="0" smtClean="0"/>
              <a:t> 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04525"/>
            <a:ext cx="1662910" cy="2472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9" y="2060848"/>
            <a:ext cx="3534614" cy="2318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24963"/>
            <a:ext cx="1799452" cy="2307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5" y="4603078"/>
            <a:ext cx="3206638" cy="21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" y="169334"/>
            <a:ext cx="9289032" cy="1143000"/>
          </a:xfrm>
        </p:spPr>
        <p:txBody>
          <a:bodyPr>
            <a:noAutofit/>
          </a:bodyPr>
          <a:lstStyle/>
          <a:p>
            <a:r>
              <a:rPr lang="en-US" sz="6000" i="1" dirty="0" smtClean="0"/>
              <a:t>Higgs production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4800" dirty="0" smtClean="0"/>
              <a:t> at hadron &amp; lepton colliders</a:t>
            </a:r>
            <a:endParaRPr lang="en-GB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7732" y="1839383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LHC</a:t>
            </a:r>
            <a:endParaRPr lang="en-GB" sz="4000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60547" y="3429000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latin typeface="+mn-lt"/>
              </a:rPr>
              <a:t>e</a:t>
            </a:r>
            <a:r>
              <a:rPr lang="en-US" sz="4000" baseline="30000" dirty="0" err="1" smtClean="0">
                <a:latin typeface="+mn-lt"/>
              </a:rPr>
              <a:t>+</a:t>
            </a:r>
            <a:r>
              <a:rPr lang="en-US" sz="4000" dirty="0" err="1" smtClean="0">
                <a:latin typeface="+mn-lt"/>
              </a:rPr>
              <a:t>e</a:t>
            </a:r>
            <a:r>
              <a:rPr lang="en-US" sz="4000" baseline="30000" dirty="0" smtClean="0">
                <a:latin typeface="+mn-lt"/>
              </a:rPr>
              <a:t>- </a:t>
            </a:r>
            <a:r>
              <a:rPr lang="en-US" sz="4000" dirty="0" smtClean="0">
                <a:latin typeface="+mn-lt"/>
              </a:rPr>
              <a:t>collider</a:t>
            </a:r>
            <a:endParaRPr lang="en-GB" sz="40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31" y="1625565"/>
            <a:ext cx="5117819" cy="2229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382216"/>
            <a:ext cx="7272808" cy="1802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449" y="6305164"/>
            <a:ext cx="435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Higgs-</a:t>
            </a:r>
            <a:r>
              <a:rPr lang="en-US" dirty="0" err="1" smtClean="0"/>
              <a:t>strahlung</a:t>
            </a:r>
            <a:r>
              <a:rPr lang="en-US" dirty="0" smtClean="0"/>
              <a:t>, dominant for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CoM</a:t>
            </a:r>
            <a:r>
              <a:rPr lang="en-US" dirty="0" smtClean="0"/>
              <a:t>&lt;500 GeV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4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18" y="1864873"/>
            <a:ext cx="44259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02" y="1556792"/>
            <a:ext cx="4276006" cy="44634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92475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+mn-lt"/>
              </a:rPr>
              <a:t> “Higgs” strongly couples to </a:t>
            </a:r>
            <a:r>
              <a:rPr lang="en-US" sz="4800" dirty="0" err="1" smtClean="0">
                <a:latin typeface="Symbol" pitchFamily="18" charset="2"/>
              </a:rPr>
              <a:t>gg</a:t>
            </a:r>
            <a:r>
              <a:rPr lang="en-US" sz="4800" dirty="0" smtClean="0">
                <a:latin typeface="Symbol" pitchFamily="18" charset="2"/>
              </a:rPr>
              <a:t/>
            </a:r>
            <a:br>
              <a:rPr lang="en-US" sz="4800" dirty="0" smtClean="0">
                <a:latin typeface="Symbol" pitchFamily="18" charset="2"/>
              </a:rPr>
            </a:b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250809"/>
            <a:ext cx="2088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LHC CMS result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1403208"/>
            <a:ext cx="227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LHC ATLAS result</a:t>
            </a:r>
            <a:endParaRPr lang="en-GB" sz="2400" dirty="0"/>
          </a:p>
        </p:txBody>
      </p:sp>
      <p:sp>
        <p:nvSpPr>
          <p:cNvPr id="7" name="Oval 6"/>
          <p:cNvSpPr/>
          <p:nvPr/>
        </p:nvSpPr>
        <p:spPr>
          <a:xfrm>
            <a:off x="2915816" y="2564904"/>
            <a:ext cx="792088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740352" y="3536513"/>
            <a:ext cx="792088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02" y="404664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+mn-lt"/>
              </a:rPr>
              <a:t> a new type of collider?</a:t>
            </a:r>
            <a:r>
              <a:rPr lang="en-US" sz="6000" dirty="0" smtClean="0">
                <a:latin typeface="Symbol" pitchFamily="18" charset="2"/>
              </a:rPr>
              <a:t/>
            </a:r>
            <a:br>
              <a:rPr lang="en-US" sz="6000" dirty="0" smtClean="0">
                <a:latin typeface="Symbol" pitchFamily="18" charset="2"/>
              </a:rPr>
            </a:br>
            <a:endParaRPr lang="en-GB" sz="6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50485" y="1188345"/>
            <a:ext cx="4503705" cy="4411652"/>
            <a:chOff x="1715282" y="1681644"/>
            <a:chExt cx="2994087" cy="31175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68319">
              <a:off x="1715282" y="2032781"/>
              <a:ext cx="2257425" cy="20288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98137" y="1681644"/>
              <a:ext cx="332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Symbol" pitchFamily="18" charset="2"/>
                </a:rPr>
                <a:t>g</a:t>
              </a:r>
              <a:endParaRPr lang="en-GB" sz="2800" dirty="0">
                <a:latin typeface="Symbol" pitchFamily="18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04253" y="4275986"/>
              <a:ext cx="332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Symbol" pitchFamily="18" charset="2"/>
                </a:rPr>
                <a:t>g</a:t>
              </a:r>
              <a:endParaRPr lang="en-GB" sz="2800" dirty="0">
                <a:latin typeface="Symbol" pitchFamily="18" charset="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37406" y="2821993"/>
              <a:ext cx="271963" cy="369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H</a:t>
              </a:r>
              <a:endParaRPr lang="en-GB" sz="28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9832" y="2441443"/>
              <a:ext cx="1295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t</a:t>
              </a:r>
              <a:r>
                <a:rPr lang="en-US" sz="2800" i="1" dirty="0" smtClean="0"/>
                <a:t>, W,  …</a:t>
              </a:r>
              <a:endParaRPr lang="en-GB" sz="2800" i="1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527142" y="5832250"/>
            <a:ext cx="7186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Symbol" pitchFamily="18" charset="2"/>
                <a:ea typeface="+mj-ea"/>
                <a:cs typeface="+mj-cs"/>
              </a:rPr>
              <a:t>gg</a:t>
            </a:r>
            <a:r>
              <a:rPr lang="en-US" sz="4400" dirty="0">
                <a:solidFill>
                  <a:prstClr val="black"/>
                </a:solidFill>
                <a:latin typeface="Symbol" pitchFamily="18" charset="2"/>
                <a:ea typeface="+mj-ea"/>
                <a:cs typeface="+mj-cs"/>
              </a:rPr>
              <a:t> </a:t>
            </a:r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collider Higgs factory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845103" y="4276558"/>
            <a:ext cx="25517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a</a:t>
            </a:r>
            <a:r>
              <a:rPr lang="en-US" sz="2000" dirty="0" smtClean="0">
                <a:solidFill>
                  <a:srgbClr val="0000CC"/>
                </a:solidFill>
              </a:rPr>
              <a:t>nother advantage:</a:t>
            </a:r>
          </a:p>
          <a:p>
            <a:r>
              <a:rPr lang="en-US" sz="2000" dirty="0">
                <a:solidFill>
                  <a:srgbClr val="0000CC"/>
                </a:solidFill>
              </a:rPr>
              <a:t>n</a:t>
            </a:r>
            <a:r>
              <a:rPr lang="en-US" sz="2000" dirty="0" smtClean="0">
                <a:solidFill>
                  <a:srgbClr val="0000CC"/>
                </a:solidFill>
              </a:rPr>
              <a:t>o </a:t>
            </a:r>
            <a:r>
              <a:rPr lang="en-US" sz="2000" dirty="0" err="1" smtClean="0">
                <a:solidFill>
                  <a:srgbClr val="0000CC"/>
                </a:solidFill>
              </a:rPr>
              <a:t>beamstrahlung</a:t>
            </a:r>
            <a:endParaRPr lang="en-US" sz="2000" dirty="0" smtClean="0">
              <a:solidFill>
                <a:srgbClr val="0000CC"/>
              </a:solidFill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Calibri"/>
                <a:cs typeface="Calibri"/>
              </a:rPr>
              <a:t>→ higher energy reach</a:t>
            </a:r>
          </a:p>
          <a:p>
            <a:r>
              <a:rPr lang="en-US" sz="2000" dirty="0">
                <a:solidFill>
                  <a:srgbClr val="0000CC"/>
                </a:solidFill>
                <a:latin typeface="Calibri"/>
                <a:cs typeface="Calibri"/>
              </a:rPr>
              <a:t>t</a:t>
            </a:r>
            <a:r>
              <a:rPr lang="en-US" sz="2000" dirty="0" smtClean="0">
                <a:solidFill>
                  <a:srgbClr val="0000CC"/>
                </a:solidFill>
                <a:latin typeface="Calibri"/>
                <a:cs typeface="Calibri"/>
              </a:rPr>
              <a:t>han </a:t>
            </a:r>
            <a:r>
              <a:rPr lang="en-US" sz="2000" dirty="0" err="1" smtClean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lang="en-US" sz="2000" baseline="30000" dirty="0" err="1" smtClean="0">
                <a:solidFill>
                  <a:srgbClr val="0000CC"/>
                </a:solidFill>
                <a:latin typeface="Calibri"/>
                <a:cs typeface="Calibri"/>
              </a:rPr>
              <a:t>+</a:t>
            </a:r>
            <a:r>
              <a:rPr lang="en-US" sz="2000" dirty="0" err="1" smtClean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lang="en-US" sz="2000" baseline="30000" dirty="0" smtClean="0">
                <a:solidFill>
                  <a:srgbClr val="0000CC"/>
                </a:solidFill>
                <a:latin typeface="Calibri"/>
                <a:cs typeface="Calibri"/>
              </a:rPr>
              <a:t>- </a:t>
            </a:r>
            <a:r>
              <a:rPr lang="en-US" sz="2000" dirty="0" smtClean="0">
                <a:solidFill>
                  <a:srgbClr val="0000CC"/>
                </a:solidFill>
                <a:latin typeface="Calibri"/>
                <a:cs typeface="Calibri"/>
              </a:rPr>
              <a:t>colliders</a:t>
            </a:r>
            <a:endParaRPr lang="en-GB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i="1" dirty="0"/>
              <a:t>c</a:t>
            </a:r>
            <a:r>
              <a:rPr lang="en-US" sz="3600" i="1" dirty="0" smtClean="0"/>
              <a:t>ombining photon science &amp; particle physics!</a:t>
            </a:r>
            <a:endParaRPr lang="en-GB" sz="36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469305" cy="5112568"/>
          </a:xfrm>
        </p:spPr>
      </p:pic>
      <p:sp>
        <p:nvSpPr>
          <p:cNvPr id="5" name="TextBox 4"/>
          <p:cNvSpPr txBox="1"/>
          <p:nvPr/>
        </p:nvSpPr>
        <p:spPr>
          <a:xfrm>
            <a:off x="467544" y="5013176"/>
            <a:ext cx="151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K.-J. Kim, A. </a:t>
            </a:r>
            <a:r>
              <a:rPr lang="en-US" sz="1200" dirty="0" err="1" smtClean="0"/>
              <a:t>Sessler</a:t>
            </a:r>
            <a:endParaRPr lang="en-US" sz="1200" dirty="0" smtClean="0"/>
          </a:p>
          <a:p>
            <a:r>
              <a:rPr lang="en-US" sz="1200" dirty="0" smtClean="0"/>
              <a:t>Beam Line</a:t>
            </a:r>
          </a:p>
          <a:p>
            <a:r>
              <a:rPr lang="en-US" sz="1200" dirty="0" smtClean="0"/>
              <a:t>Spring/Summer 1996</a:t>
            </a:r>
            <a:endParaRPr lang="en-GB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 smtClean="0">
                <a:latin typeface="Symbol" pitchFamily="18" charset="2"/>
              </a:rPr>
              <a:t>gg</a:t>
            </a:r>
            <a:r>
              <a:rPr lang="en-US" sz="6600" dirty="0" smtClean="0">
                <a:latin typeface="Symbol" pitchFamily="18" charset="2"/>
              </a:rPr>
              <a:t> </a:t>
            </a:r>
            <a:r>
              <a:rPr lang="en-US" sz="6600" dirty="0" smtClean="0"/>
              <a:t>collider</a:t>
            </a:r>
            <a:endParaRPr lang="en-GB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7300774" y="4997878"/>
            <a:ext cx="1522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few </a:t>
            </a:r>
            <a:r>
              <a:rPr lang="en-US" sz="2000" i="1" dirty="0" smtClean="0">
                <a:solidFill>
                  <a:srgbClr val="0000CC"/>
                </a:solidFill>
              </a:rPr>
              <a:t>J</a:t>
            </a:r>
            <a:r>
              <a:rPr lang="en-US" sz="2000" dirty="0" smtClean="0">
                <a:solidFill>
                  <a:srgbClr val="0000CC"/>
                </a:solidFill>
              </a:rPr>
              <a:t> pulse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energy with </a:t>
            </a:r>
          </a:p>
          <a:p>
            <a:r>
              <a:rPr lang="en-US" sz="2000" dirty="0" smtClean="0">
                <a:solidFill>
                  <a:srgbClr val="0000CC"/>
                </a:solidFill>
                <a:latin typeface="Symbol" pitchFamily="18" charset="2"/>
              </a:rPr>
              <a:t>l</a:t>
            </a:r>
            <a:r>
              <a:rPr lang="en-US" sz="2000" dirty="0" smtClean="0">
                <a:solidFill>
                  <a:srgbClr val="0000CC"/>
                </a:solidFill>
              </a:rPr>
              <a:t>~350 nm</a:t>
            </a:r>
            <a:endParaRPr lang="en-GB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6216650"/>
            <a:ext cx="626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/>
              <a:t>Source: Fiber Based High Power Laser Systems, </a:t>
            </a:r>
          </a:p>
          <a:p>
            <a:r>
              <a:rPr lang="en-US"/>
              <a:t>Jens Limpert, Thomas Schreiber, and Andreas Tünnermann</a:t>
            </a:r>
          </a:p>
        </p:txBody>
      </p:sp>
      <p:pic>
        <p:nvPicPr>
          <p:cNvPr id="136195" name="Picture 3" descr="fiber_sys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79248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676400" y="914400"/>
            <a:ext cx="5270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i="1" dirty="0">
                <a:solidFill>
                  <a:srgbClr val="3333FF"/>
                </a:solidFill>
              </a:rPr>
              <a:t>power evolution of </a:t>
            </a:r>
            <a:r>
              <a:rPr lang="en-US" sz="2400" b="1" i="1" dirty="0" err="1">
                <a:solidFill>
                  <a:srgbClr val="3333FF"/>
                </a:solidFill>
              </a:rPr>
              <a:t>cw</a:t>
            </a:r>
            <a:r>
              <a:rPr lang="en-US" sz="2400" b="1" i="1" dirty="0">
                <a:solidFill>
                  <a:srgbClr val="3333FF"/>
                </a:solidFill>
              </a:rPr>
              <a:t> double-clad</a:t>
            </a:r>
          </a:p>
          <a:p>
            <a:pPr eaLnBrk="1" hangingPunct="1"/>
            <a:r>
              <a:rPr lang="en-US" sz="2400" b="1" i="1" u="sng" dirty="0">
                <a:solidFill>
                  <a:srgbClr val="3333FF"/>
                </a:solidFill>
              </a:rPr>
              <a:t>fiber lasers</a:t>
            </a:r>
            <a:r>
              <a:rPr lang="en-US" sz="2400" b="1" i="1" dirty="0">
                <a:solidFill>
                  <a:srgbClr val="3333FF"/>
                </a:solidFill>
              </a:rPr>
              <a:t> with diffraction limited </a:t>
            </a:r>
          </a:p>
          <a:p>
            <a:pPr eaLnBrk="1" hangingPunct="1"/>
            <a:r>
              <a:rPr lang="en-US" sz="2400" b="1" i="1" dirty="0">
                <a:solidFill>
                  <a:srgbClr val="3333FF"/>
                </a:solidFill>
              </a:rPr>
              <a:t>beam quality </a:t>
            </a:r>
            <a:r>
              <a:rPr lang="en-US" sz="2400" b="1" i="1" dirty="0" smtClean="0">
                <a:solidFill>
                  <a:srgbClr val="3333FF"/>
                </a:solidFill>
              </a:rPr>
              <a:t>over one decade:</a:t>
            </a:r>
            <a:endParaRPr lang="en-US" sz="2400" b="1" i="1" dirty="0">
              <a:solidFill>
                <a:srgbClr val="3333FF"/>
              </a:solidFill>
            </a:endParaRPr>
          </a:p>
          <a:p>
            <a:pPr eaLnBrk="1" hangingPunct="1"/>
            <a:r>
              <a:rPr lang="en-US" sz="2400" b="1" i="1" dirty="0">
                <a:solidFill>
                  <a:srgbClr val="3333FF"/>
                </a:solidFill>
              </a:rPr>
              <a:t>factor 400 increase!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0834" y="-24064"/>
            <a:ext cx="91262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i="1" dirty="0"/>
              <a:t>l</a:t>
            </a:r>
            <a:r>
              <a:rPr lang="en-US" sz="4400" i="1" dirty="0" smtClean="0"/>
              <a:t>aser progress: example fiber lasers</a:t>
            </a:r>
            <a:endParaRPr lang="en-US" sz="4400" i="1" dirty="0"/>
          </a:p>
        </p:txBody>
      </p:sp>
      <p:pic>
        <p:nvPicPr>
          <p:cNvPr id="136199" name="Picture 7" descr="fibre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28194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9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32" y="139726"/>
            <a:ext cx="554959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p</a:t>
            </a:r>
            <a:r>
              <a:rPr lang="en-US" sz="4800" dirty="0" smtClean="0"/>
              <a:t>assive optical cavity </a:t>
            </a:r>
          </a:p>
          <a:p>
            <a:r>
              <a:rPr lang="en-US" sz="4800" dirty="0" smtClean="0"/>
              <a:t> </a:t>
            </a:r>
            <a:r>
              <a:rPr lang="en-US" sz="4800" dirty="0" smtClean="0">
                <a:latin typeface="Calibri"/>
                <a:cs typeface="Calibri"/>
              </a:rPr>
              <a:t>→</a:t>
            </a:r>
            <a:endParaRPr lang="en-US" sz="4800" dirty="0"/>
          </a:p>
          <a:p>
            <a:r>
              <a:rPr lang="en-US" sz="4800" i="1" dirty="0" smtClean="0">
                <a:solidFill>
                  <a:srgbClr val="0000CC"/>
                </a:solidFill>
              </a:rPr>
              <a:t>relaxed</a:t>
            </a:r>
          </a:p>
          <a:p>
            <a:r>
              <a:rPr lang="en-US" sz="4800" i="1" dirty="0">
                <a:solidFill>
                  <a:srgbClr val="0000CC"/>
                </a:solidFill>
              </a:rPr>
              <a:t>l</a:t>
            </a:r>
            <a:r>
              <a:rPr lang="en-US" sz="4800" i="1" dirty="0" smtClean="0">
                <a:solidFill>
                  <a:srgbClr val="0000CC"/>
                </a:solidFill>
              </a:rPr>
              <a:t>aser</a:t>
            </a:r>
          </a:p>
          <a:p>
            <a:r>
              <a:rPr lang="en-US" sz="4800" i="1" dirty="0" smtClean="0">
                <a:solidFill>
                  <a:srgbClr val="0000CC"/>
                </a:solidFill>
              </a:rPr>
              <a:t>parameters</a:t>
            </a:r>
            <a:endParaRPr lang="en-GB" sz="4800" i="1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26" y="956221"/>
            <a:ext cx="6084168" cy="3947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6393338"/>
            <a:ext cx="268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K. </a:t>
            </a:r>
            <a:r>
              <a:rPr lang="en-US" sz="1600" dirty="0" err="1" smtClean="0"/>
              <a:t>Moenig</a:t>
            </a:r>
            <a:r>
              <a:rPr lang="en-US" sz="1600" dirty="0" smtClean="0"/>
              <a:t> et al, DESY </a:t>
            </a:r>
            <a:r>
              <a:rPr lang="en-US" sz="1600" dirty="0" err="1" smtClean="0"/>
              <a:t>Zeuthen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804166"/>
            <a:ext cx="4710737" cy="30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2319" y="0"/>
            <a:ext cx="74482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/>
              <a:t> self-generated FEL </a:t>
            </a:r>
            <a:r>
              <a:rPr lang="en-US" sz="4800" dirty="0" smtClean="0">
                <a:latin typeface="Symbol" pitchFamily="18" charset="2"/>
              </a:rPr>
              <a:t>g</a:t>
            </a:r>
            <a:r>
              <a:rPr lang="en-US" sz="4800" dirty="0" smtClean="0"/>
              <a:t> beams </a:t>
            </a:r>
          </a:p>
          <a:p>
            <a:pPr algn="ctr"/>
            <a:r>
              <a:rPr lang="en-US" sz="4400" dirty="0" smtClean="0"/>
              <a:t>(instead of laser</a:t>
            </a:r>
            <a:r>
              <a:rPr lang="en-US" sz="4800" dirty="0" smtClean="0"/>
              <a:t>)?</a:t>
            </a:r>
            <a:endParaRPr lang="en-GB" sz="4800" dirty="0"/>
          </a:p>
        </p:txBody>
      </p:sp>
      <p:sp>
        <p:nvSpPr>
          <p:cNvPr id="14" name="Block Arc 13"/>
          <p:cNvSpPr/>
          <p:nvPr/>
        </p:nvSpPr>
        <p:spPr>
          <a:xfrm rot="15054647">
            <a:off x="824774" y="5355262"/>
            <a:ext cx="914400" cy="457200"/>
          </a:xfrm>
          <a:prstGeom prst="blockArc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/>
        </p:nvSpPr>
        <p:spPr>
          <a:xfrm rot="4249664">
            <a:off x="7544017" y="2618604"/>
            <a:ext cx="914400" cy="521586"/>
          </a:xfrm>
          <a:prstGeom prst="blockArc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12674" y="2618826"/>
            <a:ext cx="2592288" cy="102845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173528" y="3659224"/>
            <a:ext cx="839146" cy="596792"/>
          </a:xfrm>
          <a:prstGeom prst="line">
            <a:avLst/>
          </a:prstGeom>
          <a:ln w="476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Block Arc 50"/>
          <p:cNvSpPr/>
          <p:nvPr/>
        </p:nvSpPr>
        <p:spPr>
          <a:xfrm rot="6226427" flipH="1">
            <a:off x="8071562" y="5414562"/>
            <a:ext cx="914400" cy="457200"/>
          </a:xfrm>
          <a:prstGeom prst="blockArc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2" name="Block Arc 51"/>
          <p:cNvSpPr/>
          <p:nvPr/>
        </p:nvSpPr>
        <p:spPr>
          <a:xfrm rot="17350336" flipH="1">
            <a:off x="1237526" y="2771004"/>
            <a:ext cx="914400" cy="521586"/>
          </a:xfrm>
          <a:prstGeom prst="blockArc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090981" y="2771226"/>
            <a:ext cx="2592288" cy="102845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75" idx="1"/>
          </p:cNvCxnSpPr>
          <p:nvPr/>
        </p:nvCxnSpPr>
        <p:spPr>
          <a:xfrm>
            <a:off x="3683269" y="3799683"/>
            <a:ext cx="613068" cy="488233"/>
          </a:xfrm>
          <a:prstGeom prst="line">
            <a:avLst/>
          </a:prstGeom>
          <a:ln w="476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090981" y="2771228"/>
            <a:ext cx="7134986" cy="2871934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2" idx="2"/>
          </p:cNvCxnSpPr>
          <p:nvPr/>
        </p:nvCxnSpPr>
        <p:spPr>
          <a:xfrm>
            <a:off x="1694726" y="3031797"/>
            <a:ext cx="6910236" cy="2611365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xplosion 1 74"/>
          <p:cNvSpPr/>
          <p:nvPr/>
        </p:nvSpPr>
        <p:spPr>
          <a:xfrm>
            <a:off x="4296337" y="4207195"/>
            <a:ext cx="228600" cy="202387"/>
          </a:xfrm>
          <a:prstGeom prst="irregularSeal1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Explosion 1 75"/>
          <p:cNvSpPr/>
          <p:nvPr/>
        </p:nvSpPr>
        <p:spPr>
          <a:xfrm>
            <a:off x="5035544" y="4207194"/>
            <a:ext cx="228600" cy="202387"/>
          </a:xfrm>
          <a:prstGeom prst="irregularSeal1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7892164" y="3506313"/>
            <a:ext cx="1118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ptical</a:t>
            </a:r>
          </a:p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avity 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mirrors</a:t>
            </a:r>
          </a:p>
          <a:p>
            <a:endParaRPr lang="en-GB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65153" y="1640255"/>
            <a:ext cx="27721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wiggler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</a:rPr>
              <a:t>onverting some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-</a:t>
            </a:r>
            <a:r>
              <a:rPr lang="en-US" sz="2400" b="1" dirty="0" smtClean="0">
                <a:solidFill>
                  <a:srgbClr val="C00000"/>
                </a:solidFill>
              </a:rPr>
              <a:t> energy into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</a:t>
            </a:r>
            <a:r>
              <a:rPr lang="en-US" sz="2400" b="1" dirty="0" smtClean="0">
                <a:solidFill>
                  <a:srgbClr val="C00000"/>
                </a:solidFill>
              </a:rPr>
              <a:t>hotons (</a:t>
            </a:r>
            <a:r>
              <a:rPr lang="en-US" sz="2400" b="1" dirty="0" smtClean="0">
                <a:solidFill>
                  <a:srgbClr val="C00000"/>
                </a:solidFill>
                <a:latin typeface="Symbol" pitchFamily="18" charset="2"/>
              </a:rPr>
              <a:t>l</a:t>
            </a:r>
            <a:r>
              <a:rPr lang="en-US" sz="2400" b="1" dirty="0" smtClean="0">
                <a:solidFill>
                  <a:srgbClr val="C00000"/>
                </a:solidFill>
              </a:rPr>
              <a:t>≈350 nm)</a:t>
            </a:r>
          </a:p>
          <a:p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5578" y="1730888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e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(80 GeV)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853262" y="1667267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e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(80 GeV)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92944" y="3780084"/>
            <a:ext cx="1341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Compton</a:t>
            </a:r>
          </a:p>
          <a:p>
            <a:r>
              <a:rPr lang="en-US" sz="2000" b="1" dirty="0">
                <a:solidFill>
                  <a:srgbClr val="FF6600"/>
                </a:solidFill>
              </a:rPr>
              <a:t>c</a:t>
            </a:r>
            <a:r>
              <a:rPr lang="en-US" sz="2000" b="1" dirty="0" smtClean="0">
                <a:solidFill>
                  <a:srgbClr val="FF6600"/>
                </a:solidFill>
              </a:rPr>
              <a:t>onversion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point</a:t>
            </a:r>
            <a:endParaRPr lang="en-GB" sz="2000" b="1" dirty="0">
              <a:solidFill>
                <a:srgbClr val="FF6600"/>
              </a:solidFill>
            </a:endParaRPr>
          </a:p>
        </p:txBody>
      </p:sp>
      <p:sp>
        <p:nvSpPr>
          <p:cNvPr id="99" name="Explosion 1 98"/>
          <p:cNvSpPr/>
          <p:nvPr/>
        </p:nvSpPr>
        <p:spPr>
          <a:xfrm>
            <a:off x="4586220" y="4535532"/>
            <a:ext cx="296057" cy="337615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8" name="Straight Connector 87"/>
          <p:cNvCxnSpPr/>
          <p:nvPr/>
        </p:nvCxnSpPr>
        <p:spPr>
          <a:xfrm>
            <a:off x="4432953" y="4413359"/>
            <a:ext cx="306534" cy="244116"/>
          </a:xfrm>
          <a:prstGeom prst="line">
            <a:avLst/>
          </a:prstGeom>
          <a:ln w="47625">
            <a:solidFill>
              <a:srgbClr val="FF66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4747952" y="4389827"/>
            <a:ext cx="287592" cy="247894"/>
          </a:xfrm>
          <a:prstGeom prst="line">
            <a:avLst/>
          </a:prstGeom>
          <a:ln w="47625">
            <a:solidFill>
              <a:srgbClr val="FF66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4421399" y="4829752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 IP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872540" y="3674467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</a:rPr>
              <a:t>e</a:t>
            </a:r>
            <a:r>
              <a:rPr lang="en-US" sz="24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400" b="1" dirty="0" smtClean="0">
                <a:solidFill>
                  <a:srgbClr val="0000CC"/>
                </a:solidFill>
              </a:rPr>
              <a:t> bend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742175" y="342315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</a:rPr>
              <a:t>e</a:t>
            </a:r>
            <a:r>
              <a:rPr lang="en-US" sz="24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bend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26253" y="6301624"/>
            <a:ext cx="577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xample: </a:t>
            </a:r>
            <a:r>
              <a:rPr lang="en-US" sz="2000" dirty="0" err="1" smtClean="0">
                <a:latin typeface="Symbol" pitchFamily="18" charset="2"/>
              </a:rPr>
              <a:t>l</a:t>
            </a:r>
            <a:r>
              <a:rPr lang="en-US" sz="2000" baseline="-25000" dirty="0" err="1" smtClean="0"/>
              <a:t>u</a:t>
            </a:r>
            <a:r>
              <a:rPr lang="en-US" sz="2000" dirty="0" smtClean="0"/>
              <a:t>=50 cm, </a:t>
            </a:r>
            <a:r>
              <a:rPr lang="en-US" sz="2000" i="1" dirty="0" smtClean="0"/>
              <a:t>B</a:t>
            </a:r>
            <a:r>
              <a:rPr lang="en-US" sz="2000" dirty="0" smtClean="0"/>
              <a:t>=5 T, </a:t>
            </a:r>
            <a:r>
              <a:rPr lang="en-US" sz="2000" i="1" dirty="0" smtClean="0"/>
              <a:t>L</a:t>
            </a:r>
            <a:r>
              <a:rPr lang="en-US" sz="2000" baseline="-25000" dirty="0" smtClean="0"/>
              <a:t>u</a:t>
            </a:r>
            <a:r>
              <a:rPr lang="en-US" sz="2000" dirty="0" smtClean="0"/>
              <a:t>=50 m, 0.1%</a:t>
            </a:r>
            <a:r>
              <a:rPr lang="en-US" sz="2000" i="1" dirty="0" smtClean="0"/>
              <a:t>P</a:t>
            </a:r>
            <a:r>
              <a:rPr lang="en-US" sz="2000" baseline="-25000" dirty="0" smtClean="0"/>
              <a:t>beam</a:t>
            </a:r>
            <a:r>
              <a:rPr lang="en-US" sz="2000" dirty="0" smtClean="0"/>
              <a:t>≈25 kW</a:t>
            </a:r>
            <a:endParaRPr lang="en-GB" sz="2000" dirty="0"/>
          </a:p>
        </p:txBody>
      </p:sp>
      <p:grpSp>
        <p:nvGrpSpPr>
          <p:cNvPr id="151" name="Group 150"/>
          <p:cNvGrpSpPr/>
          <p:nvPr/>
        </p:nvGrpSpPr>
        <p:grpSpPr>
          <a:xfrm rot="1354358">
            <a:off x="1664652" y="3137040"/>
            <a:ext cx="1844605" cy="493636"/>
            <a:chOff x="337885" y="3769023"/>
            <a:chExt cx="2214247" cy="663970"/>
          </a:xfrm>
        </p:grpSpPr>
        <p:grpSp>
          <p:nvGrpSpPr>
            <p:cNvPr id="132" name="Group 131"/>
            <p:cNvGrpSpPr/>
            <p:nvPr/>
          </p:nvGrpSpPr>
          <p:grpSpPr>
            <a:xfrm>
              <a:off x="337885" y="3784894"/>
              <a:ext cx="1111514" cy="648099"/>
              <a:chOff x="337885" y="3784894"/>
              <a:chExt cx="1309642" cy="648099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337885" y="3800765"/>
                <a:ext cx="428910" cy="632228"/>
                <a:chOff x="337885" y="3800765"/>
                <a:chExt cx="428910" cy="632228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337885" y="3803496"/>
                  <a:ext cx="210854" cy="629497"/>
                  <a:chOff x="326253" y="3780084"/>
                  <a:chExt cx="285307" cy="629497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326253" y="3780084"/>
                    <a:ext cx="285307" cy="629497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8" name="Down Arrow 107"/>
                  <p:cNvSpPr/>
                  <p:nvPr/>
                </p:nvSpPr>
                <p:spPr>
                  <a:xfrm>
                    <a:off x="343473" y="3864538"/>
                    <a:ext cx="250865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555941" y="3800765"/>
                  <a:ext cx="210854" cy="629497"/>
                  <a:chOff x="555941" y="3800765"/>
                  <a:chExt cx="210854" cy="629497"/>
                </a:xfrm>
              </p:grpSpPr>
              <p:sp>
                <p:nvSpPr>
                  <p:cNvPr id="111" name="Rectangle 110"/>
                  <p:cNvSpPr/>
                  <p:nvPr/>
                </p:nvSpPr>
                <p:spPr>
                  <a:xfrm flipV="1">
                    <a:off x="555941" y="3800765"/>
                    <a:ext cx="210854" cy="6294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" name="Down Arrow 111"/>
                  <p:cNvSpPr/>
                  <p:nvPr/>
                </p:nvSpPr>
                <p:spPr>
                  <a:xfrm flipV="1">
                    <a:off x="568667" y="3872867"/>
                    <a:ext cx="185400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5" name="Group 114"/>
              <p:cNvGrpSpPr/>
              <p:nvPr/>
            </p:nvGrpSpPr>
            <p:grpSpPr>
              <a:xfrm>
                <a:off x="768584" y="3787625"/>
                <a:ext cx="210854" cy="629497"/>
                <a:chOff x="326253" y="3780084"/>
                <a:chExt cx="285307" cy="629497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Down Arrow 119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7" name="Rectangle 116"/>
              <p:cNvSpPr/>
              <p:nvPr/>
            </p:nvSpPr>
            <p:spPr>
              <a:xfrm flipV="1">
                <a:off x="986640" y="3784894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Down Arrow 117"/>
              <p:cNvSpPr/>
              <p:nvPr/>
            </p:nvSpPr>
            <p:spPr>
              <a:xfrm flipV="1">
                <a:off x="999366" y="3856996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18617" y="3795166"/>
                <a:ext cx="210854" cy="629497"/>
                <a:chOff x="326253" y="3780084"/>
                <a:chExt cx="285307" cy="629497"/>
              </a:xfrm>
            </p:grpSpPr>
            <p:sp>
              <p:nvSpPr>
                <p:cNvPr id="126" name="Rectangle 125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Down Arrow 126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24" name="Rectangle 123"/>
              <p:cNvSpPr/>
              <p:nvPr/>
            </p:nvSpPr>
            <p:spPr>
              <a:xfrm flipV="1">
                <a:off x="1436673" y="3792435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Down Arrow 124"/>
              <p:cNvSpPr/>
              <p:nvPr/>
            </p:nvSpPr>
            <p:spPr>
              <a:xfrm flipV="1">
                <a:off x="1449399" y="3864537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1440618" y="3769023"/>
              <a:ext cx="1111514" cy="648099"/>
              <a:chOff x="337885" y="3784894"/>
              <a:chExt cx="1309642" cy="648099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337885" y="3800765"/>
                <a:ext cx="428910" cy="632228"/>
                <a:chOff x="337885" y="3800765"/>
                <a:chExt cx="428910" cy="632228"/>
              </a:xfrm>
            </p:grpSpPr>
            <p:grpSp>
              <p:nvGrpSpPr>
                <p:cNvPr id="145" name="Group 144"/>
                <p:cNvGrpSpPr/>
                <p:nvPr/>
              </p:nvGrpSpPr>
              <p:grpSpPr>
                <a:xfrm>
                  <a:off x="337885" y="3803496"/>
                  <a:ext cx="210854" cy="629497"/>
                  <a:chOff x="326253" y="3780084"/>
                  <a:chExt cx="285307" cy="629497"/>
                </a:xfrm>
              </p:grpSpPr>
              <p:sp>
                <p:nvSpPr>
                  <p:cNvPr id="149" name="Rectangle 148"/>
                  <p:cNvSpPr/>
                  <p:nvPr/>
                </p:nvSpPr>
                <p:spPr>
                  <a:xfrm>
                    <a:off x="326253" y="3780084"/>
                    <a:ext cx="285307" cy="629497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0" name="Down Arrow 149"/>
                  <p:cNvSpPr/>
                  <p:nvPr/>
                </p:nvSpPr>
                <p:spPr>
                  <a:xfrm>
                    <a:off x="343473" y="3864538"/>
                    <a:ext cx="250865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555941" y="3800765"/>
                  <a:ext cx="210854" cy="629497"/>
                  <a:chOff x="555941" y="3800765"/>
                  <a:chExt cx="210854" cy="629497"/>
                </a:xfrm>
              </p:grpSpPr>
              <p:sp>
                <p:nvSpPr>
                  <p:cNvPr id="147" name="Rectangle 146"/>
                  <p:cNvSpPr/>
                  <p:nvPr/>
                </p:nvSpPr>
                <p:spPr>
                  <a:xfrm flipV="1">
                    <a:off x="555941" y="3800765"/>
                    <a:ext cx="210854" cy="6294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8" name="Down Arrow 147"/>
                  <p:cNvSpPr/>
                  <p:nvPr/>
                </p:nvSpPr>
                <p:spPr>
                  <a:xfrm flipV="1">
                    <a:off x="568667" y="3872867"/>
                    <a:ext cx="185400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35" name="Group 134"/>
              <p:cNvGrpSpPr/>
              <p:nvPr/>
            </p:nvGrpSpPr>
            <p:grpSpPr>
              <a:xfrm>
                <a:off x="768584" y="3787625"/>
                <a:ext cx="210854" cy="629497"/>
                <a:chOff x="326253" y="3780084"/>
                <a:chExt cx="285307" cy="629497"/>
              </a:xfrm>
            </p:grpSpPr>
            <p:sp>
              <p:nvSpPr>
                <p:cNvPr id="143" name="Rectangle 142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Down Arrow 143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36" name="Rectangle 135"/>
              <p:cNvSpPr/>
              <p:nvPr/>
            </p:nvSpPr>
            <p:spPr>
              <a:xfrm flipV="1">
                <a:off x="986640" y="3784894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Down Arrow 136"/>
              <p:cNvSpPr/>
              <p:nvPr/>
            </p:nvSpPr>
            <p:spPr>
              <a:xfrm flipV="1">
                <a:off x="999366" y="3856996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8" name="Group 137"/>
              <p:cNvGrpSpPr/>
              <p:nvPr/>
            </p:nvGrpSpPr>
            <p:grpSpPr>
              <a:xfrm>
                <a:off x="1218617" y="3795166"/>
                <a:ext cx="210854" cy="629497"/>
                <a:chOff x="326253" y="3780084"/>
                <a:chExt cx="285307" cy="629497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Down Arrow 141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39" name="Rectangle 138"/>
              <p:cNvSpPr/>
              <p:nvPr/>
            </p:nvSpPr>
            <p:spPr>
              <a:xfrm flipV="1">
                <a:off x="1436673" y="3792435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Down Arrow 139"/>
              <p:cNvSpPr/>
              <p:nvPr/>
            </p:nvSpPr>
            <p:spPr>
              <a:xfrm flipV="1">
                <a:off x="1449399" y="3864537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52" name="Group 151"/>
          <p:cNvGrpSpPr/>
          <p:nvPr/>
        </p:nvGrpSpPr>
        <p:grpSpPr>
          <a:xfrm rot="20308373">
            <a:off x="6038905" y="3048678"/>
            <a:ext cx="1844605" cy="493636"/>
            <a:chOff x="337885" y="3769023"/>
            <a:chExt cx="2214247" cy="663970"/>
          </a:xfrm>
        </p:grpSpPr>
        <p:grpSp>
          <p:nvGrpSpPr>
            <p:cNvPr id="153" name="Group 152"/>
            <p:cNvGrpSpPr/>
            <p:nvPr/>
          </p:nvGrpSpPr>
          <p:grpSpPr>
            <a:xfrm>
              <a:off x="337885" y="3784894"/>
              <a:ext cx="1111514" cy="648099"/>
              <a:chOff x="337885" y="3784894"/>
              <a:chExt cx="1309642" cy="648099"/>
            </a:xfrm>
          </p:grpSpPr>
          <p:grpSp>
            <p:nvGrpSpPr>
              <p:cNvPr id="172" name="Group 171"/>
              <p:cNvGrpSpPr/>
              <p:nvPr/>
            </p:nvGrpSpPr>
            <p:grpSpPr>
              <a:xfrm>
                <a:off x="337885" y="3800765"/>
                <a:ext cx="428910" cy="632228"/>
                <a:chOff x="337885" y="3800765"/>
                <a:chExt cx="428910" cy="632228"/>
              </a:xfrm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337885" y="3803496"/>
                  <a:ext cx="210854" cy="629497"/>
                  <a:chOff x="326253" y="3780084"/>
                  <a:chExt cx="285307" cy="629497"/>
                </a:xfrm>
              </p:grpSpPr>
              <p:sp>
                <p:nvSpPr>
                  <p:cNvPr id="187" name="Rectangle 186"/>
                  <p:cNvSpPr/>
                  <p:nvPr/>
                </p:nvSpPr>
                <p:spPr>
                  <a:xfrm>
                    <a:off x="326253" y="3780084"/>
                    <a:ext cx="285307" cy="629497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8" name="Down Arrow 187"/>
                  <p:cNvSpPr/>
                  <p:nvPr/>
                </p:nvSpPr>
                <p:spPr>
                  <a:xfrm>
                    <a:off x="343473" y="3864538"/>
                    <a:ext cx="250865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555941" y="3800765"/>
                  <a:ext cx="210854" cy="629497"/>
                  <a:chOff x="555941" y="3800765"/>
                  <a:chExt cx="210854" cy="629497"/>
                </a:xfrm>
              </p:grpSpPr>
              <p:sp>
                <p:nvSpPr>
                  <p:cNvPr id="185" name="Rectangle 184"/>
                  <p:cNvSpPr/>
                  <p:nvPr/>
                </p:nvSpPr>
                <p:spPr>
                  <a:xfrm flipV="1">
                    <a:off x="555941" y="3800765"/>
                    <a:ext cx="210854" cy="6294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6" name="Down Arrow 185"/>
                  <p:cNvSpPr/>
                  <p:nvPr/>
                </p:nvSpPr>
                <p:spPr>
                  <a:xfrm flipV="1">
                    <a:off x="568667" y="3872867"/>
                    <a:ext cx="185400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73" name="Group 172"/>
              <p:cNvGrpSpPr/>
              <p:nvPr/>
            </p:nvGrpSpPr>
            <p:grpSpPr>
              <a:xfrm>
                <a:off x="768584" y="3787625"/>
                <a:ext cx="210854" cy="629497"/>
                <a:chOff x="326253" y="3780084"/>
                <a:chExt cx="285307" cy="629497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Down Arrow 181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4" name="Rectangle 173"/>
              <p:cNvSpPr/>
              <p:nvPr/>
            </p:nvSpPr>
            <p:spPr>
              <a:xfrm flipV="1">
                <a:off x="986640" y="3784894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Down Arrow 174"/>
              <p:cNvSpPr/>
              <p:nvPr/>
            </p:nvSpPr>
            <p:spPr>
              <a:xfrm flipV="1">
                <a:off x="999366" y="3856996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/>
              <p:cNvGrpSpPr/>
              <p:nvPr/>
            </p:nvGrpSpPr>
            <p:grpSpPr>
              <a:xfrm>
                <a:off x="1218617" y="3795166"/>
                <a:ext cx="210854" cy="629497"/>
                <a:chOff x="326253" y="3780084"/>
                <a:chExt cx="285307" cy="629497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Down Arrow 179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7" name="Rectangle 176"/>
              <p:cNvSpPr/>
              <p:nvPr/>
            </p:nvSpPr>
            <p:spPr>
              <a:xfrm flipV="1">
                <a:off x="1436673" y="3792435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Down Arrow 177"/>
              <p:cNvSpPr/>
              <p:nvPr/>
            </p:nvSpPr>
            <p:spPr>
              <a:xfrm flipV="1">
                <a:off x="1449399" y="3864537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1440618" y="3769023"/>
              <a:ext cx="1111514" cy="648099"/>
              <a:chOff x="337885" y="3784894"/>
              <a:chExt cx="1309642" cy="648099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337885" y="3800765"/>
                <a:ext cx="428910" cy="632228"/>
                <a:chOff x="337885" y="3800765"/>
                <a:chExt cx="428910" cy="632228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337885" y="3803496"/>
                  <a:ext cx="210854" cy="629497"/>
                  <a:chOff x="326253" y="3780084"/>
                  <a:chExt cx="285307" cy="629497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326253" y="3780084"/>
                    <a:ext cx="285307" cy="629497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1" name="Down Arrow 170"/>
                  <p:cNvSpPr/>
                  <p:nvPr/>
                </p:nvSpPr>
                <p:spPr>
                  <a:xfrm>
                    <a:off x="343473" y="3864538"/>
                    <a:ext cx="250865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67" name="Group 166"/>
                <p:cNvGrpSpPr/>
                <p:nvPr/>
              </p:nvGrpSpPr>
              <p:grpSpPr>
                <a:xfrm>
                  <a:off x="555941" y="3800765"/>
                  <a:ext cx="210854" cy="629497"/>
                  <a:chOff x="555941" y="3800765"/>
                  <a:chExt cx="210854" cy="629497"/>
                </a:xfrm>
              </p:grpSpPr>
              <p:sp>
                <p:nvSpPr>
                  <p:cNvPr id="168" name="Rectangle 167"/>
                  <p:cNvSpPr/>
                  <p:nvPr/>
                </p:nvSpPr>
                <p:spPr>
                  <a:xfrm flipV="1">
                    <a:off x="555941" y="3800765"/>
                    <a:ext cx="210854" cy="6294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9" name="Down Arrow 168"/>
                  <p:cNvSpPr/>
                  <p:nvPr/>
                </p:nvSpPr>
                <p:spPr>
                  <a:xfrm flipV="1">
                    <a:off x="568667" y="3872867"/>
                    <a:ext cx="185400" cy="472941"/>
                  </a:xfrm>
                  <a:prstGeom prst="downArrow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56" name="Group 155"/>
              <p:cNvGrpSpPr/>
              <p:nvPr/>
            </p:nvGrpSpPr>
            <p:grpSpPr>
              <a:xfrm>
                <a:off x="768584" y="3787625"/>
                <a:ext cx="210854" cy="629497"/>
                <a:chOff x="326253" y="3780084"/>
                <a:chExt cx="285307" cy="629497"/>
              </a:xfrm>
            </p:grpSpPr>
            <p:sp>
              <p:nvSpPr>
                <p:cNvPr id="164" name="Rectangle 163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Down Arrow 164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7" name="Rectangle 156"/>
              <p:cNvSpPr/>
              <p:nvPr/>
            </p:nvSpPr>
            <p:spPr>
              <a:xfrm flipV="1">
                <a:off x="986640" y="3784894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Down Arrow 157"/>
              <p:cNvSpPr/>
              <p:nvPr/>
            </p:nvSpPr>
            <p:spPr>
              <a:xfrm flipV="1">
                <a:off x="999366" y="3856996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9" name="Group 158"/>
              <p:cNvGrpSpPr/>
              <p:nvPr/>
            </p:nvGrpSpPr>
            <p:grpSpPr>
              <a:xfrm>
                <a:off x="1218617" y="3795166"/>
                <a:ext cx="210854" cy="629497"/>
                <a:chOff x="326253" y="3780084"/>
                <a:chExt cx="285307" cy="629497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326253" y="3780084"/>
                  <a:ext cx="285307" cy="629497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Down Arrow 162"/>
                <p:cNvSpPr/>
                <p:nvPr/>
              </p:nvSpPr>
              <p:spPr>
                <a:xfrm>
                  <a:off x="343473" y="3864538"/>
                  <a:ext cx="250865" cy="472941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0" name="Rectangle 159"/>
              <p:cNvSpPr/>
              <p:nvPr/>
            </p:nvSpPr>
            <p:spPr>
              <a:xfrm flipV="1">
                <a:off x="1436673" y="3792435"/>
                <a:ext cx="210854" cy="6294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Down Arrow 160"/>
              <p:cNvSpPr/>
              <p:nvPr/>
            </p:nvSpPr>
            <p:spPr>
              <a:xfrm flipV="1">
                <a:off x="1449399" y="3864537"/>
                <a:ext cx="185400" cy="472941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89" name="Rectangle 188"/>
          <p:cNvSpPr/>
          <p:nvPr/>
        </p:nvSpPr>
        <p:spPr>
          <a:xfrm>
            <a:off x="2284204" y="5583862"/>
            <a:ext cx="556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“</a:t>
            </a:r>
            <a:r>
              <a:rPr lang="en-US" sz="2000" b="1" i="1" dirty="0" err="1" smtClean="0">
                <a:solidFill>
                  <a:srgbClr val="FF0000"/>
                </a:solidFill>
              </a:rPr>
              <a:t>intracavity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powers at MW levels are perfectly </a:t>
            </a:r>
            <a:r>
              <a:rPr lang="en-US" sz="2000" b="1" i="1" dirty="0" smtClean="0">
                <a:solidFill>
                  <a:srgbClr val="FF0000"/>
                </a:solidFill>
              </a:rPr>
              <a:t>reasonable</a:t>
            </a:r>
            <a:r>
              <a:rPr lang="en-US" sz="2000" b="1" dirty="0" smtClean="0">
                <a:solidFill>
                  <a:srgbClr val="FF0000"/>
                </a:solidFill>
              </a:rPr>
              <a:t>” – D. Douglas, 23 August 2012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04"/>
            <a:ext cx="9144000" cy="5797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414" y="0"/>
            <a:ext cx="8836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/>
              <a:t>SAPPHiRE</a:t>
            </a:r>
            <a:r>
              <a:rPr lang="en-US" sz="4800" dirty="0" smtClean="0"/>
              <a:t>: a </a:t>
            </a:r>
            <a:r>
              <a:rPr lang="en-US" sz="4800" dirty="0"/>
              <a:t>S</a:t>
            </a:r>
            <a:r>
              <a:rPr lang="en-US" sz="4800" dirty="0" smtClean="0"/>
              <a:t>mall </a:t>
            </a:r>
            <a:r>
              <a:rPr lang="en-US" sz="4800" dirty="0" err="1" smtClean="0">
                <a:latin typeface="Symbol" pitchFamily="18" charset="2"/>
              </a:rPr>
              <a:t>gg</a:t>
            </a:r>
            <a:r>
              <a:rPr lang="en-US" sz="4800" dirty="0" smtClean="0">
                <a:latin typeface="Symbol" pitchFamily="18" charset="2"/>
              </a:rPr>
              <a:t> </a:t>
            </a:r>
            <a:r>
              <a:rPr lang="en-US" sz="4800" dirty="0" smtClean="0"/>
              <a:t>Higgs Factory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SAPPHiRE</a:t>
            </a:r>
            <a:r>
              <a:rPr lang="en-US" dirty="0" smtClean="0"/>
              <a:t>: Small Accelerator for Photon-Photon Higgs production using  Recirculating Electrons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3121" y="5462093"/>
            <a:ext cx="3811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cale ~ European XFEL,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bout 10k Higgs per year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321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1" y="377280"/>
            <a:ext cx="7608774" cy="64807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062">
            <a:off x="1026278" y="2946595"/>
            <a:ext cx="6912862" cy="334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0553" y="620688"/>
            <a:ext cx="5847050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would it fit on SLAC site?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98962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36441"/>
            <a:ext cx="3081095" cy="408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" y="-9669"/>
            <a:ext cx="3923928" cy="277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8" y="0"/>
            <a:ext cx="4123571" cy="2768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1432"/>
            <a:ext cx="4084736" cy="3033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28" y="5757"/>
            <a:ext cx="3041299" cy="399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14" y="4149080"/>
            <a:ext cx="1884654" cy="2501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505" y="6148340"/>
            <a:ext cx="3616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now is the time!</a:t>
            </a:r>
            <a:endParaRPr lang="en-GB" sz="4000" b="1" i="1" dirty="0"/>
          </a:p>
        </p:txBody>
      </p:sp>
    </p:spTree>
    <p:extLst>
      <p:ext uri="{BB962C8B-B14F-4D97-AF65-F5344CB8AC3E}">
        <p14:creationId xmlns:p14="http://schemas.microsoft.com/office/powerpoint/2010/main" val="30129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31928"/>
            <a:ext cx="871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</a:t>
            </a:r>
            <a:r>
              <a:rPr lang="en-US" sz="4800" dirty="0" smtClean="0"/>
              <a:t>article colliders over the decades</a:t>
            </a:r>
            <a:endParaRPr lang="en-GB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6389"/>
            <a:ext cx="7795102" cy="594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0191" y="6314555"/>
            <a:ext cx="184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V. </a:t>
            </a:r>
            <a:r>
              <a:rPr lang="en-US" sz="1400" dirty="0" err="1" smtClean="0"/>
              <a:t>Shiltsev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Physics-</a:t>
            </a:r>
            <a:r>
              <a:rPr lang="en-US" sz="1400" dirty="0" err="1" smtClean="0"/>
              <a:t>Uspekhi</a:t>
            </a:r>
            <a:r>
              <a:rPr lang="en-US" sz="1400" dirty="0" smtClean="0"/>
              <a:t>, 2012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824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8" y="0"/>
            <a:ext cx="9177288" cy="6862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" y="0"/>
            <a:ext cx="9177288" cy="6862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3288" y="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bg1"/>
                </a:solidFill>
              </a:rPr>
              <a:t>SLAC’s particle accelerators have been at forefront of discoveries for 50 years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100" i="1" dirty="0" smtClean="0"/>
              <a:t>   </a:t>
            </a:r>
            <a:endParaRPr lang="en-US" sz="1100" i="1" dirty="0"/>
          </a:p>
          <a:p>
            <a:pPr algn="ctr"/>
            <a:r>
              <a:rPr lang="en-US" sz="4400" i="1" dirty="0" smtClean="0">
                <a:solidFill>
                  <a:srgbClr val="FFFF00"/>
                </a:solidFill>
              </a:rPr>
              <a:t>SLAC will be a strong player in the accelerator revolution of next 50 years; </a:t>
            </a:r>
          </a:p>
          <a:p>
            <a:pPr algn="ctr"/>
            <a:r>
              <a:rPr lang="en-US" sz="4400" i="1" dirty="0" smtClean="0">
                <a:solidFill>
                  <a:srgbClr val="FFFF00"/>
                </a:solidFill>
              </a:rPr>
              <a:t>no other lab can better push dielectric, plasma &amp; x-ray crystal acceleration!</a:t>
            </a:r>
          </a:p>
          <a:p>
            <a:pPr algn="ctr"/>
            <a:r>
              <a:rPr lang="en-US" sz="1100" i="1" dirty="0" smtClean="0"/>
              <a:t>   </a:t>
            </a:r>
          </a:p>
          <a:p>
            <a:pPr algn="ctr"/>
            <a:r>
              <a:rPr lang="en-US" sz="4400" i="1" dirty="0" smtClean="0">
                <a:solidFill>
                  <a:schemeClr val="bg1"/>
                </a:solidFill>
              </a:rPr>
              <a:t>next SLAC machine - a Higgs factory?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6600" i="1" dirty="0" smtClean="0">
                <a:solidFill>
                  <a:schemeClr val="bg1"/>
                </a:solidFill>
              </a:rPr>
              <a:t>HAPPY BIRTHDAY – SLAC !</a:t>
            </a:r>
            <a:endParaRPr lang="en-GB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81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256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“SLAC reunion” </a:t>
            </a:r>
            <a:r>
              <a:rPr lang="en-US" sz="4000" dirty="0">
                <a:solidFill>
                  <a:schemeClr val="bg1"/>
                </a:solidFill>
              </a:rPr>
              <a:t>at the </a:t>
            </a:r>
            <a:r>
              <a:rPr lang="en-US" sz="4000" dirty="0" err="1">
                <a:solidFill>
                  <a:schemeClr val="bg1"/>
                </a:solidFill>
              </a:rPr>
              <a:t>harbour</a:t>
            </a:r>
            <a:r>
              <a:rPr lang="en-US" sz="4000" dirty="0">
                <a:solidFill>
                  <a:schemeClr val="bg1"/>
                </a:solidFill>
              </a:rPr>
              <a:t> of San Sebastian on 6 September 2011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8853"/>
            <a:ext cx="7528361" cy="5745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70967"/>
            <a:ext cx="7891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dirty="0" smtClean="0"/>
              <a:t>eak luminosities of particle colliders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869160"/>
            <a:ext cx="4811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CC"/>
                </a:solidFill>
              </a:rPr>
              <a:t>L</a:t>
            </a:r>
            <a:r>
              <a:rPr lang="en-US" sz="2800" b="1" dirty="0" smtClean="0">
                <a:solidFill>
                  <a:srgbClr val="0000CC"/>
                </a:solidFill>
              </a:rPr>
              <a:t>= (event rate) / (cross section)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0191" y="6245206"/>
            <a:ext cx="184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V. </a:t>
            </a:r>
            <a:r>
              <a:rPr lang="en-US" sz="1400" dirty="0" err="1" smtClean="0"/>
              <a:t>Shiltsev</a:t>
            </a:r>
            <a:r>
              <a:rPr lang="en-US" sz="1400" dirty="0" smtClean="0"/>
              <a:t>, </a:t>
            </a:r>
          </a:p>
          <a:p>
            <a:r>
              <a:rPr lang="en-US" sz="1400" dirty="0" smtClean="0"/>
              <a:t>Physics-</a:t>
            </a:r>
            <a:r>
              <a:rPr lang="en-US" sz="1400" dirty="0" err="1" smtClean="0"/>
              <a:t>Uspekhi</a:t>
            </a:r>
            <a:r>
              <a:rPr lang="en-US" sz="1400" dirty="0" smtClean="0"/>
              <a:t>, 2012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396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578" name="Group 2"/>
          <p:cNvGraphicFramePr>
            <a:graphicFrameLocks noGrp="1"/>
          </p:cNvGraphicFramePr>
          <p:nvPr/>
        </p:nvGraphicFramePr>
        <p:xfrm>
          <a:off x="609600" y="3276600"/>
          <a:ext cx="5713413" cy="16977348"/>
        </p:xfrm>
        <a:graphic>
          <a:graphicData uri="http://schemas.openxmlformats.org/drawingml/2006/table">
            <a:tbl>
              <a:tblPr/>
              <a:tblGrid>
                <a:gridCol w="208270"/>
                <a:gridCol w="5505143"/>
              </a:tblGrid>
              <a:tr h="1697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3"/>
                        </a:rPr>
                        <a:t>  </a:t>
                      </a:r>
                      <a:r>
                        <a:rPr kumimoji="0" lang="en-US" sz="10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     </a:t>
                      </a:r>
                      <a:b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Table-top cyclotron.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4" marB="4571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14" marB="4571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693" name="Rectangle 9"/>
          <p:cNvSpPr>
            <a:spLocks noChangeArrowheads="1"/>
          </p:cNvSpPr>
          <p:nvPr/>
        </p:nvSpPr>
        <p:spPr bwMode="auto">
          <a:xfrm>
            <a:off x="762000" y="4924926"/>
            <a:ext cx="769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A0"/>
                </a:solidFill>
              </a:rPr>
              <a:t>“Dr Livingston has asked me to advise you that he has obtained 1,100,000 volt protons. He also suggested that I add ‘Whoopee’!”</a:t>
            </a:r>
            <a:r>
              <a:rPr lang="en-US" sz="2800" b="1" i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—Telegram to Lawrence, 3 August 1931</a:t>
            </a:r>
          </a:p>
        </p:txBody>
      </p:sp>
      <p:pic>
        <p:nvPicPr>
          <p:cNvPr id="114694" name="Picture 10" descr="d231cycl01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46482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Text Box 11"/>
          <p:cNvSpPr txBox="1">
            <a:spLocks noChangeArrowheads="1"/>
          </p:cNvSpPr>
          <p:nvPr/>
        </p:nvSpPr>
        <p:spPr bwMode="auto">
          <a:xfrm>
            <a:off x="5638800" y="254000"/>
            <a:ext cx="35083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1</a:t>
            </a:r>
            <a:r>
              <a:rPr lang="en-US" sz="2800" baseline="30000">
                <a:solidFill>
                  <a:srgbClr val="000000"/>
                </a:solidFill>
              </a:rPr>
              <a:t>st</a:t>
            </a:r>
            <a:r>
              <a:rPr lang="en-US" sz="2800">
                <a:solidFill>
                  <a:srgbClr val="000000"/>
                </a:solidFill>
              </a:rPr>
              <a:t> cyclotron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Ernest O. Lawrence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&amp; Stanley Livingston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~1930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diameter 4.5 inches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(~11 cm)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final proton 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1.1 MeV </a:t>
            </a:r>
          </a:p>
        </p:txBody>
      </p:sp>
    </p:spTree>
    <p:extLst>
      <p:ext uri="{BB962C8B-B14F-4D97-AF65-F5344CB8AC3E}">
        <p14:creationId xmlns:p14="http://schemas.microsoft.com/office/powerpoint/2010/main" val="38469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LEP-Lawr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2578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715000" y="381000"/>
            <a:ext cx="3292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1</a:t>
            </a:r>
            <a:r>
              <a:rPr lang="en-US" sz="2800" baseline="30000">
                <a:solidFill>
                  <a:srgbClr val="000000"/>
                </a:solidFill>
              </a:rPr>
              <a:t>st</a:t>
            </a:r>
            <a:r>
              <a:rPr lang="en-US" sz="2800">
                <a:solidFill>
                  <a:srgbClr val="000000"/>
                </a:solidFill>
              </a:rPr>
              <a:t> cyclotron, ~1930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E.O. Lawrence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11-cm diameter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1.1 MeV protons </a:t>
            </a:r>
          </a:p>
        </p:txBody>
      </p:sp>
      <p:pic>
        <p:nvPicPr>
          <p:cNvPr id="117764" name="Picture 4" descr="LEPLHCaerial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2763"/>
            <a:ext cx="52578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638800" y="3200400"/>
            <a:ext cx="3565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FF"/>
                </a:solidFill>
              </a:rPr>
              <a:t>Large Hadron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FF"/>
                </a:solidFill>
              </a:rPr>
              <a:t>Collider (LHC), 2008,</a:t>
            </a:r>
            <a:endParaRPr lang="en-US" sz="28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9-km diameter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7 </a:t>
            </a:r>
            <a:r>
              <a:rPr lang="en-US" sz="2800" dirty="0" err="1">
                <a:solidFill>
                  <a:srgbClr val="0000FF"/>
                </a:solidFill>
              </a:rPr>
              <a:t>TeV</a:t>
            </a:r>
            <a:r>
              <a:rPr lang="en-US" sz="2800" dirty="0">
                <a:solidFill>
                  <a:srgbClr val="0000FF"/>
                </a:solidFill>
              </a:rPr>
              <a:t> protons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0000"/>
                </a:solidFill>
              </a:rPr>
              <a:t>after ~80 years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0000"/>
                </a:solidFill>
              </a:rPr>
              <a:t>~10</a:t>
            </a:r>
            <a:r>
              <a:rPr lang="en-US" sz="2800" i="1" baseline="30000" dirty="0">
                <a:solidFill>
                  <a:srgbClr val="FF0000"/>
                </a:solidFill>
              </a:rPr>
              <a:t>7 </a:t>
            </a:r>
            <a:r>
              <a:rPr lang="en-US" sz="2800" i="1" dirty="0">
                <a:solidFill>
                  <a:srgbClr val="FF0000"/>
                </a:solidFill>
              </a:rPr>
              <a:t>x more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0000"/>
                </a:solidFill>
              </a:rPr>
              <a:t>~10</a:t>
            </a:r>
            <a:r>
              <a:rPr lang="en-US" sz="2800" i="1" baseline="30000" dirty="0">
                <a:solidFill>
                  <a:srgbClr val="FF0000"/>
                </a:solidFill>
              </a:rPr>
              <a:t>5 </a:t>
            </a:r>
            <a:r>
              <a:rPr lang="en-US" sz="2800" i="1" dirty="0">
                <a:solidFill>
                  <a:srgbClr val="FF0000"/>
                </a:solidFill>
              </a:rPr>
              <a:t>x larger</a:t>
            </a:r>
          </a:p>
        </p:txBody>
      </p:sp>
    </p:spTree>
    <p:extLst>
      <p:ext uri="{BB962C8B-B14F-4D97-AF65-F5344CB8AC3E}">
        <p14:creationId xmlns:p14="http://schemas.microsoft.com/office/powerpoint/2010/main" val="32661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16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hadron colliders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</a:rPr>
              <a:t>“discovery machines” (hadrons: composite particles)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00CC"/>
                </a:solidFill>
              </a:rPr>
              <a:t>	</a:t>
            </a:r>
            <a:r>
              <a:rPr lang="en-US" i="1" dirty="0" smtClean="0">
                <a:solidFill>
                  <a:srgbClr val="0000CC"/>
                </a:solidFill>
              </a:rPr>
              <a:t>W</a:t>
            </a:r>
            <a:r>
              <a:rPr lang="en-US" dirty="0" smtClean="0">
                <a:solidFill>
                  <a:srgbClr val="0000CC"/>
                </a:solidFill>
              </a:rPr>
              <a:t> and </a:t>
            </a:r>
            <a:r>
              <a:rPr lang="en-US" i="1" dirty="0" smtClean="0">
                <a:solidFill>
                  <a:srgbClr val="0000CC"/>
                </a:solidFill>
              </a:rPr>
              <a:t>Z</a:t>
            </a:r>
            <a:r>
              <a:rPr lang="en-US" dirty="0" smtClean="0">
                <a:solidFill>
                  <a:srgbClr val="0000CC"/>
                </a:solidFill>
              </a:rPr>
              <a:t> bosons, top quark, Higgs boson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  next: </a:t>
            </a:r>
            <a:r>
              <a:rPr lang="en-US" dirty="0" err="1" smtClean="0">
                <a:solidFill>
                  <a:srgbClr val="00B050"/>
                </a:solidFill>
              </a:rPr>
              <a:t>supersymmetry</a:t>
            </a:r>
            <a:r>
              <a:rPr lang="en-US" dirty="0" smtClean="0">
                <a:solidFill>
                  <a:srgbClr val="00B050"/>
                </a:solidFill>
              </a:rPr>
              <a:t>, dark matter, extra dimensions, 	dark 	energy,…?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srgbClr val="0000CC"/>
                </a:solidFill>
              </a:rPr>
              <a:t>m</a:t>
            </a:r>
            <a:r>
              <a:rPr lang="en-US" b="1" dirty="0" smtClean="0">
                <a:solidFill>
                  <a:srgbClr val="0000CC"/>
                </a:solidFill>
              </a:rPr>
              <a:t>aximum energy </a:t>
            </a:r>
            <a:endParaRPr lang="en-US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	</a:t>
            </a:r>
            <a:r>
              <a:rPr lang="en-US" sz="4000" b="1" i="1" dirty="0" err="1" smtClean="0">
                <a:solidFill>
                  <a:srgbClr val="FF0000"/>
                </a:solidFill>
              </a:rPr>
              <a:t>E</a:t>
            </a:r>
            <a:r>
              <a:rPr lang="en-US" sz="4000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4000" dirty="0">
                <a:solidFill>
                  <a:srgbClr val="FF0000"/>
                </a:solidFill>
              </a:rPr>
              <a:t>≈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i="1" dirty="0" smtClean="0">
                <a:solidFill>
                  <a:srgbClr val="FF0000"/>
                </a:solidFill>
              </a:rPr>
              <a:t>e c </a:t>
            </a:r>
            <a:r>
              <a:rPr lang="en-US" sz="4000" b="1" i="1" dirty="0" smtClean="0">
                <a:solidFill>
                  <a:srgbClr val="FF0000"/>
                </a:solidFill>
              </a:rPr>
              <a:t>B </a:t>
            </a:r>
            <a:r>
              <a:rPr lang="en-US" sz="4000" b="1" dirty="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endParaRPr lang="en-GB" sz="40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39752" y="5309023"/>
            <a:ext cx="576064" cy="707493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03648" y="5914146"/>
            <a:ext cx="720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</a:t>
            </a:r>
            <a:r>
              <a:rPr lang="en-US" sz="2800" b="1" dirty="0" smtClean="0"/>
              <a:t>agnetic field </a:t>
            </a:r>
          </a:p>
          <a:p>
            <a:r>
              <a:rPr lang="en-US" sz="2400" dirty="0" smtClean="0"/>
              <a:t>LHC: </a:t>
            </a:r>
            <a:r>
              <a:rPr lang="en-US" sz="2400" dirty="0" err="1" smtClean="0"/>
              <a:t>superconduncting</a:t>
            </a:r>
            <a:r>
              <a:rPr lang="en-US" sz="2400" dirty="0" smtClean="0"/>
              <a:t> magnets (</a:t>
            </a:r>
            <a:r>
              <a:rPr lang="en-US" sz="2400" i="1" dirty="0" err="1" smtClean="0"/>
              <a:t>Nb</a:t>
            </a:r>
            <a:r>
              <a:rPr lang="en-US" sz="2400" i="1" dirty="0" smtClean="0"/>
              <a:t>-Ti</a:t>
            </a:r>
            <a:r>
              <a:rPr lang="en-US" sz="2400" dirty="0" smtClean="0"/>
              <a:t>) with </a:t>
            </a:r>
            <a:r>
              <a:rPr lang="en-US" sz="2400" i="1" dirty="0" smtClean="0"/>
              <a:t>B</a:t>
            </a:r>
            <a:r>
              <a:rPr lang="en-US" sz="2400" dirty="0" smtClean="0"/>
              <a:t>≈8.33 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707904" y="5157192"/>
            <a:ext cx="1512168" cy="360040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0072" y="5430996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bending radius</a:t>
            </a:r>
          </a:p>
          <a:p>
            <a:r>
              <a:rPr lang="en-US" sz="2400" dirty="0" smtClean="0"/>
              <a:t>LHC: </a:t>
            </a:r>
            <a:r>
              <a:rPr lang="en-US" sz="2400" dirty="0" smtClean="0">
                <a:latin typeface="Symbol" pitchFamily="18" charset="2"/>
              </a:rPr>
              <a:t>r</a:t>
            </a:r>
            <a:r>
              <a:rPr lang="en-US" sz="2400" dirty="0" smtClean="0"/>
              <a:t>≈3 km</a:t>
            </a:r>
          </a:p>
        </p:txBody>
      </p:sp>
    </p:spTree>
    <p:extLst>
      <p:ext uri="{BB962C8B-B14F-4D97-AF65-F5344CB8AC3E}">
        <p14:creationId xmlns:p14="http://schemas.microsoft.com/office/powerpoint/2010/main" val="12851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400"/>
            <a:ext cx="8229600" cy="1143000"/>
          </a:xfrm>
        </p:spPr>
        <p:txBody>
          <a:bodyPr/>
          <a:lstStyle/>
          <a:p>
            <a:r>
              <a:rPr lang="en-US" dirty="0" smtClean="0"/>
              <a:t>higher-energy hadron colliders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stronger magnetic fields:</a:t>
            </a:r>
          </a:p>
          <a:p>
            <a:pPr marL="457200" lvl="1" indent="0">
              <a:buNone/>
            </a:pPr>
            <a:r>
              <a:rPr lang="en-US" sz="3200" i="1" dirty="0" err="1" smtClean="0"/>
              <a:t>Nb</a:t>
            </a:r>
            <a:r>
              <a:rPr lang="en-US" sz="3200" i="1" dirty="0" smtClean="0"/>
              <a:t>-Ti</a:t>
            </a:r>
            <a:r>
              <a:rPr lang="en-US" sz="3200" dirty="0" smtClean="0"/>
              <a:t> (</a:t>
            </a:r>
            <a:r>
              <a:rPr lang="en-US" i="1" dirty="0" smtClean="0">
                <a:latin typeface="Arial"/>
              </a:rPr>
              <a:t>~</a:t>
            </a:r>
            <a:r>
              <a:rPr lang="en-US" sz="3200" dirty="0" smtClean="0"/>
              <a:t>8 T) </a:t>
            </a:r>
            <a:r>
              <a:rPr lang="en-US" sz="3200" dirty="0" smtClean="0">
                <a:latin typeface="Calibri"/>
                <a:cs typeface="Calibri"/>
              </a:rPr>
              <a:t>→ </a:t>
            </a:r>
            <a:r>
              <a:rPr lang="en-US" sz="3200" i="1" dirty="0" smtClean="0">
                <a:latin typeface="Calibri"/>
                <a:cs typeface="Calibri"/>
              </a:rPr>
              <a:t>Nb</a:t>
            </a:r>
            <a:r>
              <a:rPr lang="en-US" sz="3200" i="1" baseline="-25000" dirty="0" smtClean="0">
                <a:latin typeface="Calibri"/>
                <a:cs typeface="Calibri"/>
              </a:rPr>
              <a:t>3</a:t>
            </a:r>
            <a:r>
              <a:rPr lang="en-US" sz="3200" i="1" dirty="0" smtClean="0">
                <a:latin typeface="Calibri"/>
                <a:cs typeface="Calibri"/>
              </a:rPr>
              <a:t>Sn</a:t>
            </a:r>
            <a:r>
              <a:rPr lang="en-US" sz="3200" dirty="0" smtClean="0">
                <a:latin typeface="Calibri"/>
                <a:cs typeface="Calibri"/>
              </a:rPr>
              <a:t> (</a:t>
            </a:r>
            <a:r>
              <a:rPr lang="en-US" sz="3200" i="1" dirty="0">
                <a:solidFill>
                  <a:prstClr val="black"/>
                </a:solidFill>
                <a:latin typeface="Arial"/>
              </a:rPr>
              <a:t>~</a:t>
            </a:r>
            <a:r>
              <a:rPr lang="en-US" sz="3200" dirty="0" smtClean="0">
                <a:latin typeface="Calibri"/>
                <a:cs typeface="Calibri"/>
              </a:rPr>
              <a:t>15 T) →</a:t>
            </a:r>
            <a:r>
              <a:rPr lang="en-US" sz="3200" i="1" dirty="0" smtClean="0">
                <a:latin typeface="Calibri"/>
                <a:cs typeface="Calibri"/>
              </a:rPr>
              <a:t> HTS </a:t>
            </a:r>
            <a:r>
              <a:rPr lang="en-US" sz="3200" dirty="0" smtClean="0">
                <a:latin typeface="Calibri"/>
                <a:cs typeface="Calibri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"/>
              </a:rPr>
              <a:t>~</a:t>
            </a:r>
            <a:r>
              <a:rPr lang="en-US" sz="3200" dirty="0" smtClean="0">
                <a:latin typeface="Calibri"/>
                <a:cs typeface="Calibri"/>
              </a:rPr>
              <a:t>20 T)</a:t>
            </a:r>
          </a:p>
          <a:p>
            <a:pPr marL="457200" lvl="1" indent="0">
              <a:buNone/>
            </a:pPr>
            <a:r>
              <a:rPr lang="en-US" sz="3200" dirty="0">
                <a:latin typeface="Calibri"/>
                <a:cs typeface="Calibri"/>
              </a:rPr>
              <a:t>	</a:t>
            </a:r>
            <a:r>
              <a:rPr lang="en-US" sz="3200" dirty="0" smtClean="0">
                <a:latin typeface="Calibri"/>
                <a:cs typeface="Calibri"/>
              </a:rPr>
              <a:t>factor 2.5 in beam energy (“HE-LHC”)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r>
              <a:rPr lang="en-US" sz="3600" b="1" dirty="0">
                <a:solidFill>
                  <a:srgbClr val="0000CC"/>
                </a:solidFill>
              </a:rPr>
              <a:t>l</a:t>
            </a:r>
            <a:r>
              <a:rPr lang="en-US" sz="3600" b="1" dirty="0" smtClean="0">
                <a:solidFill>
                  <a:srgbClr val="0000CC"/>
                </a:solidFill>
              </a:rPr>
              <a:t>arger circumference:</a:t>
            </a:r>
          </a:p>
          <a:p>
            <a:pPr marL="457200" lvl="1" indent="0">
              <a:buNone/>
            </a:pPr>
            <a:r>
              <a:rPr lang="en-US" sz="3200" dirty="0" smtClean="0"/>
              <a:t>27 km (LHC) </a:t>
            </a:r>
            <a:r>
              <a:rPr lang="en-US" sz="3200" dirty="0" smtClean="0">
                <a:latin typeface="Calibri"/>
                <a:cs typeface="Calibri"/>
              </a:rPr>
              <a:t>→ 80 km (“VHE-LHC”?)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prstClr val="black"/>
                </a:solidFill>
                <a:cs typeface="Calibri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another </a:t>
            </a:r>
            <a:r>
              <a:rPr lang="en-US" sz="3200" dirty="0">
                <a:solidFill>
                  <a:prstClr val="black"/>
                </a:solidFill>
                <a:cs typeface="Calibri"/>
              </a:rPr>
              <a:t>factor 3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Calibri"/>
              </a:rPr>
              <a:t>in beam 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energy</a:t>
            </a:r>
          </a:p>
          <a:p>
            <a:pPr marL="457200" lvl="1" indent="0">
              <a:buNone/>
            </a:pPr>
            <a:endParaRPr lang="en-US" sz="3200" dirty="0" smtClean="0">
              <a:solidFill>
                <a:prstClr val="black"/>
              </a:solidFill>
              <a:cs typeface="Calibri"/>
            </a:endParaRPr>
          </a:p>
          <a:p>
            <a:pPr marL="0" lvl="1" indent="0">
              <a:buNone/>
            </a:pPr>
            <a:r>
              <a:rPr lang="en-US" sz="3200" dirty="0" smtClean="0">
                <a:solidFill>
                  <a:prstClr val="black"/>
                </a:solidFill>
                <a:cs typeface="Calibri"/>
              </a:rPr>
              <a:t>combined: an order of magnitude in energy </a:t>
            </a:r>
            <a:endParaRPr lang="en-US" sz="32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96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20777</TotalTime>
  <Words>1595</Words>
  <Application>Microsoft Office PowerPoint</Application>
  <PresentationFormat>On-screen Show (4:3)</PresentationFormat>
  <Paragraphs>393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1_Office Theme</vt:lpstr>
      <vt:lpstr>Default Design</vt:lpstr>
      <vt:lpstr>The Future of Highest-Energy Accelerators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hadron colliders</vt:lpstr>
      <vt:lpstr>higher-energy hadron colliders</vt:lpstr>
      <vt:lpstr>pushing SC magnet technology</vt:lpstr>
      <vt:lpstr>HE-LHC 20-T hybrid magnet</vt:lpstr>
      <vt:lpstr>even stronger “magnets”? - crystals</vt:lpstr>
      <vt:lpstr>PowerPoint Presentation</vt:lpstr>
      <vt:lpstr>PowerPoint Presentation</vt:lpstr>
      <vt:lpstr>lepton colliders</vt:lpstr>
      <vt:lpstr>circular e+e- colliders</vt:lpstr>
      <vt:lpstr>possible master plan </vt:lpstr>
      <vt:lpstr>PowerPoint Presentation</vt:lpstr>
      <vt:lpstr>PowerPoint Presentation</vt:lpstr>
      <vt:lpstr>example linear e+e- colliders </vt:lpstr>
      <vt:lpstr>PowerPoint Presentation</vt:lpstr>
      <vt:lpstr>PowerPoint Presentation</vt:lpstr>
      <vt:lpstr>far-reach future colliders</vt:lpstr>
      <vt:lpstr>towards shorter wavelengths</vt:lpstr>
      <vt:lpstr>highest-energy particles</vt:lpstr>
      <vt:lpstr>cosmic-ray energy spectrum</vt:lpstr>
      <vt:lpstr>SLAC is well positioned for the next 50 years!</vt:lpstr>
      <vt:lpstr>ultimate limit of electromagnetic acceleration</vt:lpstr>
      <vt:lpstr>step back to 2015-20</vt:lpstr>
      <vt:lpstr>Higgs production  at hadron &amp; lepton colliders</vt:lpstr>
      <vt:lpstr>PowerPoint Presentation</vt:lpstr>
      <vt:lpstr> a new type of collider? </vt:lpstr>
      <vt:lpstr>combining photon science &amp; particle physics!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Highest-Energy Accelerators</dc:title>
  <dc:creator>Frank Zimmermann</dc:creator>
  <cp:lastModifiedBy>Frank Zimmermann</cp:lastModifiedBy>
  <cp:revision>135</cp:revision>
  <dcterms:created xsi:type="dcterms:W3CDTF">2012-08-05T08:13:51Z</dcterms:created>
  <dcterms:modified xsi:type="dcterms:W3CDTF">2012-11-03T20:27:45Z</dcterms:modified>
</cp:coreProperties>
</file>