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59"/>
  </p:notesMasterIdLst>
  <p:sldIdLst>
    <p:sldId id="256" r:id="rId8"/>
    <p:sldId id="257" r:id="rId9"/>
    <p:sldId id="296" r:id="rId10"/>
    <p:sldId id="298" r:id="rId11"/>
    <p:sldId id="273" r:id="rId12"/>
    <p:sldId id="299" r:id="rId13"/>
    <p:sldId id="263" r:id="rId14"/>
    <p:sldId id="264" r:id="rId15"/>
    <p:sldId id="274" r:id="rId16"/>
    <p:sldId id="286" r:id="rId17"/>
    <p:sldId id="284" r:id="rId18"/>
    <p:sldId id="260" r:id="rId19"/>
    <p:sldId id="258" r:id="rId20"/>
    <p:sldId id="300" r:id="rId21"/>
    <p:sldId id="266" r:id="rId22"/>
    <p:sldId id="283" r:id="rId23"/>
    <p:sldId id="271" r:id="rId24"/>
    <p:sldId id="272" r:id="rId25"/>
    <p:sldId id="267" r:id="rId26"/>
    <p:sldId id="268" r:id="rId27"/>
    <p:sldId id="269" r:id="rId28"/>
    <p:sldId id="270" r:id="rId29"/>
    <p:sldId id="295" r:id="rId30"/>
    <p:sldId id="279" r:id="rId31"/>
    <p:sldId id="294" r:id="rId32"/>
    <p:sldId id="275" r:id="rId33"/>
    <p:sldId id="277" r:id="rId34"/>
    <p:sldId id="288" r:id="rId35"/>
    <p:sldId id="306" r:id="rId36"/>
    <p:sldId id="301" r:id="rId37"/>
    <p:sldId id="289" r:id="rId38"/>
    <p:sldId id="302" r:id="rId39"/>
    <p:sldId id="290" r:id="rId40"/>
    <p:sldId id="285" r:id="rId41"/>
    <p:sldId id="307" r:id="rId42"/>
    <p:sldId id="303" r:id="rId43"/>
    <p:sldId id="287" r:id="rId44"/>
    <p:sldId id="304" r:id="rId45"/>
    <p:sldId id="305" r:id="rId46"/>
    <p:sldId id="265" r:id="rId47"/>
    <p:sldId id="281" r:id="rId48"/>
    <p:sldId id="282" r:id="rId49"/>
    <p:sldId id="291" r:id="rId50"/>
    <p:sldId id="292" r:id="rId51"/>
    <p:sldId id="293" r:id="rId52"/>
    <p:sldId id="309" r:id="rId53"/>
    <p:sldId id="310" r:id="rId54"/>
    <p:sldId id="311" r:id="rId55"/>
    <p:sldId id="312" r:id="rId56"/>
    <p:sldId id="313" r:id="rId57"/>
    <p:sldId id="30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3333"/>
    <a:srgbClr val="0000CC"/>
    <a:srgbClr val="66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29A63-707C-4A40-8BCA-1709849B2581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5A80B-4858-4E61-B9C5-D81CEF062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2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8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7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4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65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3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9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5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35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62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5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61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00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04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E4B015-E375-4E1D-ABCB-76F78AE329CA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6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603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2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70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00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70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88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35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92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22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49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73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31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82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76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36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1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15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57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45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68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89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08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96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96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89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1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449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4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6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44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20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5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19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37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30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83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3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807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4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97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36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24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506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37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06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34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54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577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69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6858000" cy="5181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Stuart Henderson, Project X </a:t>
            </a:r>
            <a:r>
              <a:rPr lang="en-US" dirty="0" err="1" smtClean="0"/>
              <a:t>MuSR</a:t>
            </a:r>
            <a:r>
              <a:rPr lang="en-US" dirty="0" smtClean="0"/>
              <a:t> Forum   October 17,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B174-2512-4EB2-9644-A07271A4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90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46A8-FD07-46E5-AE5A-70CC0251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1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3B4C0-2146-4422-B95F-2DF7FDA8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392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A97B7-8AF9-4904-B4B5-EE14A07C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6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B50BF-57BE-4EFC-8B79-AAF1FFE92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3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3FC5-743D-4EEE-ADFC-C8C4F3FF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37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A1A3-A743-4682-955B-17ACA2427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9D44-4044-4A11-9686-F95008F5A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5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B869-81A0-4C18-8BC3-0C4263A4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306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2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62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EC74-C51F-4547-AD23-BD5D489C7DA3}" type="datetimeFigureOut">
              <a:rPr lang="en-GB" smtClean="0"/>
              <a:t>22/11/2012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93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5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6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B1761CB-7983-462B-BB06-C01934FD0D4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143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  <p:extLst>
      <p:ext uri="{BB962C8B-B14F-4D97-AF65-F5344CB8AC3E}">
        <p14:creationId xmlns:p14="http://schemas.microsoft.com/office/powerpoint/2010/main" val="37920235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gif"/><Relationship Id="rId1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tiff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d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362"/>
            <a:ext cx="10323801" cy="687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254" y="1772816"/>
            <a:ext cx="77724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Future Possibilities for Precise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tudies of the X(125) Higgs Candidate – </a:t>
            </a:r>
            <a:r>
              <a:rPr lang="en-US" b="1" i="1" dirty="0" smtClean="0">
                <a:solidFill>
                  <a:schemeClr val="bg1"/>
                </a:solidFill>
              </a:rPr>
              <a:t>Higgs Factories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5932" y="400506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Frank Zimmermann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CERN Colloquium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22 November 2012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17"/>
            <a:ext cx="1621786" cy="126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accnet-logo-extremely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7" y="290859"/>
            <a:ext cx="1268874" cy="5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uCARD_moy_transparent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20" y="142057"/>
            <a:ext cx="1467706" cy="9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13" y="269131"/>
            <a:ext cx="1133103" cy="409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45" y="269131"/>
            <a:ext cx="879659" cy="587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72" y="821031"/>
            <a:ext cx="1402183" cy="533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976216"/>
            <a:ext cx="182880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5" y="2580775"/>
            <a:ext cx="1195877" cy="437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21" y="2851637"/>
            <a:ext cx="1050414" cy="446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27" y="2289764"/>
            <a:ext cx="862471" cy="5099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53" y="995254"/>
            <a:ext cx="1158042" cy="266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5" y="1628800"/>
            <a:ext cx="792089" cy="7985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5054" y="6203632"/>
            <a:ext cx="9008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</a:t>
            </a:r>
            <a:r>
              <a:rPr lang="en-US" sz="1600" dirty="0" smtClean="0">
                <a:solidFill>
                  <a:schemeClr val="bg1"/>
                </a:solidFill>
              </a:rPr>
              <a:t>ork supported </a:t>
            </a:r>
            <a:r>
              <a:rPr lang="en-US" sz="1600" dirty="0">
                <a:solidFill>
                  <a:schemeClr val="bg1"/>
                </a:solidFill>
              </a:rPr>
              <a:t>by the European Commission under the FP7 </a:t>
            </a:r>
            <a:r>
              <a:rPr lang="en-US" sz="1600" dirty="0" smtClean="0">
                <a:solidFill>
                  <a:schemeClr val="bg1"/>
                </a:solidFill>
              </a:rPr>
              <a:t>Research Infrastructures project </a:t>
            </a:r>
            <a:r>
              <a:rPr lang="en-US" sz="1600" dirty="0">
                <a:solidFill>
                  <a:schemeClr val="bg1"/>
                </a:solidFill>
              </a:rPr>
              <a:t>EuCARD, grant agreement no. </a:t>
            </a:r>
            <a:r>
              <a:rPr lang="en-US" sz="1600" dirty="0" smtClean="0">
                <a:solidFill>
                  <a:schemeClr val="bg1"/>
                </a:solidFill>
              </a:rPr>
              <a:t>227579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99263" y="3605622"/>
            <a:ext cx="1594397" cy="246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90337" y="3605622"/>
            <a:ext cx="1605676" cy="24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57" y="196296"/>
            <a:ext cx="1622683" cy="11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683" y="5085184"/>
            <a:ext cx="82809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highly </a:t>
            </a:r>
            <a:r>
              <a:rPr lang="en-US" altLang="ja-JP" sz="3200" dirty="0">
                <a:solidFill>
                  <a:srgbClr val="FF0000"/>
                </a:solidFill>
                <a:ea typeface="ＭＳ Ｐゴシック" pitchFamily="34" charset="-128"/>
              </a:rPr>
              <a:t>versatile Higgs </a:t>
            </a:r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factory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2800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first 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stage </a:t>
            </a:r>
            <a:r>
              <a:rPr lang="en-US" altLang="ja-JP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operation </a:t>
            </a:r>
            <a:r>
              <a:rPr lang="en-US" altLang="ja-JP" sz="2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altLang="ja-JP" sz="2800" dirty="0" err="1" smtClean="0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  <a:cs typeface="Arial" pitchFamily="34" charset="0"/>
              </a:rPr>
              <a:t>gg</a:t>
            </a:r>
            <a:r>
              <a:rPr lang="en-US" altLang="ja-JP" sz="2800" dirty="0" smtClean="0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US" altLang="ja-JP" sz="2800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→</a:t>
            </a:r>
            <a:r>
              <a:rPr lang="en-US" altLang="ja-JP" sz="2800" dirty="0" smtClean="0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  <a:cs typeface="Arial" pitchFamily="34" charset="0"/>
              </a:rPr>
              <a:t>  H</a:t>
            </a:r>
            <a:r>
              <a:rPr lang="en-US" altLang="ja-JP" sz="2800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cs typeface="Arial" pitchFamily="34" charset="0"/>
              </a:rPr>
              <a:t>)</a:t>
            </a:r>
            <a:r>
              <a:rPr lang="en-US" altLang="ja-JP" sz="2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fits on </a:t>
            </a:r>
            <a:r>
              <a:rPr lang="en-US" altLang="ja-JP" sz="28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KEK </a:t>
            </a:r>
            <a:r>
              <a:rPr lang="en-US" altLang="ja-JP" sz="2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site</a:t>
            </a:r>
            <a:endParaRPr lang="en-US" altLang="ja-JP" sz="4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genuine </a:t>
            </a:r>
            <a:r>
              <a:rPr lang="en-US" altLang="ja-JP" sz="3200" dirty="0">
                <a:solidFill>
                  <a:srgbClr val="FF0000"/>
                </a:solidFill>
                <a:ea typeface="ＭＳ Ｐゴシック" pitchFamily="34" charset="-128"/>
              </a:rPr>
              <a:t>test facility for </a:t>
            </a:r>
            <a:r>
              <a:rPr lang="en-US" altLang="ja-JP" sz="3200" dirty="0" smtClean="0">
                <a:solidFill>
                  <a:srgbClr val="FF0000"/>
                </a:solidFill>
                <a:ea typeface="ＭＳ Ｐゴシック" pitchFamily="34" charset="-128"/>
              </a:rPr>
              <a:t>CLIC</a:t>
            </a:r>
            <a:endParaRPr lang="en-US" altLang="ja-JP" sz="3200" dirty="0">
              <a:ea typeface="ＭＳ Ｐゴシック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575" y="-212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 dirty="0" smtClean="0"/>
              <a:t>X-band </a:t>
            </a:r>
            <a:r>
              <a:rPr lang="en-US" sz="6000" dirty="0" smtClean="0"/>
              <a:t>Higgs factory</a:t>
            </a:r>
            <a:endParaRPr lang="en-GB" sz="6000" dirty="0"/>
          </a:p>
        </p:txBody>
      </p:sp>
      <p:pic>
        <p:nvPicPr>
          <p:cNvPr id="6" name="Picture 5" descr="Accele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3" y="1268760"/>
            <a:ext cx="8763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20643" y="1174501"/>
            <a:ext cx="8601532" cy="0"/>
          </a:xfrm>
          <a:prstGeom prst="straightConnector1">
            <a:avLst/>
          </a:prstGeom>
          <a:ln w="47625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83376" y="753508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3.6 km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tunn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" y="3113509"/>
            <a:ext cx="48768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13" y="2950182"/>
            <a:ext cx="3654285" cy="238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18510" y="258085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170-350 GeV </a:t>
            </a:r>
            <a:r>
              <a:rPr lang="en-US" b="1" dirty="0" err="1" smtClean="0"/>
              <a:t>CoM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220072" y="6264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dirty="0">
                <a:ea typeface="ＭＳ Ｐゴシック" pitchFamily="34" charset="-128"/>
              </a:rPr>
              <a:t>R. </a:t>
            </a:r>
            <a:r>
              <a:rPr lang="en-US" altLang="ja-JP" dirty="0" err="1">
                <a:ea typeface="ＭＳ Ｐゴシック" pitchFamily="34" charset="-128"/>
              </a:rPr>
              <a:t>Belusevic</a:t>
            </a:r>
            <a:r>
              <a:rPr lang="en-US" altLang="ja-JP" sz="1600" dirty="0">
                <a:ea typeface="ＭＳ Ｐゴシック" pitchFamily="34" charset="-128"/>
              </a:rPr>
              <a:t>  &amp;</a:t>
            </a:r>
            <a:r>
              <a:rPr lang="en-US" altLang="ja-JP" dirty="0">
                <a:ea typeface="ＭＳ Ｐゴシック" pitchFamily="34" charset="-128"/>
              </a:rPr>
              <a:t>  T.</a:t>
            </a:r>
            <a:r>
              <a:rPr lang="en-US" altLang="ja-JP" sz="1600" dirty="0">
                <a:ea typeface="ＭＳ Ｐゴシック" pitchFamily="34" charset="-128"/>
              </a:rPr>
              <a:t> </a:t>
            </a:r>
            <a:r>
              <a:rPr lang="en-US" altLang="ja-JP" dirty="0" smtClean="0">
                <a:ea typeface="ＭＳ Ｐゴシック" pitchFamily="34" charset="-128"/>
              </a:rPr>
              <a:t>Higo, KEK</a:t>
            </a:r>
            <a:endParaRPr lang="en-US" altLang="ja-JP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0016" y="694098"/>
            <a:ext cx="8964488" cy="5065522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NCRF may be more cost effective than SCRF for a low energy (Higgs Factory) LC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Topic may be re-examined if a project is formed but hard to make progress at this time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 l="110"/>
          <a:stretch>
            <a:fillRect/>
          </a:stretch>
        </p:blipFill>
        <p:spPr bwMode="auto">
          <a:xfrm>
            <a:off x="0" y="3140968"/>
            <a:ext cx="8702675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16567" y="34370"/>
            <a:ext cx="7244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NCRF </a:t>
            </a:r>
            <a:r>
              <a:rPr lang="en-US" sz="3600" b="1" dirty="0" err="1" smtClean="0">
                <a:solidFill>
                  <a:srgbClr val="0000CC"/>
                </a:solidFill>
              </a:rPr>
              <a:t>vs</a:t>
            </a:r>
            <a:r>
              <a:rPr lang="en-US" sz="3600" b="1" dirty="0" smtClean="0">
                <a:solidFill>
                  <a:srgbClr val="0000CC"/>
                </a:solidFill>
              </a:rPr>
              <a:t> SCRF </a:t>
            </a:r>
            <a:r>
              <a:rPr lang="en-US" sz="3200" dirty="0" smtClean="0">
                <a:solidFill>
                  <a:srgbClr val="0000CC"/>
                </a:solidFill>
              </a:rPr>
              <a:t>(Tor Raubenheimer, SLAC)</a:t>
            </a:r>
            <a:endParaRPr lang="en-US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" y="4596208"/>
            <a:ext cx="3490218" cy="22617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6"/>
            <a:ext cx="4355554" cy="6379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8620" y="5053881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82927" y="4134543"/>
            <a:ext cx="1220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average IP </a:t>
            </a:r>
          </a:p>
          <a:p>
            <a:r>
              <a:rPr lang="en-US" b="1" dirty="0"/>
              <a:t>b</a:t>
            </a:r>
            <a:r>
              <a:rPr lang="en-US" b="1" dirty="0" smtClean="0"/>
              <a:t>eam size </a:t>
            </a:r>
          </a:p>
          <a:p>
            <a:r>
              <a:rPr lang="en-US" b="1" dirty="0" smtClean="0"/>
              <a:t>1998</a:t>
            </a:r>
            <a:endParaRPr lang="en-GB" b="1" dirty="0"/>
          </a:p>
        </p:txBody>
      </p:sp>
      <p:sp>
        <p:nvSpPr>
          <p:cNvPr id="7" name="Isosceles Triangle 6"/>
          <p:cNvSpPr/>
          <p:nvPr/>
        </p:nvSpPr>
        <p:spPr>
          <a:xfrm>
            <a:off x="7888324" y="5057873"/>
            <a:ext cx="216024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/>
          <p:cNvSpPr/>
          <p:nvPr/>
        </p:nvSpPr>
        <p:spPr>
          <a:xfrm>
            <a:off x="7756612" y="5675130"/>
            <a:ext cx="216024" cy="180020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682927" y="5805790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Symbol" pitchFamily="18" charset="2"/>
              </a:rPr>
              <a:t>&lt;</a:t>
            </a:r>
            <a:r>
              <a:rPr lang="en-US" b="1" dirty="0" err="1" smtClean="0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y</a:t>
            </a:r>
            <a:r>
              <a:rPr lang="en-US" b="1" dirty="0" smtClean="0">
                <a:solidFill>
                  <a:srgbClr val="0070C0"/>
                </a:solidFill>
              </a:rPr>
              <a:t>*&gt;~1 </a:t>
            </a:r>
            <a:r>
              <a:rPr lang="en-US" b="1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0070C0"/>
                </a:solidFill>
              </a:rPr>
              <a:t>m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4588" y="518181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Symbol" pitchFamily="18" charset="2"/>
              </a:rPr>
              <a:t>&lt;</a:t>
            </a:r>
            <a:r>
              <a:rPr lang="en-US" b="1" dirty="0" err="1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x</a:t>
            </a:r>
            <a:r>
              <a:rPr lang="en-US" b="1" dirty="0" smtClean="0">
                <a:solidFill>
                  <a:srgbClr val="00B050"/>
                </a:solidFill>
              </a:rPr>
              <a:t>*&gt;~1.8 </a:t>
            </a:r>
            <a:r>
              <a:rPr lang="en-US" b="1" dirty="0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00B050"/>
                </a:solidFill>
              </a:rPr>
              <a:t>m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537157"/>
            <a:ext cx="23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inimum IP beam size</a:t>
            </a:r>
          </a:p>
          <a:p>
            <a:r>
              <a:rPr lang="en-US" b="1" dirty="0"/>
              <a:t>a</a:t>
            </a:r>
            <a:r>
              <a:rPr lang="en-US" b="1" dirty="0" smtClean="0"/>
              <a:t>t low intensity</a:t>
            </a:r>
            <a:endParaRPr lang="en-GB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83968" y="6712262"/>
            <a:ext cx="3712368" cy="0"/>
          </a:xfrm>
          <a:prstGeom prst="straightConnector1">
            <a:avLst/>
          </a:prstGeom>
          <a:ln w="476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50115" y="6488668"/>
            <a:ext cx="9775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10 years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" y="1150478"/>
            <a:ext cx="3269840" cy="26065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598" y="13936"/>
            <a:ext cx="37843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LC experience: </a:t>
            </a:r>
            <a:r>
              <a:rPr lang="en-US" sz="2800" b="1" dirty="0" smtClean="0"/>
              <a:t>SLAC </a:t>
            </a:r>
            <a:r>
              <a:rPr lang="en-US" sz="2800" b="1" dirty="0"/>
              <a:t>Linear </a:t>
            </a:r>
            <a:r>
              <a:rPr lang="en-US" sz="2800" b="1" dirty="0" smtClean="0"/>
              <a:t>Collider (SLC</a:t>
            </a:r>
            <a:r>
              <a:rPr lang="en-US" sz="2800" b="1" dirty="0"/>
              <a:t>) </a:t>
            </a:r>
            <a:r>
              <a:rPr lang="en-US" sz="2800" b="1" dirty="0" smtClean="0"/>
              <a:t>	</a:t>
            </a:r>
            <a:r>
              <a:rPr lang="en-US" sz="2800" b="1" dirty="0" smtClean="0"/>
              <a:t>1989-1998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598" y="3690168"/>
                <a:ext cx="3280267" cy="10323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CC"/>
                    </a:solidFill>
                  </a:rPr>
                  <a:t>after 10 years of operation:</a:t>
                </a:r>
              </a:p>
              <a:p>
                <a:pPr lvl="0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00CC"/>
                    </a:solidFill>
                  </a:rPr>
                  <a:t>=3x10</a:t>
                </a:r>
                <a:r>
                  <a:rPr lang="en-US" sz="2000" b="1" baseline="30000" dirty="0" smtClean="0">
                    <a:solidFill>
                      <a:srgbClr val="0000CC"/>
                    </a:solidFill>
                  </a:rPr>
                  <a:t>30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 cm</a:t>
                </a:r>
                <a:r>
                  <a:rPr lang="en-US" sz="20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000" b="1" baseline="30000" dirty="0" smtClean="0">
                    <a:solidFill>
                      <a:srgbClr val="0000CC"/>
                    </a:solidFill>
                  </a:rPr>
                  <a:t>-1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~ ½ </a:t>
                </a:r>
                <a:r>
                  <a:rPr lang="en-US" sz="2000" b="1" i="1" dirty="0" err="1" smtClean="0">
                    <a:solidFill>
                      <a:srgbClr val="0000CC"/>
                    </a:solidFill>
                  </a:rPr>
                  <a:t>L</a:t>
                </a:r>
                <a:r>
                  <a:rPr lang="en-US" sz="2000" b="1" baseline="-25000" dirty="0" err="1" smtClean="0">
                    <a:solidFill>
                      <a:srgbClr val="0000CC"/>
                    </a:solidFill>
                  </a:rPr>
                  <a:t>design</a:t>
                </a:r>
                <a:r>
                  <a:rPr lang="en-US" sz="2000" b="1" dirty="0">
                    <a:solidFill>
                      <a:srgbClr val="0000CC"/>
                    </a:solidFill>
                  </a:rPr>
                  <a:t> </a:t>
                </a:r>
              </a:p>
              <a:p>
                <a:r>
                  <a:rPr lang="en-US" sz="2000" b="1" dirty="0" smtClean="0">
                    <a:solidFill>
                      <a:srgbClr val="0000CC"/>
                    </a:solidFill>
                  </a:rPr>
                  <a:t>&amp; &lt;</a:t>
                </a:r>
                <a:r>
                  <a:rPr lang="en-US" sz="2000" b="1" i="1" dirty="0" smtClean="0">
                    <a:solidFill>
                      <a:srgbClr val="0000CC"/>
                    </a:solidFill>
                  </a:rPr>
                  <a:t>L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&gt; ~0.04 x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000" b="1" i="1" smtClean="0">
                        <a:solidFill>
                          <a:srgbClr val="0000CC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b="1" dirty="0" smtClean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8" y="3690168"/>
                <a:ext cx="3280267" cy="1032334"/>
              </a:xfrm>
              <a:prstGeom prst="rect">
                <a:avLst/>
              </a:prstGeom>
              <a:blipFill rotWithShape="1">
                <a:blip r:embed="rId5"/>
                <a:stretch>
                  <a:fillRect l="-1859" t="-2941" b="-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756612" y="537157"/>
            <a:ext cx="1294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p to 77%</a:t>
            </a:r>
          </a:p>
          <a:p>
            <a:r>
              <a:rPr lang="en-US" i="1" dirty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</a:p>
          <a:p>
            <a:r>
              <a:rPr lang="en-US" dirty="0" smtClean="0"/>
              <a:t>polarization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5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/>
      <p:bldP spid="11" grpId="0"/>
      <p:bldP spid="14" grpId="0" animBg="1"/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タイトル 1"/>
          <p:cNvSpPr>
            <a:spLocks noGrp="1"/>
          </p:cNvSpPr>
          <p:nvPr>
            <p:ph type="ctrTitle" idx="4294967295"/>
          </p:nvPr>
        </p:nvSpPr>
        <p:spPr>
          <a:xfrm>
            <a:off x="0" y="-243408"/>
            <a:ext cx="9144000" cy="12477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sz="3200" b="1" dirty="0" smtClean="0">
                <a:ea typeface="ＭＳ Ｐゴシック" pitchFamily="34" charset="-128"/>
                <a:cs typeface="Arial" pitchFamily="34" charset="0"/>
              </a:rPr>
              <a:t>LC experience: final-focus test facility KEK-ATF2</a:t>
            </a:r>
            <a:br>
              <a:rPr lang="en-US" altLang="ja-JP" sz="3200" b="1" dirty="0" smtClean="0">
                <a:ea typeface="ＭＳ Ｐゴシック" pitchFamily="34" charset="-128"/>
                <a:cs typeface="Arial" pitchFamily="34" charset="0"/>
              </a:rPr>
            </a:br>
            <a:r>
              <a:rPr lang="en-US" altLang="ja-JP" sz="3200" b="1" dirty="0" smtClean="0">
                <a:ea typeface="ＭＳ Ｐゴシック" pitchFamily="34" charset="-128"/>
                <a:cs typeface="Arial" pitchFamily="34" charset="0"/>
              </a:rPr>
              <a:t>in operation since early 2009 - IP spot size tuning</a:t>
            </a:r>
            <a:endParaRPr lang="ja-JP" altLang="en-US" sz="3200" b="1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96292" name="図 1" descr="atf2-tu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109093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8" name="Rectangle 10"/>
          <p:cNvSpPr>
            <a:spLocks noChangeArrowheads="1"/>
          </p:cNvSpPr>
          <p:nvPr/>
        </p:nvSpPr>
        <p:spPr bwMode="auto">
          <a:xfrm>
            <a:off x="7951296" y="1414462"/>
            <a:ext cx="2447925" cy="453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000" b="1" dirty="0" smtClean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800" b="1" u="sng" dirty="0">
                <a:solidFill>
                  <a:srgbClr val="660066"/>
                </a:solidFill>
              </a:rPr>
              <a:t>g</a:t>
            </a:r>
            <a:r>
              <a:rPr lang="fr-FR" sz="2800" b="1" u="sng" dirty="0" smtClean="0">
                <a:solidFill>
                  <a:srgbClr val="660066"/>
                </a:solidFill>
              </a:rPr>
              <a:t>oal:</a:t>
            </a:r>
          </a:p>
          <a:p>
            <a:r>
              <a:rPr lang="fr-FR" sz="2800" b="1" dirty="0" smtClean="0">
                <a:solidFill>
                  <a:srgbClr val="660066"/>
                </a:solidFill>
              </a:rPr>
              <a:t>design</a:t>
            </a:r>
          </a:p>
          <a:p>
            <a:r>
              <a:rPr lang="fr-FR" sz="2800" b="1" dirty="0">
                <a:solidFill>
                  <a:srgbClr val="660066"/>
                </a:solidFill>
              </a:rPr>
              <a:t>v</a:t>
            </a:r>
            <a:r>
              <a:rPr lang="fr-FR" sz="2800" b="1" dirty="0" smtClean="0">
                <a:solidFill>
                  <a:srgbClr val="660066"/>
                </a:solidFill>
              </a:rPr>
              <a:t>alue</a:t>
            </a:r>
          </a:p>
          <a:p>
            <a:r>
              <a:rPr lang="en-US" sz="2800" b="1" dirty="0" err="1" smtClean="0">
                <a:solidFill>
                  <a:srgbClr val="660066"/>
                </a:solidFill>
                <a:latin typeface="Symbol" pitchFamily="18" charset="2"/>
              </a:rPr>
              <a:t>s</a:t>
            </a:r>
            <a:r>
              <a:rPr lang="en-US" sz="2800" b="1" baseline="-25000" dirty="0" err="1" smtClean="0">
                <a:solidFill>
                  <a:srgbClr val="660066"/>
                </a:solidFill>
              </a:rPr>
              <a:t>y</a:t>
            </a:r>
            <a:r>
              <a:rPr lang="en-US" sz="2800" b="1" dirty="0" smtClean="0">
                <a:solidFill>
                  <a:srgbClr val="660066"/>
                </a:solidFill>
              </a:rPr>
              <a:t>=</a:t>
            </a:r>
          </a:p>
          <a:p>
            <a:r>
              <a:rPr lang="en-US" sz="2800" b="1" dirty="0" smtClean="0">
                <a:solidFill>
                  <a:srgbClr val="660066"/>
                </a:solidFill>
              </a:rPr>
              <a:t>37 </a:t>
            </a:r>
            <a:r>
              <a:rPr lang="en-US" sz="2800" b="1" dirty="0">
                <a:solidFill>
                  <a:srgbClr val="660066"/>
                </a:solidFill>
              </a:rPr>
              <a:t>nm</a:t>
            </a:r>
            <a:endParaRPr lang="en-GB" sz="2800" b="1" dirty="0">
              <a:solidFill>
                <a:srgbClr val="660066"/>
              </a:solidFill>
            </a:endParaRPr>
          </a:p>
          <a:p>
            <a:endParaRPr lang="fr-FR" dirty="0" smtClean="0">
              <a:solidFill>
                <a:srgbClr val="660066"/>
              </a:solidFill>
            </a:endParaRPr>
          </a:p>
          <a:p>
            <a:endParaRPr lang="fr-FR" dirty="0">
              <a:solidFill>
                <a:srgbClr val="66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2668270"/>
            <a:ext cx="378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February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=166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±7</a:t>
            </a:r>
            <a:r>
              <a:rPr lang="en-US" sz="2400" b="1" dirty="0" smtClean="0">
                <a:solidFill>
                  <a:srgbClr val="FF0000"/>
                </a:solidFill>
              </a:rPr>
              <a:t> nm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79930" y="2935197"/>
            <a:ext cx="360040" cy="86409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911896" y="3823491"/>
            <a:ext cx="336068" cy="277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461374" y="5092679"/>
            <a:ext cx="359097" cy="288032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14733"/>
            <a:ext cx="2160239" cy="15370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860032" y="1700809"/>
            <a:ext cx="1800200" cy="96746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1905" y="6525344"/>
            <a:ext cx="171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Bambade, LAL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6" y="814476"/>
            <a:ext cx="575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“…ATF2 </a:t>
            </a:r>
            <a:r>
              <a:rPr lang="en-US" i="1" dirty="0"/>
              <a:t>will enable us to </a:t>
            </a:r>
            <a:r>
              <a:rPr lang="en-US" i="1" dirty="0" smtClean="0"/>
              <a:t>… </a:t>
            </a:r>
            <a:r>
              <a:rPr lang="en-US" i="1" dirty="0"/>
              <a:t>test the </a:t>
            </a:r>
            <a:r>
              <a:rPr lang="en-US" i="1" dirty="0" smtClean="0"/>
              <a:t>very demanding </a:t>
            </a:r>
            <a:r>
              <a:rPr lang="en-US" i="1" dirty="0"/>
              <a:t>beam delivery requirements for the ILC</a:t>
            </a:r>
            <a:r>
              <a:rPr lang="en-US" i="1" dirty="0" smtClean="0"/>
              <a:t>.” </a:t>
            </a:r>
            <a:r>
              <a:rPr lang="en-US" dirty="0" smtClean="0"/>
              <a:t>Barry </a:t>
            </a:r>
            <a:r>
              <a:rPr lang="en-US" dirty="0" err="1" smtClean="0"/>
              <a:t>Barish</a:t>
            </a:r>
            <a:r>
              <a:rPr lang="en-US" dirty="0" smtClean="0"/>
              <a:t>,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4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i="1" dirty="0" smtClean="0">
                <a:solidFill>
                  <a:schemeClr val="bg1"/>
                </a:solidFill>
              </a:rPr>
              <a:t>Circular Higgs Factories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41" y="3390330"/>
            <a:ext cx="4294359" cy="331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0590" y="3448746"/>
            <a:ext cx="399545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FNAL site filler, 16 km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&amp; </a:t>
            </a:r>
            <a:r>
              <a:rPr lang="en-US" sz="2800" b="1" dirty="0" smtClean="0">
                <a:solidFill>
                  <a:schemeClr val="bg1"/>
                </a:solidFill>
              </a:rPr>
              <a:t>FNAL </a:t>
            </a:r>
            <a:r>
              <a:rPr lang="en-US" sz="2800" b="1" dirty="0" smtClean="0">
                <a:solidFill>
                  <a:schemeClr val="bg1"/>
                </a:solidFill>
              </a:rPr>
              <a:t>VLLC 233 km ring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47" y="0"/>
            <a:ext cx="840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c</a:t>
            </a:r>
            <a:r>
              <a:rPr lang="en-US" sz="5400" dirty="0" smtClean="0"/>
              <a:t>ircular HFs – a few examples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4849641" y="6557289"/>
            <a:ext cx="439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r>
              <a:rPr lang="en-US" dirty="0" smtClean="0"/>
              <a:t>, FNAL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5" y="4259326"/>
            <a:ext cx="4475709" cy="259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554" y="3789040"/>
            <a:ext cx="300755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IHEP Chinese HF </a:t>
            </a:r>
          </a:p>
          <a:p>
            <a:r>
              <a:rPr lang="en-US" sz="2800" b="1" dirty="0" smtClean="0"/>
              <a:t>+ Super </a:t>
            </a:r>
            <a:r>
              <a:rPr lang="en-US" sz="2800" b="1" dirty="0" err="1" smtClean="0"/>
              <a:t>pp</a:t>
            </a:r>
            <a:r>
              <a:rPr lang="en-US" sz="2800" b="1" dirty="0" smtClean="0"/>
              <a:t> Collider</a:t>
            </a:r>
          </a:p>
          <a:p>
            <a:endParaRPr lang="en-US" sz="2800" b="1" dirty="0"/>
          </a:p>
          <a:p>
            <a:r>
              <a:rPr lang="en-US" sz="2800" b="1" dirty="0" smtClean="0"/>
              <a:t>	50 or 70 km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9952" y="6483546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Qin, IHEP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" y="854463"/>
            <a:ext cx="3748851" cy="2811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788" y="1054001"/>
            <a:ext cx="3162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SuperTRISTAN</a:t>
            </a:r>
            <a:r>
              <a:rPr lang="en-US" sz="2800" b="1" dirty="0" smtClean="0">
                <a:solidFill>
                  <a:schemeClr val="bg1"/>
                </a:solidFill>
              </a:rPr>
              <a:t> in Tsukuba: 40 km </a:t>
            </a:r>
            <a:endParaRPr lang="en-GB" sz="2800" b="1" dirty="0" err="1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1120" y="360437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Oide, KEK</a:t>
            </a:r>
            <a:endParaRPr lang="en-GB" dirty="0"/>
          </a:p>
        </p:txBody>
      </p:sp>
      <p:pic>
        <p:nvPicPr>
          <p:cNvPr id="12" name="Content Placeholder 6" descr="HE_LHC%20option3_80km_UnderLake.pdf"/>
          <p:cNvPicPr/>
          <p:nvPr/>
        </p:nvPicPr>
        <p:blipFill>
          <a:blip r:embed="rId5" cstate="print"/>
          <a:srcRect l="535" t="6667" r="2890"/>
          <a:stretch>
            <a:fillRect/>
          </a:stretch>
        </p:blipFill>
        <p:spPr>
          <a:xfrm>
            <a:off x="5727330" y="829302"/>
            <a:ext cx="3397478" cy="23576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46522" y="831281"/>
            <a:ext cx="3162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LEP3: 27 km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TLEP (LEP4): </a:t>
            </a:r>
            <a:r>
              <a:rPr lang="en-US" sz="2800" b="1" dirty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 km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n</a:t>
            </a:r>
            <a:r>
              <a:rPr lang="en-US" sz="2800" b="1" dirty="0" smtClean="0">
                <a:solidFill>
                  <a:schemeClr val="bg1"/>
                </a:solidFill>
              </a:rPr>
              <a:t>ear Geneva </a:t>
            </a:r>
            <a:endParaRPr lang="en-GB" sz="28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8150" y="3079414"/>
            <a:ext cx="38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Blondel, J. Osborne, F. Zimmermann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742153" y="829302"/>
            <a:ext cx="1985177" cy="143098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SLAC/LBNL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design: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27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5786" y="2281964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r>
              <a:rPr lang="en-US" dirty="0" smtClean="0"/>
              <a:t>, SLAC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1" grpId="0"/>
      <p:bldP spid="13" grpId="0"/>
      <p:bldP spid="14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ey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467544" y="188640"/>
                <a:ext cx="8676456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6000" b="1" dirty="0" smtClean="0">
                    <a:solidFill>
                      <a:srgbClr val="3333FF"/>
                    </a:solidFill>
                  </a:rPr>
                  <a:t>LEP3</a:t>
                </a:r>
                <a:r>
                  <a:rPr lang="en-US" sz="5300" b="1" dirty="0" smtClean="0">
                    <a:solidFill>
                      <a:srgbClr val="3333FF"/>
                    </a:solidFill>
                  </a:rPr>
                  <a:t>, </a:t>
                </a:r>
                <a:r>
                  <a:rPr lang="en-US" sz="6000" b="1" dirty="0" smtClean="0">
                    <a:solidFill>
                      <a:srgbClr val="3333FF"/>
                    </a:solidFill>
                  </a:rPr>
                  <a:t>TLEP (LEP4)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4000" dirty="0" smtClean="0"/>
                  <a:t>(</a:t>
                </a:r>
                <a:r>
                  <a:rPr lang="en-US" sz="4000" dirty="0" err="1"/>
                  <a:t>e</a:t>
                </a:r>
                <a:r>
                  <a:rPr lang="en-US" sz="4000" baseline="30000" dirty="0" err="1"/>
                  <a:t>+</a:t>
                </a:r>
                <a:r>
                  <a:rPr lang="en-US" sz="4000" dirty="0" err="1"/>
                  <a:t>e</a:t>
                </a:r>
                <a:r>
                  <a:rPr lang="en-US" sz="4000" baseline="30000" dirty="0"/>
                  <a:t>- </a:t>
                </a:r>
                <a:r>
                  <a:rPr lang="en-US" sz="4000" dirty="0"/>
                  <a:t>-&gt; ZH, 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err="1" smtClean="0"/>
                  <a:t>+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smtClean="0"/>
                  <a:t>- 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/>
                  <a:t> </a:t>
                </a:r>
                <a:r>
                  <a:rPr lang="en-US" sz="4000" dirty="0" smtClean="0"/>
                  <a:t>W</a:t>
                </a:r>
                <a:r>
                  <a:rPr lang="en-US" sz="4000" baseline="30000" dirty="0" smtClean="0"/>
                  <a:t>+</a:t>
                </a:r>
                <a:r>
                  <a:rPr lang="en-US" sz="4000" dirty="0" smtClean="0"/>
                  <a:t>W</a:t>
                </a:r>
                <a:r>
                  <a:rPr lang="en-US" sz="4000" baseline="30000" dirty="0" smtClean="0"/>
                  <a:t>-</a:t>
                </a:r>
                <a:r>
                  <a:rPr lang="en-US" sz="4000" dirty="0" smtClean="0"/>
                  <a:t>, </a:t>
                </a:r>
                <a:r>
                  <a:rPr lang="en-US" sz="4000" dirty="0" err="1"/>
                  <a:t>e</a:t>
                </a:r>
                <a:r>
                  <a:rPr lang="en-US" sz="4000" baseline="30000" dirty="0" err="1"/>
                  <a:t>+</a:t>
                </a:r>
                <a:r>
                  <a:rPr lang="en-US" sz="4000" dirty="0" err="1"/>
                  <a:t>e</a:t>
                </a:r>
                <a:r>
                  <a:rPr lang="en-US" sz="4000" baseline="30000" dirty="0"/>
                  <a:t>- 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/>
                  <a:t> </a:t>
                </a:r>
                <a:r>
                  <a:rPr lang="en-US" sz="4000" dirty="0" smtClean="0"/>
                  <a:t>Z,[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err="1" smtClean="0"/>
                  <a:t>+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smtClean="0"/>
                  <a:t>-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 smtClean="0"/>
                  <a:t> </a:t>
                </a:r>
                <a:r>
                  <a:rPr lang="en-US" sz="4000" i="1" dirty="0" smtClean="0"/>
                  <a:t>t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4000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sz="4000" dirty="0"/>
                  <a:t> )</a:t>
                </a: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7544" y="188640"/>
                <a:ext cx="8676456" cy="1143000"/>
              </a:xfrm>
              <a:blipFill rotWithShape="1">
                <a:blip r:embed="rId2"/>
                <a:stretch>
                  <a:fillRect l="-1546" t="-28877" r="-1405" b="-34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009476"/>
              </p:ext>
            </p:extLst>
          </p:nvPr>
        </p:nvGraphicFramePr>
        <p:xfrm>
          <a:off x="39712" y="2060848"/>
          <a:ext cx="899678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44"/>
                <a:gridCol w="2520280"/>
                <a:gridCol w="2408560"/>
              </a:tblGrid>
              <a:tr h="1390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LEP3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TLEP (LEP4)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circumference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26.7</a:t>
                      </a:r>
                      <a:r>
                        <a:rPr lang="en-US" sz="2800" baseline="0" dirty="0" smtClean="0"/>
                        <a:t> km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en-US" sz="2800" dirty="0" smtClean="0"/>
                        <a:t>80 km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 beam energy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120 GeV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175 GeV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 no. of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IPs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350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0.7x10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240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160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5x10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2.5x10</a:t>
                      </a:r>
                      <a:r>
                        <a:rPr lang="en-US" sz="2800" baseline="30000" dirty="0" smtClean="0"/>
                        <a:t>35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90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2x10</a:t>
                      </a:r>
                      <a:r>
                        <a:rPr lang="en-US" sz="2800" baseline="30000" dirty="0" smtClean="0"/>
                        <a:t>35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36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963" y="6326276"/>
            <a:ext cx="843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t the  </a:t>
            </a:r>
            <a:r>
              <a:rPr lang="en-US" sz="2400" i="1" dirty="0" smtClean="0">
                <a:solidFill>
                  <a:prstClr val="black"/>
                </a:solidFill>
              </a:rPr>
              <a:t>Z</a:t>
            </a:r>
            <a:r>
              <a:rPr lang="en-US" sz="2400" dirty="0" smtClean="0">
                <a:solidFill>
                  <a:prstClr val="black"/>
                </a:solidFill>
              </a:rPr>
              <a:t> pole repeating LEP physics programme in a few minutes…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1840"/>
            <a:ext cx="6534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beam lifetime</a:t>
            </a:r>
            <a:endParaRPr lang="en-GB" sz="4400" dirty="0"/>
          </a:p>
        </p:txBody>
      </p:sp>
      <p:sp>
        <p:nvSpPr>
          <p:cNvPr id="3" name="Rectangle 2"/>
          <p:cNvSpPr/>
          <p:nvPr/>
        </p:nvSpPr>
        <p:spPr>
          <a:xfrm>
            <a:off x="251520" y="831281"/>
            <a:ext cx="868558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LEP2: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beam lifetime ~ 6 h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dominated by </a:t>
            </a:r>
            <a:r>
              <a:rPr lang="en-GB" sz="2800" dirty="0" err="1"/>
              <a:t>radiative</a:t>
            </a:r>
            <a:r>
              <a:rPr lang="en-GB" sz="2800" dirty="0"/>
              <a:t> </a:t>
            </a:r>
            <a:r>
              <a:rPr lang="en-GB" sz="2800" dirty="0" err="1"/>
              <a:t>Bhahba</a:t>
            </a:r>
            <a:r>
              <a:rPr lang="en-GB" sz="2800" dirty="0"/>
              <a:t> scattering with cross section </a:t>
            </a:r>
            <a:r>
              <a:rPr lang="en-GB" sz="2800" dirty="0">
                <a:latin typeface="Symbol" pitchFamily="18" charset="2"/>
              </a:rPr>
              <a:t>s</a:t>
            </a:r>
            <a:r>
              <a:rPr lang="en-GB" sz="2800" dirty="0"/>
              <a:t>~0.215 </a:t>
            </a:r>
            <a:r>
              <a:rPr lang="en-GB" sz="2800" dirty="0" smtClean="0"/>
              <a:t>barn</a:t>
            </a:r>
            <a:endParaRPr lang="en-US" sz="1050" dirty="0" smtClean="0"/>
          </a:p>
          <a:p>
            <a:endParaRPr lang="en-US" sz="1050" dirty="0"/>
          </a:p>
          <a:p>
            <a:r>
              <a:rPr lang="en-US" sz="1050" dirty="0" smtClean="0"/>
              <a:t>  </a:t>
            </a:r>
            <a:endParaRPr lang="en-GB" sz="1050" dirty="0"/>
          </a:p>
          <a:p>
            <a:r>
              <a:rPr lang="en-GB" sz="2800" dirty="0"/>
              <a:t>LEP3: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 with </a:t>
            </a:r>
            <a:r>
              <a:rPr lang="en-GB" sz="2800" i="1" dirty="0"/>
              <a:t>L</a:t>
            </a:r>
            <a:r>
              <a:rPr lang="en-GB" sz="2800" dirty="0"/>
              <a:t>~10</a:t>
            </a:r>
            <a:r>
              <a:rPr lang="en-GB" sz="2800" baseline="30000" dirty="0"/>
              <a:t>34</a:t>
            </a:r>
            <a:r>
              <a:rPr lang="en-GB" sz="2800" dirty="0"/>
              <a:t> cm</a:t>
            </a:r>
            <a:r>
              <a:rPr lang="en-GB" sz="2800" i="1" baseline="30000" dirty="0"/>
              <a:t>−</a:t>
            </a:r>
            <a:r>
              <a:rPr lang="en-GB" sz="2800" baseline="30000" dirty="0"/>
              <a:t>2</a:t>
            </a:r>
            <a:r>
              <a:rPr lang="en-GB" sz="2800" dirty="0"/>
              <a:t>s</a:t>
            </a:r>
            <a:r>
              <a:rPr lang="en-GB" sz="2800" i="1" baseline="30000" dirty="0"/>
              <a:t>−</a:t>
            </a:r>
            <a:r>
              <a:rPr lang="en-GB" sz="2800" baseline="30000" dirty="0"/>
              <a:t>1</a:t>
            </a:r>
            <a:r>
              <a:rPr lang="en-GB" sz="2800" dirty="0"/>
              <a:t> at each of </a:t>
            </a:r>
            <a:r>
              <a:rPr lang="en-GB" sz="2800" dirty="0" smtClean="0"/>
              <a:t>several IPs</a:t>
            </a:r>
            <a:r>
              <a:rPr lang="en-GB" sz="2800" dirty="0"/>
              <a:t>:</a:t>
            </a:r>
          </a:p>
          <a:p>
            <a:r>
              <a:rPr lang="en-GB" sz="2800" dirty="0" smtClean="0"/>
              <a:t>	</a:t>
            </a:r>
            <a:r>
              <a:rPr lang="en-GB" sz="2800" b="1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GB" sz="2800" b="1" baseline="-25000" dirty="0" smtClean="0">
                <a:solidFill>
                  <a:srgbClr val="FF0000"/>
                </a:solidFill>
              </a:rPr>
              <a:t>beam,LEP3</a:t>
            </a:r>
            <a:r>
              <a:rPr lang="en-GB" sz="2800" b="1" dirty="0" smtClean="0">
                <a:solidFill>
                  <a:srgbClr val="FF0000"/>
                </a:solidFill>
              </a:rPr>
              <a:t>~18 </a:t>
            </a:r>
            <a:r>
              <a:rPr lang="en-GB" sz="2800" b="1" dirty="0">
                <a:solidFill>
                  <a:srgbClr val="FF0000"/>
                </a:solidFill>
              </a:rPr>
              <a:t>minutes from rad. </a:t>
            </a:r>
            <a:r>
              <a:rPr lang="en-GB" sz="2800" b="1" dirty="0" err="1">
                <a:solidFill>
                  <a:srgbClr val="FF0000"/>
                </a:solidFill>
              </a:rPr>
              <a:t>Bhabha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scattering</a:t>
            </a:r>
            <a:endParaRPr lang="en-GB" sz="2800" b="1" dirty="0">
              <a:solidFill>
                <a:srgbClr val="FF0000"/>
              </a:solidFill>
            </a:endParaRPr>
          </a:p>
          <a:p>
            <a:pPr lvl="2"/>
            <a:r>
              <a:rPr lang="en-US" sz="2800" b="1" dirty="0" smtClean="0">
                <a:solidFill>
                  <a:srgbClr val="0000CC"/>
                </a:solidFill>
              </a:rPr>
              <a:t>	→ solution: top-up injection </a:t>
            </a:r>
          </a:p>
          <a:p>
            <a:pPr lvl="2"/>
            <a:r>
              <a:rPr lang="en-US" sz="1050" b="1" dirty="0">
                <a:solidFill>
                  <a:srgbClr val="FF0000"/>
                </a:solidFill>
              </a:rPr>
              <a:t> </a:t>
            </a:r>
            <a:endParaRPr lang="en-GB" sz="105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</a:rPr>
              <a:t>additional </a:t>
            </a:r>
            <a:r>
              <a:rPr lang="en-GB" sz="2800" b="1" dirty="0">
                <a:solidFill>
                  <a:srgbClr val="FF0000"/>
                </a:solidFill>
              </a:rPr>
              <a:t>beam lifetime limit due to </a:t>
            </a:r>
            <a:r>
              <a:rPr lang="en-GB" sz="2800" b="1" dirty="0" err="1" smtClean="0">
                <a:solidFill>
                  <a:srgbClr val="FF0000"/>
                </a:solidFill>
              </a:rPr>
              <a:t>beamstrahlung</a:t>
            </a:r>
            <a:r>
              <a:rPr lang="en-GB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GB" sz="2800" dirty="0" smtClean="0">
                <a:solidFill>
                  <a:srgbClr val="0000FF"/>
                </a:solidFill>
              </a:rPr>
              <a:t>	</a:t>
            </a:r>
            <a:r>
              <a:rPr lang="en-GB" sz="2800" dirty="0" smtClean="0">
                <a:solidFill>
                  <a:srgbClr val="0000CC"/>
                </a:solidFill>
              </a:rPr>
              <a:t>(1</a:t>
            </a:r>
            <a:r>
              <a:rPr lang="en-GB" sz="2800" dirty="0">
                <a:solidFill>
                  <a:srgbClr val="0000CC"/>
                </a:solidFill>
              </a:rPr>
              <a:t>) large momentum acceptance </a:t>
            </a:r>
            <a:r>
              <a:rPr lang="en-GB" sz="2800" dirty="0" smtClean="0">
                <a:solidFill>
                  <a:srgbClr val="0000CC"/>
                </a:solidFill>
              </a:rPr>
              <a:t>(</a:t>
            </a:r>
            <a:r>
              <a:rPr lang="en-GB" sz="2800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≥ 3%), </a:t>
            </a:r>
            <a:r>
              <a:rPr lang="en-GB" sz="2800" dirty="0" smtClean="0">
                <a:solidFill>
                  <a:srgbClr val="0000CC"/>
                </a:solidFill>
              </a:rPr>
              <a:t>and/or</a:t>
            </a:r>
          </a:p>
          <a:p>
            <a:r>
              <a:rPr lang="en-GB" sz="2800" dirty="0" smtClean="0">
                <a:solidFill>
                  <a:srgbClr val="0000CC"/>
                </a:solidFill>
              </a:rPr>
              <a:t>	(2</a:t>
            </a:r>
            <a:r>
              <a:rPr lang="en-GB" sz="2800" dirty="0">
                <a:solidFill>
                  <a:srgbClr val="0000CC"/>
                </a:solidFill>
              </a:rPr>
              <a:t>) flat(</a:t>
            </a:r>
            <a:r>
              <a:rPr lang="en-GB" sz="2800" dirty="0" err="1">
                <a:solidFill>
                  <a:srgbClr val="0000CC"/>
                </a:solidFill>
              </a:rPr>
              <a:t>ter</a:t>
            </a:r>
            <a:r>
              <a:rPr lang="en-GB" sz="2800" dirty="0">
                <a:solidFill>
                  <a:srgbClr val="0000CC"/>
                </a:solidFill>
              </a:rPr>
              <a:t>) beams </a:t>
            </a:r>
            <a:r>
              <a:rPr lang="en-US" sz="2800" dirty="0">
                <a:solidFill>
                  <a:srgbClr val="0000CC"/>
                </a:solidFill>
              </a:rPr>
              <a:t>and/or </a:t>
            </a:r>
            <a:endParaRPr lang="en-US" sz="2800" dirty="0" smtClean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srgbClr val="0000CC"/>
                </a:solidFill>
              </a:rPr>
              <a:t>	</a:t>
            </a:r>
            <a:r>
              <a:rPr lang="en-US" sz="2800" dirty="0" smtClean="0">
                <a:solidFill>
                  <a:srgbClr val="0000CC"/>
                </a:solidFill>
              </a:rPr>
              <a:t>(</a:t>
            </a:r>
            <a:r>
              <a:rPr lang="en-US" sz="2800" dirty="0">
                <a:solidFill>
                  <a:srgbClr val="0000CC"/>
                </a:solidFill>
              </a:rPr>
              <a:t>3) fast replenishing</a:t>
            </a:r>
            <a:endParaRPr lang="en-GB" sz="2800" dirty="0">
              <a:solidFill>
                <a:srgbClr val="0000CC"/>
              </a:solidFill>
            </a:endParaRPr>
          </a:p>
          <a:p>
            <a:r>
              <a:rPr lang="en-US" sz="2400" dirty="0"/>
              <a:t>	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5364088" y="6259804"/>
            <a:ext cx="330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V. </a:t>
            </a:r>
            <a:r>
              <a:rPr lang="en-US" dirty="0"/>
              <a:t>Telnov, </a:t>
            </a:r>
            <a:r>
              <a:rPr lang="en-US" dirty="0" smtClean="0"/>
              <a:t>K. </a:t>
            </a:r>
            <a:r>
              <a:rPr lang="en-US" dirty="0" err="1" smtClean="0"/>
              <a:t>Yokoya</a:t>
            </a:r>
            <a:r>
              <a:rPr lang="en-US" dirty="0"/>
              <a:t>, </a:t>
            </a:r>
            <a:r>
              <a:rPr lang="en-US" dirty="0" smtClean="0"/>
              <a:t>M.  </a:t>
            </a:r>
            <a:r>
              <a:rPr lang="en-US" dirty="0"/>
              <a:t>Zanetti)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796136" y="2492896"/>
            <a:ext cx="152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(H. </a:t>
            </a:r>
            <a:r>
              <a:rPr lang="en-GB" dirty="0" err="1"/>
              <a:t>Burkhardt</a:t>
            </a:r>
            <a:r>
              <a:rPr lang="en-GB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8073" y="4293096"/>
            <a:ext cx="1282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(A. Blondel)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1840"/>
            <a:ext cx="6940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</a:t>
            </a:r>
            <a:r>
              <a:rPr lang="en-US" sz="4400" dirty="0" err="1" smtClean="0"/>
              <a:t>beamstrahlung</a:t>
            </a:r>
            <a:endParaRPr lang="en-GB" sz="4400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26" y="3501008"/>
            <a:ext cx="458946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043608" y="3638258"/>
            <a:ext cx="347034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&gt;20 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=1.0%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&gt;3 min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=1.5%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&gt;20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min 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=2.0%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&gt;4h 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=3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%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326" y="980728"/>
            <a:ext cx="868316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simulation w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360M </a:t>
            </a:r>
            <a:r>
              <a:rPr lang="en-US" sz="3200" dirty="0" err="1">
                <a:solidFill>
                  <a:prstClr val="black"/>
                </a:solidFill>
                <a:ea typeface="ＭＳ Ｐゴシック" pitchFamily="34" charset="-128"/>
              </a:rPr>
              <a:t>macroparticles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 varies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exponentially w</a:t>
            </a: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energy acceptance </a:t>
            </a:r>
            <a:r>
              <a:rPr lang="en-US" sz="3200" dirty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83" y="2487077"/>
            <a:ext cx="4841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TLEP at 240 GeV: </a:t>
            </a:r>
          </a:p>
          <a:p>
            <a:r>
              <a:rPr lang="en-US" sz="2800" dirty="0" smtClean="0"/>
              <a:t>post-collision </a:t>
            </a:r>
            <a:r>
              <a:rPr lang="en-US" sz="2800" i="1" dirty="0" smtClean="0"/>
              <a:t>E</a:t>
            </a:r>
            <a:r>
              <a:rPr lang="en-US" sz="2800" dirty="0" smtClean="0"/>
              <a:t> tail → lifetime </a:t>
            </a:r>
            <a:r>
              <a:rPr lang="en-US" sz="2800" dirty="0" smtClean="0">
                <a:latin typeface="Symbol" pitchFamily="18" charset="2"/>
              </a:rPr>
              <a:t>t</a:t>
            </a:r>
            <a:r>
              <a:rPr lang="en-US" sz="2800" dirty="0" smtClean="0"/>
              <a:t> </a:t>
            </a:r>
            <a:endParaRPr lang="en-GB" sz="2800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35" y="3514366"/>
            <a:ext cx="4347280" cy="310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560165">
            <a:off x="5427405" y="4381770"/>
            <a:ext cx="3503179" cy="646331"/>
          </a:xfrm>
          <a:prstGeom prst="rect">
            <a:avLst/>
          </a:prstGeom>
          <a:solidFill>
            <a:srgbClr val="F79646">
              <a:lumMod val="40000"/>
              <a:lumOff val="60000"/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LEP3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beamstrahlung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more benign than for linear collider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240" y="6436972"/>
            <a:ext cx="17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Zanetti (MIT)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311493" y="2562066"/>
            <a:ext cx="3427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LEP3 &amp; ILC:</a:t>
            </a:r>
          </a:p>
          <a:p>
            <a:r>
              <a:rPr lang="en-US" sz="2800" dirty="0"/>
              <a:t>l</a:t>
            </a:r>
            <a:r>
              <a:rPr lang="en-US" sz="2800" dirty="0" smtClean="0"/>
              <a:t>uminosity </a:t>
            </a:r>
            <a:r>
              <a:rPr lang="en-US" sz="2800" i="1" dirty="0" smtClean="0"/>
              <a:t>E </a:t>
            </a:r>
            <a:r>
              <a:rPr lang="en-US" sz="2800" dirty="0" smtClean="0"/>
              <a:t>spectrum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6" y="1019187"/>
            <a:ext cx="3394884" cy="246421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49187"/>
              </p:ext>
            </p:extLst>
          </p:nvPr>
        </p:nvGraphicFramePr>
        <p:xfrm>
          <a:off x="5020933" y="3488520"/>
          <a:ext cx="4123067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Acrobat Document" r:id="rId4" imgW="7543800" imgH="5829300" progId="AcroExch.Document.7">
                  <p:embed/>
                </p:oleObj>
              </mc:Choice>
              <mc:Fallback>
                <p:oleObj name="Acrobat Document" r:id="rId4" imgW="7543800" imgH="5829300" progId="AcroExch.Document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0933" y="3488520"/>
                        <a:ext cx="4123067" cy="33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12160" y="4509120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pic>
        <p:nvPicPr>
          <p:cNvPr id="4" name="Picture 3" descr="C:\Higgs Factory\ring.tiff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2" y="3731550"/>
            <a:ext cx="4608512" cy="29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353022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1" y="33657"/>
            <a:ext cx="5605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arc lattice</a:t>
            </a:r>
            <a:endParaRPr lang="en-GB" sz="44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61" y="793379"/>
            <a:ext cx="3183539" cy="255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2159" y="148478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IHEP design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4261" y="6420624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07308" y="31140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862367" y="350292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25789" y="6453049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647238" y="125395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54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3241"/>
            <a:ext cx="8517632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Higgs Factory (HF) candidates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24" y="1340768"/>
            <a:ext cx="8784976" cy="4525963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LHC &amp; upgrades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linear colliders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circular </a:t>
            </a:r>
            <a:r>
              <a:rPr lang="en-US" sz="4400" dirty="0" err="1" smtClean="0">
                <a:solidFill>
                  <a:schemeClr val="bg1"/>
                </a:solidFill>
              </a:rPr>
              <a:t>e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+</a:t>
            </a:r>
            <a:r>
              <a:rPr lang="en-US" sz="4400" dirty="0" err="1" smtClean="0">
                <a:solidFill>
                  <a:schemeClr val="bg1"/>
                </a:solidFill>
              </a:rPr>
              <a:t>e</a:t>
            </a:r>
            <a:r>
              <a:rPr lang="en-US" sz="4400" baseline="30000" dirty="0" smtClean="0">
                <a:solidFill>
                  <a:schemeClr val="bg1"/>
                </a:solidFill>
              </a:rPr>
              <a:t>-</a:t>
            </a:r>
            <a:r>
              <a:rPr lang="en-US" sz="4400" dirty="0" smtClean="0">
                <a:solidFill>
                  <a:schemeClr val="bg1"/>
                </a:solidFill>
              </a:rPr>
              <a:t> colliders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lepton-hadron collider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gamma-gamma colliders</a:t>
            </a:r>
          </a:p>
          <a:p>
            <a:r>
              <a:rPr lang="en-US" sz="4400" dirty="0" err="1" smtClean="0">
                <a:solidFill>
                  <a:schemeClr val="bg1"/>
                </a:solidFill>
              </a:rPr>
              <a:t>muon</a:t>
            </a:r>
            <a:r>
              <a:rPr lang="en-US" sz="4400" dirty="0" smtClean="0">
                <a:solidFill>
                  <a:schemeClr val="bg1"/>
                </a:solidFill>
              </a:rPr>
              <a:t> collider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455497" cy="34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7164288" y="3645024"/>
            <a:ext cx="1412875" cy="7207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l-GR" sz="2000"/>
              <a:t>β</a:t>
            </a:r>
            <a:r>
              <a:rPr lang="en-US" sz="2000">
                <a:cs typeface="Arial" pitchFamily="34" charset="0"/>
              </a:rPr>
              <a:t>x*=20cm,</a:t>
            </a:r>
          </a:p>
          <a:p>
            <a:r>
              <a:rPr lang="el-GR" sz="2000"/>
              <a:t>β</a:t>
            </a:r>
            <a:r>
              <a:rPr lang="en-US" sz="2000"/>
              <a:t>y*=0.5cm</a:t>
            </a:r>
            <a:endParaRPr lang="el-GR" sz="2000"/>
          </a:p>
        </p:txBody>
      </p:sp>
      <p:sp>
        <p:nvSpPr>
          <p:cNvPr id="4" name="TextBox 3"/>
          <p:cNvSpPr txBox="1"/>
          <p:nvPr/>
        </p:nvSpPr>
        <p:spPr>
          <a:xfrm>
            <a:off x="6012160" y="4509120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pic>
        <p:nvPicPr>
          <p:cNvPr id="5" name="Picture 4" descr="C:\Higgs Factory\ffs.tiff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1057"/>
            <a:ext cx="4910229" cy="33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353022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8519" y="4138"/>
            <a:ext cx="7368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final-focus design</a:t>
            </a:r>
            <a:endParaRPr lang="en-GB" sz="4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01" y="650440"/>
            <a:ext cx="3183557" cy="263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2159" y="148478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IHEP design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4261" y="6420624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07308" y="31140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65049" y="6494422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9" y="863287"/>
            <a:ext cx="3315369" cy="25958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7147" y="31191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763688" y="1154384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KEK design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15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103687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5301208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2889" y="4221088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±1.6%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48519" y="4138"/>
            <a:ext cx="8745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- momentum acceptance</a:t>
            </a:r>
            <a:endParaRPr lang="en-GB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5" y="3422087"/>
            <a:ext cx="40417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Higgs Factory\nuy.tiff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4" y="3745223"/>
            <a:ext cx="1588839" cy="11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1113" y="3636313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±2.0%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5583854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7147" y="31191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89" y="922099"/>
            <a:ext cx="3359034" cy="2360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8420" y="1246431"/>
            <a:ext cx="1668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fter optics </a:t>
            </a:r>
          </a:p>
          <a:p>
            <a:r>
              <a:rPr lang="en-US" sz="2400" dirty="0" smtClean="0"/>
              <a:t>correction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02912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±1.3%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024172" y="796839"/>
            <a:ext cx="20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ith synchrotron motion &amp;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adiation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sawtooth</a:t>
            </a:r>
            <a:r>
              <a:rPr lang="en-US" sz="2400" dirty="0" smtClean="0"/>
              <a:t>)</a:t>
            </a:r>
            <a:endParaRPr lang="en-GB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4" y="875245"/>
            <a:ext cx="3512301" cy="2337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756" y="1166170"/>
            <a:ext cx="1888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efore optics </a:t>
            </a:r>
          </a:p>
          <a:p>
            <a:r>
              <a:rPr lang="en-US" sz="2400" dirty="0" smtClean="0"/>
              <a:t>correction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45021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±1.1%</a:t>
            </a:r>
            <a:endParaRPr lang="en-GB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055074" y="6513770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346004" y="6509600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0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519" y="4138"/>
            <a:ext cx="7030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top-up injection</a:t>
            </a:r>
            <a:endParaRPr lang="en-GB" sz="4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5020" y="773579"/>
            <a:ext cx="91439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</a:rPr>
              <a:t>double ring with top-up injection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supports short lifetime &amp; high luminosity</a:t>
            </a:r>
            <a:endParaRPr lang="en-GB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3" y="2060848"/>
            <a:ext cx="8822841" cy="364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1073" y="5707930"/>
            <a:ext cx="879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dirty="0" smtClean="0"/>
              <a:t>op-up experience: PEP-II, KEKB, light sources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2420888"/>
            <a:ext cx="114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Blondel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3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top-up </a:t>
            </a:r>
            <a:r>
              <a:rPr lang="en-US" dirty="0"/>
              <a:t>injection: </a:t>
            </a:r>
            <a:r>
              <a:rPr lang="en-US" dirty="0" smtClean="0"/>
              <a:t>schematic cycle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4316" y="4553153"/>
            <a:ext cx="3015952" cy="1728192"/>
            <a:chOff x="539552" y="4365104"/>
            <a:chExt cx="3015952" cy="172819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110268" y="4553153"/>
            <a:ext cx="3015952" cy="1728192"/>
            <a:chOff x="539552" y="4365104"/>
            <a:chExt cx="3015952" cy="172819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4527455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94316" y="6489616"/>
            <a:ext cx="3015952" cy="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446" y="654481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s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4316" y="4176976"/>
            <a:ext cx="0" cy="231264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96" y="3609296"/>
            <a:ext cx="391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nergy of accelerator ring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653" y="413251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653" y="593771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906" y="4221147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njection into collider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871966" y="5614544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njection into </a:t>
            </a:r>
          </a:p>
          <a:p>
            <a:r>
              <a:rPr lang="en-US" dirty="0" smtClean="0"/>
              <a:t>accelerator</a:t>
            </a:r>
            <a:endParaRPr lang="en-GB" dirty="0"/>
          </a:p>
        </p:txBody>
      </p:sp>
      <p:grpSp>
        <p:nvGrpSpPr>
          <p:cNvPr id="1030" name="Group 1029"/>
          <p:cNvGrpSpPr/>
          <p:nvPr/>
        </p:nvGrpSpPr>
        <p:grpSpPr>
          <a:xfrm>
            <a:off x="859401" y="1881104"/>
            <a:ext cx="2925942" cy="648072"/>
            <a:chOff x="880536" y="1556792"/>
            <a:chExt cx="2925942" cy="648072"/>
          </a:xfrm>
        </p:grpSpPr>
        <p:cxnSp>
          <p:nvCxnSpPr>
            <p:cNvPr id="1024" name="Straight Connector 1023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85343" y="1881104"/>
            <a:ext cx="2925942" cy="648072"/>
            <a:chOff x="880536" y="1556792"/>
            <a:chExt cx="2925942" cy="6480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711285" y="1881104"/>
            <a:ext cx="2456585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796" y="2205140"/>
            <a:ext cx="793168" cy="18002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04406" y="1881104"/>
            <a:ext cx="0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94316" y="1558266"/>
            <a:ext cx="0" cy="2051030"/>
          </a:xfrm>
          <a:prstGeom prst="straightConnector1">
            <a:avLst/>
          </a:prstGeom>
          <a:ln w="3492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989" y="1161024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</a:t>
            </a:r>
            <a:r>
              <a:rPr lang="en-US" sz="2800" dirty="0" smtClean="0">
                <a:solidFill>
                  <a:srgbClr val="00B050"/>
                </a:solidFill>
              </a:rPr>
              <a:t>eam current in collider (15 min. beam lifetime)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045" y="170454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100%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12" y="22916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99%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4940029" y="2664032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</a:t>
            </a:r>
            <a:r>
              <a:rPr lang="en-US" sz="2000" dirty="0" smtClean="0">
                <a:solidFill>
                  <a:srgbClr val="00B050"/>
                </a:solidFill>
              </a:rPr>
              <a:t>lmost constant current 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9307" y="23412"/>
            <a:ext cx="8911766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top-up injection at PEP-II/</a:t>
            </a:r>
            <a:r>
              <a:rPr lang="en-US" sz="4800" dirty="0" err="1" smtClean="0"/>
              <a:t>BaBar</a:t>
            </a:r>
            <a:endParaRPr lang="en-US" sz="4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571891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5974213"/>
            <a:ext cx="8014348" cy="88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87336" y="1696387"/>
            <a:ext cx="2761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Before Top-Up Injection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12358" y="3331187"/>
            <a:ext cx="2736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Top-Up Injection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996859" y="4707141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average </a:t>
            </a:r>
            <a:r>
              <a:rPr lang="en-US" sz="2800" dirty="0" smtClean="0">
                <a:solidFill>
                  <a:srgbClr val="0070C0"/>
                </a:solidFill>
                <a:latin typeface="Calibri"/>
              </a:rPr>
              <a:t>≈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peak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</a:t>
            </a:r>
            <a:r>
              <a:rPr lang="en-US" sz="2800" dirty="0" smtClean="0">
                <a:solidFill>
                  <a:srgbClr val="0070C0"/>
                </a:solidFill>
              </a:rPr>
              <a:t>uminosity (</a:t>
            </a:r>
            <a:r>
              <a:rPr lang="en-US" sz="2800" i="1" dirty="0" smtClean="0">
                <a:solidFill>
                  <a:srgbClr val="0070C0"/>
                </a:solidFill>
              </a:rPr>
              <a:t>H</a:t>
            </a:r>
            <a:r>
              <a:rPr lang="en-US" sz="2800" dirty="0" smtClean="0">
                <a:solidFill>
                  <a:srgbClr val="0070C0"/>
                </a:solidFill>
                <a:latin typeface="Calibri"/>
              </a:rPr>
              <a:t>≈</a:t>
            </a:r>
            <a:r>
              <a:rPr lang="en-US" sz="2800" dirty="0" smtClean="0">
                <a:solidFill>
                  <a:srgbClr val="0070C0"/>
                </a:solidFill>
              </a:rPr>
              <a:t>1</a:t>
            </a:r>
            <a:r>
              <a:rPr lang="en-US" sz="2800" dirty="0" smtClean="0">
                <a:solidFill>
                  <a:srgbClr val="0070C0"/>
                </a:solidFill>
              </a:rPr>
              <a:t>)!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17232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/>
              <a:t>S</a:t>
            </a:r>
            <a:r>
              <a:rPr lang="en-US" dirty="0" smtClean="0"/>
              <a:t>eeman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4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/>
        </p:nvSpPr>
        <p:spPr>
          <a:xfrm>
            <a:off x="53851" y="1377970"/>
            <a:ext cx="9144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Top-up injection will work for a Circular Higgs Factory.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full energy injector is needed.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synchrotron injector will work the best, but is more than </a:t>
            </a:r>
            <a:r>
              <a:rPr lang="en-US" sz="2400" dirty="0">
                <a:solidFill>
                  <a:srgbClr val="0000CC"/>
                </a:solidFill>
              </a:rPr>
              <a:t>i</a:t>
            </a:r>
            <a:r>
              <a:rPr lang="en-US" sz="2400" dirty="0" smtClean="0">
                <a:solidFill>
                  <a:srgbClr val="0000CC"/>
                </a:solidFill>
              </a:rPr>
              <a:t>s needed (60 Hz!).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rapidly ramped storage ring is likely adequate (4 sec).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The detectors will need to mask out the buckets with damping injected bunches during data taking as had been done for PEP-II/</a:t>
            </a:r>
            <a:r>
              <a:rPr lang="en-US" sz="2400" dirty="0" err="1" smtClean="0">
                <a:solidFill>
                  <a:srgbClr val="0000CC"/>
                </a:solidFill>
              </a:rPr>
              <a:t>BaBar</a:t>
            </a:r>
            <a:r>
              <a:rPr lang="en-US" sz="2400" dirty="0">
                <a:solidFill>
                  <a:srgbClr val="0000CC"/>
                </a:solidFill>
              </a:rPr>
              <a:t>:</a:t>
            </a:r>
            <a:endParaRPr lang="en-US" sz="1400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9" y="854750"/>
            <a:ext cx="647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HF 2012 conclusions (John Seeman, SLAC):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8510" y="-26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top-up injection: feasibility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33034" y="51540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err="1">
                <a:solidFill>
                  <a:srgbClr val="002060"/>
                </a:solidFill>
              </a:rPr>
              <a:t>BaBar</a:t>
            </a:r>
            <a:r>
              <a:rPr lang="en-US" sz="2400" u="sng" dirty="0">
                <a:solidFill>
                  <a:srgbClr val="002060"/>
                </a:solidFill>
              </a:rPr>
              <a:t> trigger masking: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Mask all of ring a few tens of turns.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Mask injected bunch area for 1250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turns or about  0.9 msec.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6960"/>
            <a:ext cx="3585368" cy="225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01" y="118864"/>
            <a:ext cx="8360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Circular Collider &amp; SR Experience</a:t>
            </a:r>
            <a:endParaRPr lang="en-GB" sz="48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22713" y="1317625"/>
            <a:ext cx="5221287" cy="554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ESRF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France (EU) 	6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 		1.5-1.9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1993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TLS,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Taiwan		1.5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ELETTRA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Italy	2.4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PLS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Korea	 	2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MAX 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Sweden	1.5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APS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		7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LNLS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Brazil		1.35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1997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	Spring-8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Japan	8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BESSY 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1.9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ANKA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2.5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Switzerland	2.4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SPEAR3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	 	3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CLS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Canada		2.9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: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SOLEIL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France	2.8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DIAMOND,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UK 	3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ASP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Australia	3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MAX III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Sweden	700 MeV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Indus-II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India		2.5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SSRF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China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 	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3.4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2009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PETRA-III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6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2011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ALBA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Spain		3 GeV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2713" y="949861"/>
            <a:ext cx="414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generation light sources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4847" y="949861"/>
            <a:ext cx="2781531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</a:p>
          <a:p>
            <a:r>
              <a:rPr lang="en-US" sz="2800" b="1" dirty="0" smtClean="0"/>
              <a:t>CESR</a:t>
            </a:r>
          </a:p>
          <a:p>
            <a:r>
              <a:rPr lang="en-US" sz="2800" dirty="0" smtClean="0"/>
              <a:t>BEPC</a:t>
            </a:r>
          </a:p>
          <a:p>
            <a:r>
              <a:rPr lang="en-US" sz="2800" b="1" dirty="0" smtClean="0"/>
              <a:t>LEP</a:t>
            </a:r>
          </a:p>
          <a:p>
            <a:r>
              <a:rPr lang="en-US" sz="2800" dirty="0" err="1" smtClean="0"/>
              <a:t>Tevatron</a:t>
            </a:r>
            <a:endParaRPr lang="en-US" sz="2800" dirty="0" smtClean="0"/>
          </a:p>
          <a:p>
            <a:r>
              <a:rPr lang="en-US" sz="2800" b="1" dirty="0" smtClean="0">
                <a:solidFill>
                  <a:srgbClr val="0000CC"/>
                </a:solidFill>
              </a:rPr>
              <a:t>LEP2</a:t>
            </a:r>
          </a:p>
          <a:p>
            <a:r>
              <a:rPr lang="en-US" sz="2800" dirty="0" smtClean="0"/>
              <a:t>HERA</a:t>
            </a:r>
          </a:p>
          <a:p>
            <a:r>
              <a:rPr lang="en-US" sz="2800" dirty="0" smtClean="0"/>
              <a:t>DAFNE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PEP-II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KEKB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BEPC-II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LHC</a:t>
            </a:r>
          </a:p>
          <a:p>
            <a:r>
              <a:rPr lang="en-US" sz="2800" dirty="0" err="1" smtClean="0"/>
              <a:t>SuperKEKB</a:t>
            </a:r>
            <a:r>
              <a:rPr lang="en-US" sz="2800" dirty="0" smtClean="0"/>
              <a:t> (soon)</a:t>
            </a:r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 rot="19838791">
            <a:off x="723720" y="2586600"/>
            <a:ext cx="7737759" cy="175432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</a:rPr>
              <a:t>w</a:t>
            </a:r>
            <a:r>
              <a:rPr lang="en-US" sz="3600" b="1" dirty="0" smtClean="0">
                <a:solidFill>
                  <a:srgbClr val="0000CC"/>
                </a:solidFill>
              </a:rPr>
              <a:t>ell understood technology &amp; </a:t>
            </a:r>
          </a:p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typically exceeding design performance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</a:rPr>
              <a:t>w</a:t>
            </a:r>
            <a:r>
              <a:rPr lang="en-US" sz="3600" b="1" dirty="0" smtClean="0">
                <a:solidFill>
                  <a:srgbClr val="0000CC"/>
                </a:solidFill>
              </a:rPr>
              <a:t>ithin a few years</a:t>
            </a:r>
            <a:endParaRPr lang="en-GB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07" y="1196752"/>
            <a:ext cx="6415689" cy="352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13" y="0"/>
            <a:ext cx="88834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Emittances</a:t>
            </a:r>
            <a:r>
              <a:rPr lang="en-US" sz="4400" dirty="0" smtClean="0"/>
              <a:t> in Circular Colliders &amp;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		Modern Light </a:t>
            </a:r>
            <a:r>
              <a:rPr lang="en-US" sz="4400" dirty="0"/>
              <a:t>S</a:t>
            </a:r>
            <a:r>
              <a:rPr lang="en-US" sz="4400" dirty="0" smtClean="0"/>
              <a:t>ources</a:t>
            </a:r>
            <a:endParaRPr lang="en-GB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979974" y="2263933"/>
            <a:ext cx="17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Funakoshi, KEK</a:t>
            </a:r>
            <a:endParaRPr lang="en-GB" dirty="0"/>
          </a:p>
        </p:txBody>
      </p:sp>
      <p:pic>
        <p:nvPicPr>
          <p:cNvPr id="5" name="Picture 17" descr="emittance_3GLS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77" y="3429000"/>
            <a:ext cx="52696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5931847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Bartolini,</a:t>
            </a:r>
          </a:p>
          <a:p>
            <a:r>
              <a:rPr lang="en-US" dirty="0" smtClean="0"/>
              <a:t>DIAMOND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7889161" y="3923583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28184" y="382015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TLEP (240)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1078" y="3757108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744737" y="329544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LEP3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71317">
            <a:off x="2826634" y="3469370"/>
            <a:ext cx="6148861" cy="230832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CC"/>
                </a:solidFill>
              </a:rPr>
              <a:t>Top up injection essential for achieving small vertical </a:t>
            </a:r>
            <a:r>
              <a:rPr lang="en-US" sz="3600" b="1" i="1" dirty="0" err="1" smtClean="0">
                <a:solidFill>
                  <a:srgbClr val="0000CC"/>
                </a:solidFill>
              </a:rPr>
              <a:t>emittance</a:t>
            </a:r>
            <a:endParaRPr lang="en-US" sz="3600" b="1" i="1" dirty="0" smtClean="0">
              <a:solidFill>
                <a:srgbClr val="0000C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Lenny Rivkin, 2</a:t>
            </a:r>
            <a:r>
              <a:rPr lang="en-US" sz="36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3600" b="1" dirty="0" smtClean="0">
                <a:solidFill>
                  <a:srgbClr val="0000CC"/>
                </a:solidFill>
              </a:rPr>
              <a:t> LEP3 Day</a:t>
            </a:r>
            <a:endParaRPr lang="en-GB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/>
      <p:bldP spid="9" grpId="0" animBg="1"/>
      <p:bldP spid="10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207791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8185" y="332656"/>
            <a:ext cx="89117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</a:t>
            </a:r>
            <a:r>
              <a:rPr lang="en-US" sz="5400" dirty="0" smtClean="0"/>
              <a:t>ircular HFs: </a:t>
            </a:r>
            <a:r>
              <a:rPr lang="en-US" sz="5400" dirty="0" err="1" smtClean="0"/>
              <a:t>synchroton</a:t>
            </a:r>
            <a:r>
              <a:rPr lang="en-US" sz="5400" dirty="0" smtClean="0"/>
              <a:t>-radiation heat load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87152" y="4221088"/>
            <a:ext cx="9056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LEP3 and TLEP have 3-10 </a:t>
            </a:r>
            <a:r>
              <a:rPr lang="en-US" sz="3200" dirty="0" smtClean="0"/>
              <a:t>times less SR heat load </a:t>
            </a:r>
            <a:r>
              <a:rPr lang="en-US" sz="3200" dirty="0" smtClean="0"/>
              <a:t>per</a:t>
            </a:r>
            <a:r>
              <a:rPr lang="en-US" sz="3200" dirty="0" smtClean="0"/>
              <a:t> meter than </a:t>
            </a:r>
            <a:r>
              <a:rPr lang="en-US" sz="3200" dirty="0" smtClean="0"/>
              <a:t>PEP-II or SPEAR! </a:t>
            </a:r>
            <a:r>
              <a:rPr lang="en-US" sz="3200" dirty="0" smtClean="0"/>
              <a:t>(</a:t>
            </a:r>
            <a:r>
              <a:rPr lang="en-US" sz="3200" dirty="0" smtClean="0"/>
              <a:t>though higher photon </a:t>
            </a:r>
            <a:r>
              <a:rPr lang="en-US" sz="3200" dirty="0" smtClean="0"/>
              <a:t>energy) 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30082" y="6021288"/>
            <a:ext cx="376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N. Kurita, U. </a:t>
            </a:r>
            <a:r>
              <a:rPr lang="en-US" sz="2400" dirty="0"/>
              <a:t>W</a:t>
            </a:r>
            <a:r>
              <a:rPr lang="en-US" sz="2400" dirty="0" smtClean="0"/>
              <a:t>ienands, SLAC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46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7" y="0"/>
            <a:ext cx="8298169" cy="663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c</a:t>
            </a:r>
            <a:r>
              <a:rPr lang="en-US" sz="4400" dirty="0" smtClean="0">
                <a:solidFill>
                  <a:srgbClr val="0000FF"/>
                </a:solidFill>
              </a:rPr>
              <a:t>ircular Higgs Factories - R&amp;D items</a:t>
            </a:r>
          </a:p>
          <a:p>
            <a:r>
              <a:rPr lang="en-US" sz="300" dirty="0" smtClean="0"/>
              <a:t>    </a:t>
            </a:r>
            <a:endParaRPr lang="en-US" sz="300" dirty="0"/>
          </a:p>
          <a:p>
            <a:r>
              <a:rPr lang="en-US" sz="300" dirty="0" smtClean="0"/>
              <a:t> 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choice </a:t>
            </a:r>
            <a:r>
              <a:rPr lang="en-US" sz="3600" dirty="0" smtClean="0"/>
              <a:t>of RF frequency: 1.3 GHz (ILC) </a:t>
            </a:r>
          </a:p>
          <a:p>
            <a:pPr lvl="1"/>
            <a:r>
              <a:rPr lang="en-US" sz="3600" dirty="0"/>
              <a:t>	</a:t>
            </a:r>
            <a:r>
              <a:rPr lang="en-US" sz="3600" dirty="0" smtClean="0"/>
              <a:t>or 700 MHz (ESS)? &amp; RF coupler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SR handling and radiation shielding </a:t>
            </a:r>
          </a:p>
          <a:p>
            <a:pPr lvl="1"/>
            <a:r>
              <a:rPr lang="en-US" sz="3600" dirty="0"/>
              <a:t>	</a:t>
            </a:r>
            <a:r>
              <a:rPr lang="en-US" sz="3600" dirty="0" smtClean="0"/>
              <a:t>(LEP experience)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beam-beam interaction for large </a:t>
            </a:r>
            <a:r>
              <a:rPr lang="en-US" sz="3600" i="1" dirty="0" smtClean="0"/>
              <a:t>Q</a:t>
            </a:r>
            <a:r>
              <a:rPr lang="en-US" sz="3600" i="1" baseline="-25000" dirty="0" smtClean="0"/>
              <a:t>s</a:t>
            </a:r>
            <a:r>
              <a:rPr lang="en-US" sz="3600" i="1" dirty="0" smtClean="0"/>
              <a:t>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and significant hourglass effect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IR design with </a:t>
            </a:r>
            <a:r>
              <a:rPr lang="en-US" sz="3600" dirty="0" smtClean="0"/>
              <a:t>even larger </a:t>
            </a:r>
            <a:r>
              <a:rPr lang="en-US" sz="3600" dirty="0" smtClean="0"/>
              <a:t>momentum </a:t>
            </a:r>
          </a:p>
          <a:p>
            <a:pPr lvl="1"/>
            <a:r>
              <a:rPr lang="en-US" sz="3600" dirty="0"/>
              <a:t>	</a:t>
            </a:r>
            <a:r>
              <a:rPr lang="en-US" sz="3600" dirty="0" smtClean="0"/>
              <a:t>acceptance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integration in LHC tunnel (LEP3)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Pretzel scheme for TERA-Z operation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996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0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HF quality indicators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78593" y="980728"/>
            <a:ext cx="8496944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prstClr val="white"/>
                </a:solidFill>
              </a:rPr>
              <a:t>readiness / maturity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cost , electrical power</a:t>
            </a:r>
          </a:p>
          <a:p>
            <a:r>
              <a:rPr lang="en-US" sz="3600" dirty="0">
                <a:solidFill>
                  <a:prstClr val="white"/>
                </a:solidFill>
              </a:rPr>
              <a:t>p</a:t>
            </a:r>
            <a:r>
              <a:rPr lang="en-US" sz="3600" dirty="0" smtClean="0">
                <a:solidFill>
                  <a:prstClr val="white"/>
                </a:solidFill>
              </a:rPr>
              <a:t>eak luminosity , #IPs</a:t>
            </a:r>
          </a:p>
          <a:p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3600" dirty="0" smtClean="0">
                <a:solidFill>
                  <a:prstClr val="white"/>
                </a:solidFill>
              </a:rPr>
              <a:t>ntegrated luminosity </a:t>
            </a:r>
          </a:p>
          <a:p>
            <a:pPr lvl="1"/>
            <a:r>
              <a:rPr lang="en-US" sz="3200" dirty="0" err="1" smtClean="0">
                <a:solidFill>
                  <a:prstClr val="white"/>
                </a:solidFill>
              </a:rPr>
              <a:t>H</a:t>
            </a:r>
            <a:r>
              <a:rPr lang="en-US" sz="3200" dirty="0" err="1" smtClean="0">
                <a:solidFill>
                  <a:prstClr val="white"/>
                </a:solidFill>
                <a:cs typeface="Calibri"/>
              </a:rPr>
              <a:t>ü</a:t>
            </a:r>
            <a:r>
              <a:rPr lang="en-US" sz="3200" dirty="0" err="1" smtClean="0">
                <a:solidFill>
                  <a:prstClr val="white"/>
                </a:solidFill>
              </a:rPr>
              <a:t>bner</a:t>
            </a:r>
            <a:r>
              <a:rPr lang="en-US" sz="3200" dirty="0" smtClean="0">
                <a:solidFill>
                  <a:prstClr val="white"/>
                </a:solidFill>
              </a:rPr>
              <a:t> (</a:t>
            </a:r>
            <a:r>
              <a:rPr lang="en-US" sz="3200" i="1" dirty="0" smtClean="0">
                <a:solidFill>
                  <a:prstClr val="white"/>
                </a:solidFill>
              </a:rPr>
              <a:t>H</a:t>
            </a:r>
            <a:r>
              <a:rPr lang="en-US" sz="3200" dirty="0" smtClean="0">
                <a:solidFill>
                  <a:prstClr val="white"/>
                </a:solidFill>
              </a:rPr>
              <a:t>) factor = integrated </a:t>
            </a:r>
            <a:r>
              <a:rPr lang="en-US" sz="3200" dirty="0" err="1" smtClean="0">
                <a:solidFill>
                  <a:prstClr val="white"/>
                </a:solidFill>
              </a:rPr>
              <a:t>lumi</a:t>
            </a:r>
            <a:r>
              <a:rPr lang="en-US" sz="3200" dirty="0" smtClean="0">
                <a:solidFill>
                  <a:prstClr val="white"/>
                </a:solidFill>
              </a:rPr>
              <a:t>/(peak </a:t>
            </a:r>
            <a:r>
              <a:rPr lang="en-US" sz="3200" dirty="0" err="1" smtClean="0">
                <a:solidFill>
                  <a:prstClr val="white"/>
                </a:solidFill>
              </a:rPr>
              <a:t>lumi</a:t>
            </a:r>
            <a:r>
              <a:rPr lang="en-US" sz="3200" dirty="0" smtClean="0">
                <a:solidFill>
                  <a:prstClr val="white"/>
                </a:solidFill>
              </a:rPr>
              <a:t> x calendar time for physics)</a:t>
            </a:r>
          </a:p>
          <a:p>
            <a:pPr marL="457200" lvl="1" indent="0">
              <a:buNone/>
            </a:pPr>
            <a:r>
              <a:rPr lang="en-US" sz="3200" dirty="0" smtClean="0">
                <a:solidFill>
                  <a:prstClr val="white"/>
                </a:solidFill>
              </a:rPr>
              <a:t>	 </a:t>
            </a:r>
            <a:r>
              <a:rPr lang="en-US" sz="3200" i="1" dirty="0" smtClean="0">
                <a:solidFill>
                  <a:prstClr val="white"/>
                </a:solidFill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</a:rPr>
              <a:t>LEP</a:t>
            </a:r>
            <a:r>
              <a:rPr lang="en-US" sz="3200" dirty="0" smtClean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Calibri"/>
                <a:cs typeface="Calibri"/>
              </a:rPr>
              <a:t>≈0.2, </a:t>
            </a:r>
            <a:r>
              <a:rPr lang="en-US" sz="3200" i="1" dirty="0" smtClean="0">
                <a:solidFill>
                  <a:prstClr val="white"/>
                </a:solidFill>
                <a:latin typeface="Calibri"/>
                <a:cs typeface="Calibri"/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  <a:latin typeface="Calibri"/>
                <a:cs typeface="Calibri"/>
              </a:rPr>
              <a:t>LHC</a:t>
            </a:r>
            <a:r>
              <a:rPr lang="en-US" sz="3200" dirty="0" smtClean="0">
                <a:solidFill>
                  <a:prstClr val="white"/>
                </a:solidFill>
                <a:latin typeface="Calibri"/>
                <a:cs typeface="Calibri"/>
              </a:rPr>
              <a:t> ≈0.2, </a:t>
            </a:r>
            <a:r>
              <a:rPr lang="en-US" sz="3200" i="1" dirty="0" smtClean="0">
                <a:solidFill>
                  <a:prstClr val="white"/>
                </a:solidFill>
                <a:latin typeface="Calibri"/>
                <a:cs typeface="Calibri"/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  <a:latin typeface="Calibri"/>
                <a:cs typeface="Calibri"/>
              </a:rPr>
              <a:t>KEKB</a:t>
            </a:r>
            <a:r>
              <a:rPr lang="en-US" sz="3200" dirty="0">
                <a:solidFill>
                  <a:prstClr val="white"/>
                </a:solidFill>
                <a:latin typeface="Calibri"/>
                <a:cs typeface="Calibri"/>
              </a:rPr>
              <a:t>≈</a:t>
            </a:r>
            <a:r>
              <a:rPr lang="en-US" sz="3200" dirty="0" smtClean="0">
                <a:solidFill>
                  <a:prstClr val="white"/>
                </a:solidFill>
                <a:latin typeface="Calibri"/>
                <a:cs typeface="Calibri"/>
              </a:rPr>
              <a:t>0.7</a:t>
            </a:r>
            <a:endParaRPr lang="en-GB" sz="3200" dirty="0" smtClean="0">
              <a:solidFill>
                <a:prstClr val="white"/>
              </a:solidFill>
            </a:endParaRPr>
          </a:p>
          <a:p>
            <a:pPr marL="355600" lvl="1" indent="-355600">
              <a:buFont typeface="Arial" pitchFamily="34" charset="0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c</a:t>
            </a:r>
            <a:r>
              <a:rPr lang="en-US" sz="3600" dirty="0" smtClean="0">
                <a:solidFill>
                  <a:prstClr val="white"/>
                </a:solidFill>
              </a:rPr>
              <a:t>ommissioning time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en-US" sz="3600" dirty="0" smtClean="0">
                <a:solidFill>
                  <a:prstClr val="white"/>
                </a:solidFill>
              </a:rPr>
              <a:t>expandability</a:t>
            </a:r>
          </a:p>
        </p:txBody>
      </p:sp>
    </p:spTree>
    <p:extLst>
      <p:ext uri="{BB962C8B-B14F-4D97-AF65-F5344CB8AC3E}">
        <p14:creationId xmlns:p14="http://schemas.microsoft.com/office/powerpoint/2010/main" val="24735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i="1" dirty="0" err="1" smtClean="0">
                <a:solidFill>
                  <a:schemeClr val="bg1"/>
                </a:solidFill>
              </a:rPr>
              <a:t>LHeC</a:t>
            </a:r>
            <a:r>
              <a:rPr lang="en-US" sz="6600" i="1" dirty="0" smtClean="0">
                <a:solidFill>
                  <a:schemeClr val="bg1"/>
                </a:solidFill>
              </a:rPr>
              <a:t> Higgs Factory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80975" y="-152400"/>
            <a:ext cx="9324975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Large Hadron electron Collider (</a:t>
            </a:r>
            <a:r>
              <a:rPr lang="en-US" sz="4800" dirty="0" err="1" smtClean="0"/>
              <a:t>LHeC</a:t>
            </a:r>
            <a:r>
              <a:rPr lang="en-US" sz="4800" dirty="0" smtClean="0"/>
              <a:t>) HF</a:t>
            </a:r>
            <a:endParaRPr lang="en-GB" sz="4800" dirty="0"/>
          </a:p>
        </p:txBody>
      </p:sp>
      <p:pic>
        <p:nvPicPr>
          <p:cNvPr id="4" name="Picture 15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97" y="2725537"/>
            <a:ext cx="7030891" cy="41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106"/>
          <p:cNvSpPr txBox="1">
            <a:spLocks noChangeArrowheads="1"/>
          </p:cNvSpPr>
          <p:nvPr/>
        </p:nvSpPr>
        <p:spPr bwMode="auto">
          <a:xfrm>
            <a:off x="135439" y="697788"/>
            <a:ext cx="90264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two 10-GeV SC </a:t>
            </a:r>
            <a:r>
              <a:rPr lang="en-US" sz="2400" dirty="0" err="1">
                <a:solidFill>
                  <a:srgbClr val="FF0000"/>
                </a:solidFill>
              </a:rPr>
              <a:t>linacs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ERL with 3 passes </a:t>
            </a:r>
            <a:r>
              <a:rPr lang="en-US" sz="2400" dirty="0">
                <a:solidFill>
                  <a:srgbClr val="FF0000"/>
                </a:solidFill>
              </a:rPr>
              <a:t>up, </a:t>
            </a:r>
            <a:r>
              <a:rPr lang="en-US" sz="2400" dirty="0" smtClean="0">
                <a:solidFill>
                  <a:srgbClr val="FF0000"/>
                </a:solidFill>
              </a:rPr>
              <a:t>3 passes down; 6.4 mA </a:t>
            </a:r>
            <a:r>
              <a:rPr lang="en-US" sz="2400" i="1" dirty="0" smtClean="0">
                <a:solidFill>
                  <a:srgbClr val="FF0000"/>
                </a:solidFill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 current, </a:t>
            </a:r>
            <a:r>
              <a:rPr lang="en-US" sz="2400" dirty="0">
                <a:solidFill>
                  <a:srgbClr val="FF0000"/>
                </a:solidFill>
              </a:rPr>
              <a:t>60 GeV </a:t>
            </a:r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’s collide w. </a:t>
            </a:r>
            <a:r>
              <a:rPr lang="en-US" sz="2400" dirty="0" smtClean="0">
                <a:solidFill>
                  <a:srgbClr val="FF0000"/>
                </a:solidFill>
              </a:rPr>
              <a:t>LHC protons/ions,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		</a:t>
            </a:r>
            <a:r>
              <a:rPr lang="en-US" sz="2400" i="1" dirty="0" smtClean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~10</a:t>
            </a:r>
            <a:r>
              <a:rPr lang="en-US" sz="2400" baseline="30000" dirty="0" smtClean="0">
                <a:solidFill>
                  <a:srgbClr val="FF0000"/>
                </a:solidFill>
              </a:rPr>
              <a:t>33</a:t>
            </a:r>
            <a:r>
              <a:rPr lang="en-US" sz="2400" dirty="0" smtClean="0">
                <a:solidFill>
                  <a:srgbClr val="FF0000"/>
                </a:solidFill>
              </a:rPr>
              <a:t>-10</a:t>
            </a:r>
            <a:r>
              <a:rPr lang="en-US" sz="2400" baseline="30000" dirty="0" smtClean="0">
                <a:solidFill>
                  <a:srgbClr val="FF0000"/>
                </a:solidFill>
              </a:rPr>
              <a:t>34</a:t>
            </a:r>
            <a:r>
              <a:rPr lang="en-US" sz="2400" dirty="0" smtClean="0">
                <a:solidFill>
                  <a:srgbClr val="FF0000"/>
                </a:solidFill>
              </a:rPr>
              <a:t> cm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endParaRPr lang="en-GB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80"/>
          <p:cNvSpPr txBox="1">
            <a:spLocks noChangeArrowheads="1"/>
          </p:cNvSpPr>
          <p:nvPr/>
        </p:nvSpPr>
        <p:spPr bwMode="auto">
          <a:xfrm>
            <a:off x="7308304" y="6119336"/>
            <a:ext cx="21957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A. Bogacz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O.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Brüning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Klein, D. Schulte, </a:t>
            </a:r>
            <a:endParaRPr lang="en-US" sz="1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Zimmermann, et al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2138071" cy="263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325"/>
            <a:ext cx="2731534" cy="174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32978" y="1813290"/>
                <a:ext cx="6534472" cy="934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</a:rPr>
                  <a:t>precision coupling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measurements (</a:t>
                </a:r>
                <a:r>
                  <a:rPr lang="en-US" sz="1600" i="1" dirty="0" err="1" smtClean="0">
                    <a:solidFill>
                      <a:prstClr val="black"/>
                    </a:solidFill>
                  </a:rPr>
                  <a:t>Hb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, </a:t>
                </a:r>
                <a:r>
                  <a:rPr lang="en-US" sz="1600" i="1" dirty="0" err="1">
                    <a:solidFill>
                      <a:prstClr val="black"/>
                    </a:solidFill>
                  </a:rPr>
                  <a:t>H</a:t>
                </a:r>
                <a:r>
                  <a:rPr lang="en-US" sz="1600" i="1" dirty="0" err="1">
                    <a:solidFill>
                      <a:prstClr val="black"/>
                    </a:solidFill>
                    <a:latin typeface="Symbol" pitchFamily="18" charset="2"/>
                  </a:rPr>
                  <a:t>gg</a:t>
                </a:r>
                <a:r>
                  <a:rPr lang="en-US" sz="1600" dirty="0">
                    <a:solidFill>
                      <a:prstClr val="black"/>
                    </a:solidFill>
                  </a:rPr>
                  <a:t>, </a:t>
                </a:r>
                <a:r>
                  <a:rPr lang="en-US" sz="1600" i="1" dirty="0">
                    <a:solidFill>
                      <a:prstClr val="black"/>
                    </a:solidFill>
                  </a:rPr>
                  <a:t>H</a:t>
                </a:r>
                <a:r>
                  <a:rPr lang="en-US" sz="1600" dirty="0">
                    <a:solidFill>
                      <a:prstClr val="black"/>
                    </a:solidFill>
                  </a:rPr>
                  <a:t>4</a:t>
                </a:r>
                <a:r>
                  <a:rPr lang="en-US" sz="1600" i="1" dirty="0">
                    <a:solidFill>
                      <a:prstClr val="black"/>
                    </a:solidFill>
                  </a:rPr>
                  <a:t>l</a:t>
                </a:r>
                <a:r>
                  <a:rPr lang="en-US" sz="1600" dirty="0">
                    <a:solidFill>
                      <a:prstClr val="black"/>
                    </a:solidFill>
                  </a:rPr>
                  <a:t>,…)</a:t>
                </a:r>
              </a:p>
              <a:p>
                <a:pPr marL="342900" lvl="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</a:rPr>
                  <a:t>reduction of theoretical QCD-related uncertainties in </a:t>
                </a:r>
                <a:r>
                  <a:rPr lang="en-US" sz="1600" i="1" dirty="0" err="1">
                    <a:solidFill>
                      <a:prstClr val="black"/>
                    </a:solidFill>
                  </a:rPr>
                  <a:t>pp</a:t>
                </a:r>
                <a:r>
                  <a:rPr lang="en-US" sz="1600" dirty="0">
                    <a:solidFill>
                      <a:prstClr val="black"/>
                    </a:solidFill>
                  </a:rPr>
                  <a:t> Higgs physics </a:t>
                </a:r>
              </a:p>
              <a:p>
                <a:pPr marL="342900" lvl="0" indent="-342900"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</a:rPr>
                  <a:t>potential to find new physics at the cleanly accessible </a:t>
                </a:r>
                <a:r>
                  <a:rPr lang="en-US" sz="1600" i="1" dirty="0">
                    <a:solidFill>
                      <a:prstClr val="black"/>
                    </a:solidFill>
                  </a:rPr>
                  <a:t>WWH</a:t>
                </a:r>
                <a:r>
                  <a:rPr lang="en-US" sz="1600" dirty="0">
                    <a:solidFill>
                      <a:prstClr val="black"/>
                    </a:solidFill>
                  </a:rPr>
                  <a:t> (and </a:t>
                </a:r>
                <a:r>
                  <a:rPr lang="en-US" sz="1600" i="1" dirty="0">
                    <a:solidFill>
                      <a:prstClr val="black"/>
                    </a:solidFill>
                  </a:rPr>
                  <a:t>ZZH</a:t>
                </a:r>
                <a:r>
                  <a:rPr lang="en-US" sz="1600" dirty="0">
                    <a:solidFill>
                      <a:prstClr val="black"/>
                    </a:solidFill>
                  </a:rPr>
                  <a:t>) </a:t>
                </a:r>
                <a:endParaRPr lang="en-GB" sz="9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78" y="1813290"/>
                <a:ext cx="6534472" cy="934936"/>
              </a:xfrm>
              <a:prstGeom prst="rect">
                <a:avLst/>
              </a:prstGeom>
              <a:blipFill rotWithShape="1">
                <a:blip r:embed="rId5"/>
                <a:stretch>
                  <a:fillRect l="-280" t="-2597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-722" y="343615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srgbClr val="0000CC"/>
                </a:solidFill>
              </a:rPr>
              <a:t>LHeC</a:t>
            </a:r>
            <a:r>
              <a:rPr lang="en-US" sz="1400" b="1" dirty="0">
                <a:solidFill>
                  <a:srgbClr val="0000CC"/>
                </a:solidFill>
              </a:rPr>
              <a:t> CDR published in</a:t>
            </a:r>
          </a:p>
          <a:p>
            <a:r>
              <a:rPr lang="en-US" sz="1400" b="1" dirty="0">
                <a:solidFill>
                  <a:srgbClr val="0000CC"/>
                </a:solidFill>
              </a:rPr>
              <a:t>J. Phys. G: </a:t>
            </a:r>
            <a:r>
              <a:rPr lang="en-US" sz="1400" b="1" dirty="0" err="1">
                <a:solidFill>
                  <a:srgbClr val="0000CC"/>
                </a:solidFill>
              </a:rPr>
              <a:t>Nucl</a:t>
            </a:r>
            <a:r>
              <a:rPr lang="en-US" sz="1400" b="1" dirty="0">
                <a:solidFill>
                  <a:srgbClr val="0000CC"/>
                </a:solidFill>
              </a:rPr>
              <a:t>. Part. Phys. 39 </a:t>
            </a:r>
          </a:p>
          <a:p>
            <a:r>
              <a:rPr lang="en-US" sz="1400" b="1" dirty="0">
                <a:solidFill>
                  <a:srgbClr val="0000CC"/>
                </a:solidFill>
              </a:rPr>
              <a:t>075001 (2012)</a:t>
            </a:r>
            <a:endParaRPr lang="en-GB" sz="1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i="1" dirty="0" err="1" smtClean="0">
                <a:solidFill>
                  <a:schemeClr val="bg1"/>
                </a:solidFill>
                <a:latin typeface="Symbol" pitchFamily="18" charset="2"/>
              </a:rPr>
              <a:t>gg</a:t>
            </a:r>
            <a:r>
              <a:rPr lang="en-US" sz="6600" i="1" dirty="0" smtClean="0">
                <a:solidFill>
                  <a:schemeClr val="bg1"/>
                </a:solidFill>
              </a:rPr>
              <a:t> Higgs Factories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23246"/>
            <a:ext cx="4752528" cy="288032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17" y="2369062"/>
            <a:ext cx="4218397" cy="3034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681841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</a:rPr>
              <a:t>LHeC</a:t>
            </a:r>
            <a:r>
              <a:rPr lang="en-US" sz="3600" b="1" i="1" dirty="0">
                <a:solidFill>
                  <a:srgbClr val="0000CC"/>
                </a:solidFill>
              </a:rPr>
              <a:t>-ERL</a:t>
            </a:r>
            <a:endParaRPr lang="en-GB" sz="3600" b="1" i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1819" y="1404841"/>
            <a:ext cx="3216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</a:rPr>
              <a:t>SAPPHiRE</a:t>
            </a:r>
            <a:r>
              <a:rPr lang="en-US" sz="3600" b="1" i="1" baseline="30000" dirty="0">
                <a:solidFill>
                  <a:srgbClr val="0000CC"/>
                </a:solidFill>
              </a:rPr>
              <a:t>*</a:t>
            </a:r>
            <a:r>
              <a:rPr lang="en-US" sz="3600" b="1" i="1" dirty="0">
                <a:solidFill>
                  <a:srgbClr val="0000CC"/>
                </a:solidFill>
              </a:rPr>
              <a:t> </a:t>
            </a:r>
          </a:p>
          <a:p>
            <a:r>
              <a:rPr lang="en-US" sz="3600" b="1" i="1" dirty="0" err="1">
                <a:solidFill>
                  <a:srgbClr val="0000CC"/>
                </a:solidFill>
                <a:latin typeface="Symbol" pitchFamily="18" charset="2"/>
              </a:rPr>
              <a:t>gg</a:t>
            </a:r>
            <a:r>
              <a:rPr lang="en-US" sz="3600" b="1" i="1" dirty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3600" b="1" i="1" dirty="0">
                <a:solidFill>
                  <a:srgbClr val="0000CC"/>
                </a:solidFill>
              </a:rPr>
              <a:t>Higgs factory</a:t>
            </a:r>
            <a:endParaRPr lang="en-GB" sz="3600" b="1" i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41" y="5879262"/>
            <a:ext cx="9191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*</a:t>
            </a:r>
            <a:r>
              <a:rPr lang="en-US" sz="2000" b="1" dirty="0">
                <a:solidFill>
                  <a:srgbClr val="0000CC"/>
                </a:solidFill>
              </a:rPr>
              <a:t>S</a:t>
            </a:r>
            <a:r>
              <a:rPr lang="en-US" sz="2000" dirty="0">
                <a:solidFill>
                  <a:srgbClr val="0000CC"/>
                </a:solidFill>
              </a:rPr>
              <a:t>mall </a:t>
            </a:r>
            <a:r>
              <a:rPr lang="en-US" sz="2000" b="1" dirty="0">
                <a:solidFill>
                  <a:srgbClr val="0000CC"/>
                </a:solidFill>
              </a:rPr>
              <a:t>A</a:t>
            </a:r>
            <a:r>
              <a:rPr lang="en-US" sz="2000" dirty="0">
                <a:solidFill>
                  <a:srgbClr val="0000CC"/>
                </a:solidFill>
              </a:rPr>
              <a:t>ccelerator for </a:t>
            </a:r>
            <a:r>
              <a:rPr lang="en-US" sz="2000" b="1" dirty="0">
                <a:solidFill>
                  <a:srgbClr val="0000CC"/>
                </a:solidFill>
              </a:rPr>
              <a:t>P</a:t>
            </a:r>
            <a:r>
              <a:rPr lang="en-US" sz="2000" dirty="0">
                <a:solidFill>
                  <a:srgbClr val="0000CC"/>
                </a:solidFill>
              </a:rPr>
              <a:t>hoton-</a:t>
            </a:r>
            <a:r>
              <a:rPr lang="en-US" sz="2000" b="1" dirty="0">
                <a:solidFill>
                  <a:srgbClr val="0000CC"/>
                </a:solidFill>
              </a:rPr>
              <a:t>P</a:t>
            </a:r>
            <a:r>
              <a:rPr lang="en-US" sz="2000" dirty="0">
                <a:solidFill>
                  <a:srgbClr val="0000CC"/>
                </a:solidFill>
              </a:rPr>
              <a:t>hoton </a:t>
            </a:r>
            <a:r>
              <a:rPr lang="en-US" sz="2000" b="1" dirty="0">
                <a:solidFill>
                  <a:srgbClr val="0000CC"/>
                </a:solidFill>
              </a:rPr>
              <a:t>Hi</a:t>
            </a:r>
            <a:r>
              <a:rPr lang="en-US" sz="2000" dirty="0">
                <a:solidFill>
                  <a:srgbClr val="0000CC"/>
                </a:solidFill>
              </a:rPr>
              <a:t>ggs production using </a:t>
            </a:r>
            <a:r>
              <a:rPr lang="en-US" sz="2000" b="1" dirty="0">
                <a:solidFill>
                  <a:srgbClr val="0000CC"/>
                </a:solidFill>
              </a:rPr>
              <a:t>R</a:t>
            </a:r>
            <a:r>
              <a:rPr lang="en-US" sz="2000" dirty="0">
                <a:solidFill>
                  <a:srgbClr val="0000CC"/>
                </a:solidFill>
              </a:rPr>
              <a:t>ecirculating </a:t>
            </a:r>
            <a:r>
              <a:rPr lang="en-US" sz="2000" b="1" dirty="0">
                <a:solidFill>
                  <a:srgbClr val="0000CC"/>
                </a:solidFill>
              </a:rPr>
              <a:t>E</a:t>
            </a:r>
            <a:r>
              <a:rPr lang="en-US" sz="2000" dirty="0">
                <a:solidFill>
                  <a:srgbClr val="0000CC"/>
                </a:solidFill>
              </a:rPr>
              <a:t>lectrons </a:t>
            </a:r>
            <a:endParaRPr lang="en-GB" sz="2000" dirty="0">
              <a:solidFill>
                <a:srgbClr val="0000CC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552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Reconfiguring </a:t>
            </a:r>
            <a:r>
              <a:rPr lang="en-US" b="1" i="1" dirty="0" err="1" smtClean="0">
                <a:solidFill>
                  <a:srgbClr val="FF0000"/>
                </a:solidFill>
              </a:rPr>
              <a:t>LHeC</a:t>
            </a:r>
            <a:r>
              <a:rPr lang="en-US" b="1" i="1" dirty="0" smtClean="0">
                <a:solidFill>
                  <a:srgbClr val="FF0000"/>
                </a:solidFill>
              </a:rPr>
              <a:t> → </a:t>
            </a:r>
            <a:r>
              <a:rPr lang="en-US" b="1" i="1" dirty="0" err="1" smtClean="0">
                <a:solidFill>
                  <a:srgbClr val="FF0000"/>
                </a:solidFill>
              </a:rPr>
              <a:t>SAPPHiRE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-22067"/>
            <a:ext cx="8209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latin typeface="Symbol" pitchFamily="18" charset="2"/>
              </a:rPr>
              <a:t>gg</a:t>
            </a:r>
            <a:r>
              <a:rPr lang="en-US" sz="5400" dirty="0" smtClean="0"/>
              <a:t> HFs – additional examples</a:t>
            </a:r>
            <a:endParaRPr lang="en-GB" sz="5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2434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6578" y="1196752"/>
            <a:ext cx="316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SLAC-ILC type (SILC)</a:t>
            </a:r>
            <a:endParaRPr lang="en-GB" sz="2800" b="1" dirty="0" err="1" smtClean="0"/>
          </a:p>
        </p:txBody>
      </p:sp>
      <p:sp>
        <p:nvSpPr>
          <p:cNvPr id="3" name="Rectangle 2"/>
          <p:cNvSpPr/>
          <p:nvPr/>
        </p:nvSpPr>
        <p:spPr>
          <a:xfrm>
            <a:off x="4537032" y="2740706"/>
            <a:ext cx="2137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upgrade </a:t>
            </a:r>
            <a:r>
              <a:rPr lang="en-GB" i="1" dirty="0"/>
              <a:t>with </a:t>
            </a:r>
            <a:endParaRPr lang="en-GB" i="1" dirty="0" smtClean="0"/>
          </a:p>
          <a:p>
            <a:r>
              <a:rPr lang="en-GB" i="1" dirty="0" smtClean="0"/>
              <a:t>plasma </a:t>
            </a:r>
            <a:r>
              <a:rPr lang="en-GB" i="1" dirty="0"/>
              <a:t>afterburners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4348" y="3387037"/>
            <a:ext cx="23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. Raubenheimer, SLAC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9467"/>
            <a:ext cx="3744415" cy="2693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80" y="935142"/>
            <a:ext cx="369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LHeC</a:t>
            </a:r>
            <a:r>
              <a:rPr lang="en-US" sz="2800" b="1" dirty="0" smtClean="0"/>
              <a:t> type (</a:t>
            </a:r>
            <a:r>
              <a:rPr lang="en-US" sz="2800" b="1" dirty="0" err="1" smtClean="0"/>
              <a:t>SAPPHiRE</a:t>
            </a:r>
            <a:r>
              <a:rPr lang="en-US" sz="2800" b="1" dirty="0" smtClean="0"/>
              <a:t>)</a:t>
            </a:r>
            <a:endParaRPr lang="en-GB" sz="2800" b="1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2892045" y="3631484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Zimmermann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" y="4457385"/>
            <a:ext cx="2875365" cy="23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071" y="4051761"/>
            <a:ext cx="369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HERA  tunnel filler</a:t>
            </a:r>
            <a:endParaRPr lang="en-GB" sz="2800" b="1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1691680" y="4459683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Zimmermann</a:t>
            </a:r>
            <a:endParaRPr lang="en-GB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81" y="4357899"/>
            <a:ext cx="2540773" cy="253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4181" y="4465771"/>
            <a:ext cx="369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JLAB </a:t>
            </a:r>
            <a:r>
              <a:rPr lang="en-US" sz="2800" b="1" dirty="0" err="1" smtClean="0">
                <a:solidFill>
                  <a:schemeClr val="bg1"/>
                </a:solidFill>
                <a:latin typeface="Symbol" pitchFamily="18" charset="2"/>
              </a:rPr>
              <a:t>gg</a:t>
            </a:r>
            <a:endParaRPr lang="en-US" sz="2800" b="1" dirty="0" smtClean="0">
              <a:solidFill>
                <a:schemeClr val="bg1"/>
              </a:solidFill>
              <a:latin typeface="Symbol" pitchFamily="18" charset="2"/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141 GeV </a:t>
            </a:r>
            <a:r>
              <a:rPr lang="en-US" sz="2800" b="1" dirty="0" err="1" smtClean="0">
                <a:solidFill>
                  <a:schemeClr val="bg1"/>
                </a:solidFill>
              </a:rPr>
              <a:t>CoM</a:t>
            </a:r>
            <a:endParaRPr lang="en-GB" sz="2800" b="1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5020" y="540589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E. </a:t>
            </a:r>
            <a:r>
              <a:rPr lang="en-US" b="1" dirty="0" err="1" smtClean="0">
                <a:solidFill>
                  <a:schemeClr val="bg1"/>
                </a:solidFill>
              </a:rPr>
              <a:t>Nissen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276900"/>
            <a:ext cx="2822575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97" y="4589344"/>
            <a:ext cx="2109787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74954" y="3769054"/>
            <a:ext cx="369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Tevatron</a:t>
            </a:r>
            <a:r>
              <a:rPr lang="en-US" sz="2800" b="1" dirty="0" smtClean="0"/>
              <a:t>  tunnel filler</a:t>
            </a:r>
            <a:endParaRPr lang="en-GB" sz="2800" b="1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6161988" y="6426008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E. </a:t>
            </a:r>
            <a:r>
              <a:rPr lang="en-US" b="1" dirty="0" err="1" smtClean="0">
                <a:solidFill>
                  <a:schemeClr val="bg1"/>
                </a:solidFill>
              </a:rPr>
              <a:t>Nissen</a:t>
            </a:r>
            <a:r>
              <a:rPr lang="en-US" b="1" dirty="0" smtClean="0">
                <a:solidFill>
                  <a:schemeClr val="bg1"/>
                </a:solidFill>
              </a:rPr>
              <a:t>, JLAB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  <p:bldP spid="14" grpId="0"/>
      <p:bldP spid="15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563755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00FF"/>
                </a:solidFill>
                <a:latin typeface="Symbol" pitchFamily="18" charset="2"/>
              </a:rPr>
              <a:t>gg</a:t>
            </a:r>
            <a:r>
              <a:rPr lang="en-US" sz="4400" dirty="0" smtClean="0">
                <a:solidFill>
                  <a:srgbClr val="0000FF"/>
                </a:solidFill>
              </a:rPr>
              <a:t> Higgs Factories - R&amp;D items</a:t>
            </a:r>
          </a:p>
          <a:p>
            <a:r>
              <a:rPr lang="en-US" sz="1600" dirty="0" smtClean="0"/>
              <a:t>   </a:t>
            </a:r>
            <a:endParaRPr lang="en-US" sz="1600" dirty="0"/>
          </a:p>
          <a:p>
            <a:pPr marL="571500" indent="-571500">
              <a:buFont typeface="Wingdings" pitchFamily="2" charset="2"/>
              <a:buChar char="§"/>
            </a:pPr>
            <a:r>
              <a:rPr lang="en-US" sz="4400" dirty="0" err="1" smtClean="0">
                <a:latin typeface="Symbol" pitchFamily="18" charset="2"/>
              </a:rPr>
              <a:t>gg</a:t>
            </a:r>
            <a:r>
              <a:rPr lang="en-US" sz="4400" dirty="0" smtClean="0"/>
              <a:t> </a:t>
            </a:r>
            <a:r>
              <a:rPr lang="en-US" sz="4400" dirty="0"/>
              <a:t>i</a:t>
            </a:r>
            <a:r>
              <a:rPr lang="en-US" sz="4400" dirty="0" smtClean="0"/>
              <a:t>nteraction region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4400" dirty="0"/>
              <a:t>l</a:t>
            </a:r>
            <a:r>
              <a:rPr lang="en-US" sz="4400" dirty="0" smtClean="0"/>
              <a:t>arge high-finesse optical cavity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4400" dirty="0"/>
              <a:t>h</a:t>
            </a:r>
            <a:r>
              <a:rPr lang="en-US" sz="4400" dirty="0" smtClean="0"/>
              <a:t>igh repetition rate laser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4400" dirty="0"/>
              <a:t>a</a:t>
            </a:r>
            <a:r>
              <a:rPr lang="en-US" sz="4400" dirty="0" smtClean="0"/>
              <a:t>nd/or FEL in unusual regime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4400" dirty="0"/>
              <a:t>s</a:t>
            </a:r>
            <a:r>
              <a:rPr lang="en-US" sz="4400" dirty="0" smtClean="0"/>
              <a:t>eparation scheme for beams </a:t>
            </a:r>
          </a:p>
          <a:p>
            <a:pPr lvl="1"/>
            <a:r>
              <a:rPr lang="en-US" sz="4400" dirty="0"/>
              <a:t>	</a:t>
            </a:r>
            <a:r>
              <a:rPr lang="en-US" sz="4400" dirty="0" smtClean="0"/>
              <a:t>circulating in opposite directions</a:t>
            </a:r>
          </a:p>
          <a:p>
            <a:pPr marL="622300" lvl="1" indent="-622300">
              <a:buFont typeface="Wingdings" pitchFamily="2" charset="2"/>
              <a:buChar char="§"/>
            </a:pPr>
            <a:r>
              <a:rPr lang="en-US" sz="4400" dirty="0"/>
              <a:t>p</a:t>
            </a:r>
            <a:r>
              <a:rPr lang="en-US" sz="4400" dirty="0" smtClean="0"/>
              <a:t>olarized low-</a:t>
            </a:r>
            <a:r>
              <a:rPr lang="en-US" sz="4400" dirty="0" err="1" smtClean="0"/>
              <a:t>emittance</a:t>
            </a:r>
            <a:r>
              <a:rPr lang="en-US" sz="4400" dirty="0" smtClean="0"/>
              <a:t> e</a:t>
            </a:r>
            <a:r>
              <a:rPr lang="en-US" sz="4400" baseline="30000" dirty="0" smtClean="0"/>
              <a:t>-</a:t>
            </a:r>
            <a:r>
              <a:rPr lang="en-US" sz="4400" dirty="0" smtClean="0"/>
              <a:t> gun</a:t>
            </a:r>
          </a:p>
          <a:p>
            <a:pPr marL="622300" lvl="1" indent="-622300">
              <a:buFont typeface="Wingdings" pitchFamily="2" charset="2"/>
              <a:buChar char="§"/>
            </a:pPr>
            <a:r>
              <a:rPr lang="en-US" sz="4400" dirty="0" smtClean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2855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i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6600" i="1" dirty="0" smtClean="0">
                <a:solidFill>
                  <a:schemeClr val="bg1"/>
                </a:solidFill>
              </a:rPr>
              <a:t> Collider Higgs Factory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75982"/>
            <a:ext cx="3726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pitchFamily="18" charset="2"/>
              </a:rPr>
              <a:t>m</a:t>
            </a:r>
            <a:r>
              <a:rPr lang="en-US" sz="5400" dirty="0" smtClean="0"/>
              <a:t> </a:t>
            </a:r>
            <a:r>
              <a:rPr lang="en-US" sz="5400" dirty="0"/>
              <a:t>c</a:t>
            </a:r>
            <a:r>
              <a:rPr lang="en-US" sz="5400" dirty="0" smtClean="0"/>
              <a:t>ollider HF</a:t>
            </a:r>
            <a:endParaRPr lang="en-GB" sz="5400" dirty="0"/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144111" y="1183978"/>
            <a:ext cx="8370506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50000"/>
              <a:buChar char="•"/>
              <a:defRPr>
                <a:solidFill>
                  <a:srgbClr val="CC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81000" indent="-381000" eaLnBrk="1" hangingPunct="1"/>
            <a:r>
              <a:rPr lang="en-US" dirty="0" smtClean="0"/>
              <a:t>8 GeV, 4MW </a:t>
            </a:r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ource (Project-X upgrade)</a:t>
            </a:r>
          </a:p>
          <a:p>
            <a:pPr marL="800100" lvl="1" indent="-342900" eaLnBrk="1" hangingPunct="1"/>
            <a:r>
              <a:rPr lang="en-US" dirty="0" smtClean="0"/>
              <a:t>15 Hz, 4 </a:t>
            </a:r>
            <a:r>
              <a:rPr lang="en-US" dirty="0"/>
              <a:t>bunches 5×10</a:t>
            </a:r>
            <a:r>
              <a:rPr lang="en-US" baseline="30000" dirty="0"/>
              <a:t>13</a:t>
            </a:r>
            <a:r>
              <a:rPr lang="en-US" dirty="0"/>
              <a:t>/bunch</a:t>
            </a:r>
          </a:p>
          <a:p>
            <a:pPr marL="381000" indent="-381000" eaLnBrk="1" hangingPunct="1"/>
            <a:r>
              <a:rPr lang="el-GR" dirty="0" smtClean="0"/>
              <a:t>π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l-GR" dirty="0" smtClean="0">
                <a:sym typeface="Wingdings" pitchFamily="2" charset="2"/>
              </a:rPr>
              <a:t>μ</a:t>
            </a:r>
            <a:r>
              <a:rPr lang="en-US" dirty="0" smtClean="0">
                <a:sym typeface="Wingdings" pitchFamily="2" charset="2"/>
              </a:rPr>
              <a:t> collection,  bunching, cooling</a:t>
            </a:r>
            <a:r>
              <a:rPr lang="en-US" dirty="0" smtClean="0"/>
              <a:t> </a:t>
            </a:r>
          </a:p>
          <a:p>
            <a:pPr marL="0" lvl="2" indent="0" eaLnBrk="1" hangingPunct="1">
              <a:buClrTx/>
              <a:buSzTx/>
              <a:buNone/>
            </a:pPr>
            <a:r>
              <a:rPr lang="en-US" sz="2000" dirty="0"/>
              <a:t>	</a:t>
            </a:r>
            <a:r>
              <a:rPr lang="el-GR" dirty="0" smtClean="0"/>
              <a:t>ε</a:t>
            </a:r>
            <a:r>
              <a:rPr lang="en-US" baseline="-25000" dirty="0" smtClean="0">
                <a:sym typeface="Symbol"/>
              </a:rPr>
              <a:t>,N</a:t>
            </a:r>
            <a:r>
              <a:rPr lang="en-US" baseline="-25000" dirty="0" smtClean="0"/>
              <a:t> </a:t>
            </a:r>
            <a:r>
              <a:rPr lang="en-US" dirty="0" smtClean="0"/>
              <a:t>=400 </a:t>
            </a:r>
            <a:r>
              <a:rPr lang="el-GR" dirty="0" smtClean="0"/>
              <a:t>π</a:t>
            </a:r>
            <a:r>
              <a:rPr lang="en-US" dirty="0" smtClean="0"/>
              <a:t> </a:t>
            </a:r>
            <a:r>
              <a:rPr lang="en-US" dirty="0"/>
              <a:t>mm-</a:t>
            </a:r>
            <a:r>
              <a:rPr lang="en-US" dirty="0" err="1"/>
              <a:t>mrad</a:t>
            </a:r>
            <a:r>
              <a:rPr lang="en-US" dirty="0"/>
              <a:t>, </a:t>
            </a:r>
            <a:r>
              <a:rPr lang="el-GR" dirty="0" smtClean="0"/>
              <a:t>ε</a:t>
            </a:r>
            <a:r>
              <a:rPr lang="en-US" baseline="-25000" dirty="0" smtClean="0">
                <a:latin typeface="Arial"/>
                <a:cs typeface="Arial"/>
                <a:sym typeface="Symbol"/>
              </a:rPr>
              <a:t>‖,N</a:t>
            </a:r>
            <a:r>
              <a:rPr lang="en-US" dirty="0" smtClean="0"/>
              <a:t>= 2 </a:t>
            </a:r>
            <a:r>
              <a:rPr lang="el-GR" dirty="0"/>
              <a:t>π</a:t>
            </a:r>
            <a:r>
              <a:rPr lang="en-US" dirty="0"/>
              <a:t> </a:t>
            </a:r>
            <a:r>
              <a:rPr lang="en-US" dirty="0" smtClean="0"/>
              <a:t>mm,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/ bunch</a:t>
            </a:r>
            <a:endParaRPr lang="en-US" dirty="0" smtClean="0"/>
          </a:p>
          <a:p>
            <a:pPr marL="381000" indent="-381000" eaLnBrk="1" hangingPunct="1"/>
            <a:r>
              <a:rPr lang="en-US" dirty="0" smtClean="0"/>
              <a:t>Accelerate, Collider ring</a:t>
            </a:r>
          </a:p>
          <a:p>
            <a:pPr marL="781050" lvl="1" indent="-381000" eaLnBrk="1" hangingPunct="1"/>
            <a:r>
              <a:rPr lang="en-US" sz="1800" dirty="0" smtClean="0">
                <a:sym typeface="Symbol"/>
              </a:rPr>
              <a:t>E = 4 MeV, C=300m</a:t>
            </a:r>
          </a:p>
          <a:p>
            <a:pPr marL="781050" lvl="1" indent="-381000" eaLnBrk="1" hangingPunct="1"/>
            <a:r>
              <a:rPr lang="en-US" sz="1800" dirty="0" smtClean="0">
                <a:sym typeface="Symbol"/>
              </a:rPr>
              <a:t>for energy measurement, </a:t>
            </a:r>
            <a:r>
              <a:rPr lang="en-US" sz="1600" dirty="0" smtClean="0">
                <a:sym typeface="Symbol"/>
              </a:rPr>
              <a:t></a:t>
            </a:r>
            <a:r>
              <a:rPr lang="en-US" sz="1600" dirty="0" err="1" smtClean="0">
                <a:sym typeface="Symbol"/>
              </a:rPr>
              <a:t>E</a:t>
            </a:r>
            <a:r>
              <a:rPr lang="en-US" sz="1600" baseline="-25000" dirty="0" err="1" smtClean="0">
                <a:sym typeface="Symbol"/>
              </a:rPr>
              <a:t>error</a:t>
            </a:r>
            <a:r>
              <a:rPr lang="en-US" sz="1600" baseline="-25000" dirty="0" smtClean="0">
                <a:sym typeface="Symbol"/>
              </a:rPr>
              <a:t> </a:t>
            </a:r>
            <a:r>
              <a:rPr lang="en-US" sz="1600" dirty="0" smtClean="0">
                <a:sym typeface="Symbol"/>
              </a:rPr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smtClean="0">
                <a:sym typeface="Symbol"/>
              </a:rPr>
              <a:t> 0.1 MeV </a:t>
            </a:r>
            <a:endParaRPr lang="en-US" sz="1600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8" y="4437111"/>
            <a:ext cx="8268673" cy="1792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85" y="977925"/>
            <a:ext cx="2930597" cy="335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62855" y="6125321"/>
            <a:ext cx="774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one challenge: </a:t>
            </a:r>
            <a:r>
              <a:rPr lang="en-US" sz="2800" dirty="0" err="1" smtClean="0"/>
              <a:t>rms</a:t>
            </a:r>
            <a:r>
              <a:rPr lang="en-US" sz="2800" dirty="0" smtClean="0"/>
              <a:t> momentum spread  of 0.004%!</a:t>
            </a:r>
            <a:endParaRPr lang="en-GB" sz="2800" dirty="0"/>
          </a:p>
        </p:txBody>
      </p:sp>
      <p:sp>
        <p:nvSpPr>
          <p:cNvPr id="87" name="TextBox 86"/>
          <p:cNvSpPr txBox="1"/>
          <p:nvPr/>
        </p:nvSpPr>
        <p:spPr>
          <a:xfrm>
            <a:off x="7187110" y="537647"/>
            <a:ext cx="17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. </a:t>
            </a:r>
            <a:r>
              <a:rPr lang="en-US" dirty="0" err="1" smtClean="0"/>
              <a:t>Neuffer</a:t>
            </a:r>
            <a:r>
              <a:rPr lang="en-US" dirty="0" smtClean="0"/>
              <a:t>, FNAL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0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i="1" dirty="0" smtClean="0">
                <a:solidFill>
                  <a:schemeClr val="bg1"/>
                </a:solidFill>
              </a:rPr>
              <a:t>Comparison,</a:t>
            </a:r>
            <a:br>
              <a:rPr lang="en-US" sz="6600" i="1" dirty="0" smtClean="0">
                <a:solidFill>
                  <a:schemeClr val="bg1"/>
                </a:solidFill>
              </a:rPr>
            </a:br>
            <a:r>
              <a:rPr lang="en-US" sz="6600" i="1" dirty="0" smtClean="0">
                <a:solidFill>
                  <a:schemeClr val="bg1"/>
                </a:solidFill>
              </a:rPr>
              <a:t> Conclusions,</a:t>
            </a:r>
            <a:br>
              <a:rPr lang="en-US" sz="6600" i="1" dirty="0" smtClean="0">
                <a:solidFill>
                  <a:schemeClr val="bg1"/>
                </a:solidFill>
              </a:rPr>
            </a:br>
            <a:r>
              <a:rPr lang="en-US" sz="6600" i="1" dirty="0" smtClean="0">
                <a:solidFill>
                  <a:schemeClr val="bg1"/>
                </a:solidFill>
              </a:rPr>
              <a:t>&amp; Outlook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4" y="1401382"/>
            <a:ext cx="8645652" cy="5161788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60" y="188640"/>
            <a:ext cx="89117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Circular &amp; Linear HF:</a:t>
            </a:r>
          </a:p>
          <a:p>
            <a:r>
              <a:rPr lang="en-US" sz="5400" dirty="0" smtClean="0"/>
              <a:t>peak luminosity </a:t>
            </a:r>
            <a:r>
              <a:rPr lang="en-US" sz="5400" dirty="0" err="1" smtClean="0"/>
              <a:t>vs</a:t>
            </a:r>
            <a:r>
              <a:rPr lang="en-US" sz="5400" dirty="0" smtClean="0"/>
              <a:t> energy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7459298" y="6389898"/>
            <a:ext cx="152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Yokoya</a:t>
            </a:r>
            <a:r>
              <a:rPr lang="en-US" dirty="0" smtClean="0"/>
              <a:t>, KEK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6255" y="5374235"/>
            <a:ext cx="4005705" cy="1384995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LEP3/TLEP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would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choice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800" b="1" i="1" u="none" strike="noStrike" kern="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800" b="1" i="1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collision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energies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to 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</a:t>
            </a:r>
            <a:r>
              <a:rPr lang="fr-CH" sz="2800" b="1" i="1" kern="0" dirty="0" smtClean="0">
                <a:solidFill>
                  <a:prstClr val="black"/>
                </a:solidFill>
              </a:rPr>
              <a:t>37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 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 rot="947488">
            <a:off x="2694893" y="1733908"/>
            <a:ext cx="3522897" cy="1425735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LEP3 , TLEP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6341" y="1556792"/>
            <a:ext cx="2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60800" y="1768170"/>
            <a:ext cx="98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 4 IPs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6255" y="3068960"/>
            <a:ext cx="1485425" cy="5431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308304" y="6291603"/>
            <a:ext cx="1603922" cy="5431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i="1" dirty="0" smtClean="0">
                <a:solidFill>
                  <a:schemeClr val="bg1"/>
                </a:solidFill>
              </a:rPr>
              <a:t>LHC Higgs Factory &amp; </a:t>
            </a:r>
            <a:br>
              <a:rPr lang="en-US" sz="6600" i="1" dirty="0" smtClean="0">
                <a:solidFill>
                  <a:schemeClr val="bg1"/>
                </a:solidFill>
              </a:rPr>
            </a:br>
            <a:r>
              <a:rPr lang="en-US" sz="6600" i="1" dirty="0" smtClean="0">
                <a:solidFill>
                  <a:schemeClr val="bg1"/>
                </a:solidFill>
              </a:rPr>
              <a:t>LHC upgrades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ertical </a:t>
            </a:r>
            <a:r>
              <a:rPr lang="en-US" dirty="0" err="1" smtClean="0">
                <a:solidFill>
                  <a:srgbClr val="0000FF"/>
                </a:solidFill>
              </a:rPr>
              <a:t>rms</a:t>
            </a:r>
            <a:r>
              <a:rPr lang="en-US" dirty="0" smtClean="0">
                <a:solidFill>
                  <a:srgbClr val="0000FF"/>
                </a:solidFill>
              </a:rPr>
              <a:t> IP spot sizes in nm </a:t>
            </a:r>
            <a:endParaRPr lang="en-GB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05743"/>
              </p:ext>
            </p:extLst>
          </p:nvPr>
        </p:nvGraphicFramePr>
        <p:xfrm>
          <a:off x="1691680" y="764704"/>
          <a:ext cx="5904656" cy="586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089"/>
                <a:gridCol w="2530567"/>
              </a:tblGrid>
              <a:tr h="657531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LEP2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3500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KEKB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940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SLC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500 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320 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TLEP-H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220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ATF2, FFTB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150? (</a:t>
                      </a:r>
                      <a:r>
                        <a:rPr lang="en-US" sz="3200" i="1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), 65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err="1" smtClean="0">
                          <a:solidFill>
                            <a:srgbClr val="9933FF"/>
                          </a:solidFill>
                        </a:rPr>
                        <a:t>SuperKEKB</a:t>
                      </a:r>
                      <a:endParaRPr lang="en-GB" sz="3200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9933FF"/>
                          </a:solidFill>
                        </a:rPr>
                        <a:t>50</a:t>
                      </a:r>
                      <a:endParaRPr lang="en-GB" sz="3200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err="1" smtClean="0">
                          <a:solidFill>
                            <a:srgbClr val="CC0099"/>
                          </a:solidFill>
                        </a:rPr>
                        <a:t>SAPPHiRE</a:t>
                      </a:r>
                      <a:endParaRPr lang="en-GB" sz="3200" b="1" i="1" dirty="0">
                        <a:solidFill>
                          <a:srgbClr val="CC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rgbClr val="CC0099"/>
                          </a:solidFill>
                        </a:rPr>
                        <a:t>18 </a:t>
                      </a:r>
                      <a:endParaRPr lang="en-GB" sz="3200" b="1" i="1" dirty="0">
                        <a:solidFill>
                          <a:srgbClr val="CC0099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ILC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5 – 8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CLIC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1 – 2 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764704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regular</a:t>
            </a:r>
          </a:p>
          <a:p>
            <a:r>
              <a:rPr lang="en-US" dirty="0"/>
              <a:t>f</a:t>
            </a:r>
            <a:r>
              <a:rPr lang="en-US" dirty="0" smtClean="0"/>
              <a:t>ont:</a:t>
            </a:r>
          </a:p>
          <a:p>
            <a:r>
              <a:rPr lang="en-US" dirty="0" smtClean="0"/>
              <a:t>achieved</a:t>
            </a:r>
          </a:p>
          <a:p>
            <a:endParaRPr lang="en-US" dirty="0" smtClean="0"/>
          </a:p>
          <a:p>
            <a:r>
              <a:rPr lang="en-US" dirty="0" smtClean="0"/>
              <a:t>in italics:</a:t>
            </a:r>
          </a:p>
          <a:p>
            <a:r>
              <a:rPr lang="en-US" dirty="0" smtClean="0"/>
              <a:t>design</a:t>
            </a:r>
          </a:p>
          <a:p>
            <a:r>
              <a:rPr lang="en-US" dirty="0" smtClean="0"/>
              <a:t>values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05424" y="3717032"/>
            <a:ext cx="150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6600"/>
                </a:solidFill>
              </a:rPr>
              <a:t>LEP3/TLEP</a:t>
            </a:r>
          </a:p>
          <a:p>
            <a:r>
              <a:rPr lang="en-US" sz="2000" b="1" i="1" dirty="0" smtClean="0">
                <a:solidFill>
                  <a:srgbClr val="006600"/>
                </a:solidFill>
              </a:rPr>
              <a:t>will learn </a:t>
            </a:r>
          </a:p>
          <a:p>
            <a:r>
              <a:rPr lang="en-US" sz="2000" b="1" i="1" dirty="0">
                <a:solidFill>
                  <a:srgbClr val="006600"/>
                </a:solidFill>
              </a:rPr>
              <a:t>f</a:t>
            </a:r>
            <a:r>
              <a:rPr lang="en-US" sz="2000" b="1" i="1" dirty="0" smtClean="0">
                <a:solidFill>
                  <a:srgbClr val="006600"/>
                </a:solidFill>
              </a:rPr>
              <a:t>rom ATF2 &amp;</a:t>
            </a:r>
            <a:endParaRPr lang="en-US" sz="2000" b="1" i="1" dirty="0" smtClean="0">
              <a:solidFill>
                <a:srgbClr val="006600"/>
              </a:solidFill>
            </a:endParaRPr>
          </a:p>
          <a:p>
            <a:r>
              <a:rPr lang="en-US" sz="2000" b="1" i="1" dirty="0" err="1" smtClean="0">
                <a:solidFill>
                  <a:srgbClr val="006600"/>
                </a:solidFill>
              </a:rPr>
              <a:t>SuperKEKB</a:t>
            </a:r>
            <a:endParaRPr lang="en-US" sz="2000" b="1" i="1" dirty="0" smtClean="0">
              <a:solidFill>
                <a:srgbClr val="0066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64288" y="1052736"/>
            <a:ext cx="934297" cy="212423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119550" y="1196752"/>
            <a:ext cx="1066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y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*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5 cm</a:t>
            </a:r>
            <a:r>
              <a:rPr lang="en-US" sz="2400" b="1" dirty="0" smtClean="0">
                <a:solidFill>
                  <a:srgbClr val="002060"/>
                </a:solidFill>
                <a:latin typeface="Calibri"/>
              </a:rPr>
              <a:t>→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Calibri"/>
              </a:rPr>
              <a:t>1 mm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1680" y="2636912"/>
            <a:ext cx="5913744" cy="10801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87691" y="3717032"/>
            <a:ext cx="5913744" cy="1224136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6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-12380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HF Accelerator Quality (My Opinion)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406262"/>
              </p:ext>
            </p:extLst>
          </p:nvPr>
        </p:nvGraphicFramePr>
        <p:xfrm>
          <a:off x="89609" y="692696"/>
          <a:ext cx="9036496" cy="5945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707"/>
                <a:gridCol w="1584176"/>
                <a:gridCol w="1800200"/>
                <a:gridCol w="1080120"/>
                <a:gridCol w="1512168"/>
                <a:gridCol w="1172125"/>
              </a:tblGrid>
              <a:tr h="5031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Linear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Circular</a:t>
                      </a:r>
                      <a:r>
                        <a:rPr lang="en-US" sz="2800" baseline="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LHeC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Muon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Symbol" pitchFamily="18" charset="2"/>
                        </a:rPr>
                        <a:t>g-g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r>
                        <a:rPr lang="en-US" sz="2800" smtClean="0"/>
                        <a:t>maturity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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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 - 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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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 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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#IPs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com. time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i="1" dirty="0" smtClean="0"/>
                        <a:t>H</a:t>
                      </a:r>
                      <a:r>
                        <a:rPr lang="en-US" sz="2800" baseline="0" dirty="0" smtClean="0"/>
                        <a:t> factor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0.15 </a:t>
                      </a:r>
                      <a:r>
                        <a:rPr lang="en-US" sz="1800" dirty="0" smtClean="0"/>
                        <a:t>(4xSLC)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0.5 </a:t>
                      </a:r>
                      <a:r>
                        <a:rPr lang="en-US" sz="1600" dirty="0" smtClean="0"/>
                        <a:t>(1/2</a:t>
                      </a:r>
                      <a:r>
                        <a:rPr lang="en-US" sz="1600" baseline="0" dirty="0" smtClean="0"/>
                        <a:t> PEP-II)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0.2?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0.1?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0.1?</a:t>
                      </a:r>
                      <a:endParaRPr lang="en-GB" sz="2800" dirty="0"/>
                    </a:p>
                  </a:txBody>
                  <a:tcPr/>
                </a:tc>
              </a:tr>
              <a:tr h="6113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Higgs/IP/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k [10 k]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20-100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k</a:t>
                      </a:r>
                      <a:endParaRPr lang="en-GB" sz="2800" dirty="0"/>
                    </a:p>
                  </a:txBody>
                  <a:tcPr/>
                </a:tc>
              </a:tr>
              <a:tr h="52074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expanda-bility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1-3TeV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</a:t>
                      </a:r>
                      <a:r>
                        <a:rPr lang="en-US" sz="2800" baseline="30000" dirty="0" err="1" smtClean="0"/>
                        <a:t>+</a:t>
                      </a:r>
                      <a:r>
                        <a:rPr lang="en-US" sz="2800" baseline="0" dirty="0" err="1" smtClean="0"/>
                        <a:t>e</a:t>
                      </a:r>
                      <a:r>
                        <a:rPr lang="en-US" sz="2800" baseline="30000" dirty="0" smtClean="0"/>
                        <a:t>-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+mn-cs"/>
                        </a:rPr>
                        <a:t>gg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C.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100 </a:t>
                      </a:r>
                      <a:r>
                        <a:rPr lang="en-US" sz="2800" dirty="0" err="1" smtClean="0"/>
                        <a:t>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i="1" baseline="0" dirty="0" err="1" smtClean="0"/>
                        <a:t>pp</a:t>
                      </a:r>
                      <a:endParaRPr lang="en-GB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Symbol" pitchFamily="18" charset="2"/>
                        </a:rPr>
                        <a:t>gg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>
                          <a:latin typeface="Symbol" pitchFamily="18" charset="2"/>
                        </a:rPr>
                        <a:t>mm</a:t>
                      </a:r>
                      <a:endParaRPr lang="en-GB" sz="28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LC later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63888" y="3573016"/>
            <a:ext cx="1800200" cy="30243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6485" y="1196752"/>
            <a:ext cx="180020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63888" y="2348880"/>
            <a:ext cx="180020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14958" y="6587304"/>
            <a:ext cx="31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nspired by S. Henderson, FNAL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4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95757" y="3115448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249585" y="3049694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89545" y="2899424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75809" y="2810716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4814" y="242858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PSB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620" y="249663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 (0.6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701" y="2789926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SPS (6.9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18" y="2865028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LHC (26.7 km)</a:t>
            </a:r>
            <a:endParaRPr lang="en-GB" sz="2000" b="1" dirty="0"/>
          </a:p>
        </p:txBody>
      </p:sp>
      <p:sp>
        <p:nvSpPr>
          <p:cNvPr id="12" name="Oval 11"/>
          <p:cNvSpPr/>
          <p:nvPr/>
        </p:nvSpPr>
        <p:spPr>
          <a:xfrm>
            <a:off x="79805" y="164244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23821" y="1662440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002733" y="1389542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TLEP (80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 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   ~350 GeV </a:t>
            </a:r>
            <a:r>
              <a:rPr lang="en-US" sz="2800" b="1" dirty="0" err="1" smtClean="0">
                <a:solidFill>
                  <a:srgbClr val="0000CC"/>
                </a:solidFill>
              </a:rPr>
              <a:t>c.m</a:t>
            </a:r>
            <a:r>
              <a:rPr lang="en-US" sz="2800" b="1" dirty="0" smtClean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</a:t>
            </a:r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423" y="4095856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HE-LHC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eV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c.m</a:t>
            </a:r>
            <a:r>
              <a:rPr lang="en-US" sz="2800" b="1" dirty="0" smtClean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407763" y="1713526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36421" y="5483728"/>
            <a:ext cx="6713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lso: </a:t>
            </a:r>
            <a:r>
              <a:rPr lang="en-US" sz="2800" b="1" i="1" dirty="0" smtClean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 smtClean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US" sz="2800" b="1" dirty="0" smtClean="0">
                <a:solidFill>
                  <a:srgbClr val="00B050"/>
                </a:solidFill>
              </a:rPr>
              <a:t> (200 GeV) – </a:t>
            </a:r>
            <a:r>
              <a:rPr lang="en-US" sz="2800" b="1" i="1" dirty="0" smtClean="0">
                <a:solidFill>
                  <a:srgbClr val="00B050"/>
                </a:solidFill>
              </a:rPr>
              <a:t>p</a:t>
            </a:r>
            <a:r>
              <a:rPr lang="en-US" sz="2800" b="1" dirty="0" smtClean="0">
                <a:solidFill>
                  <a:srgbClr val="00B050"/>
                </a:solidFill>
              </a:rPr>
              <a:t> (7 &amp; 50 </a:t>
            </a:r>
            <a:r>
              <a:rPr lang="en-US" sz="2800" b="1" dirty="0" err="1" smtClean="0">
                <a:solidFill>
                  <a:srgbClr val="00B050"/>
                </a:solidFill>
              </a:rPr>
              <a:t>TeV</a:t>
            </a:r>
            <a:r>
              <a:rPr lang="en-US" sz="2800" b="1" dirty="0" smtClean="0">
                <a:solidFill>
                  <a:srgbClr val="00B050"/>
                </a:solidFill>
              </a:rPr>
              <a:t>) </a:t>
            </a:r>
            <a:r>
              <a:rPr lang="en-US" sz="2800" dirty="0" smtClean="0">
                <a:solidFill>
                  <a:srgbClr val="00B050"/>
                </a:solidFill>
              </a:rPr>
              <a:t>collisions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95757" y="3165014"/>
            <a:ext cx="3796547" cy="16233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679937" y="3433646"/>
            <a:ext cx="3097323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LEP3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 err="1">
                <a:solidFill>
                  <a:srgbClr val="C00000"/>
                </a:solidFill>
              </a:rPr>
              <a:t>+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</a:rPr>
              <a:t>-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240 GeV </a:t>
            </a:r>
            <a:r>
              <a:rPr lang="en-US" sz="2800" b="1" dirty="0" err="1" smtClean="0">
                <a:solidFill>
                  <a:srgbClr val="C00000"/>
                </a:solidFill>
              </a:rPr>
              <a:t>c.m</a:t>
            </a:r>
            <a:r>
              <a:rPr lang="en-US" sz="2800" b="1" dirty="0" smtClean="0">
                <a:solidFill>
                  <a:srgbClr val="C00000"/>
                </a:solidFill>
              </a:rPr>
              <a:t>.)</a:t>
            </a: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456" y="188640"/>
            <a:ext cx="7995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 possible long-term strategy</a:t>
            </a:r>
            <a:endParaRPr lang="en-GB" sz="5400" i="1" dirty="0"/>
          </a:p>
        </p:txBody>
      </p:sp>
      <p:sp>
        <p:nvSpPr>
          <p:cNvPr id="19" name="Rectangle 18"/>
          <p:cNvSpPr/>
          <p:nvPr/>
        </p:nvSpPr>
        <p:spPr>
          <a:xfrm>
            <a:off x="1" y="6192588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</a:t>
            </a:r>
            <a:r>
              <a:rPr lang="en-US" sz="3200" b="1" dirty="0" smtClean="0">
                <a:solidFill>
                  <a:srgbClr val="0000CC"/>
                </a:solidFill>
              </a:rPr>
              <a:t>highest energies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8" grpId="0"/>
      <p:bldP spid="20" grpId="0" animBg="1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49" y="5805264"/>
            <a:ext cx="9043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/>
              <a:t>h</a:t>
            </a:r>
            <a:r>
              <a:rPr lang="en-US" sz="5400" i="1" dirty="0" smtClean="0"/>
              <a:t>aving the tunnel is everything!</a:t>
            </a:r>
            <a:endParaRPr lang="en-GB" sz="5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4" y="548680"/>
            <a:ext cx="7395918" cy="4913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4581128"/>
            <a:ext cx="5136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</a:t>
            </a:r>
            <a:r>
              <a:rPr lang="en-US" sz="3200" dirty="0" smtClean="0">
                <a:solidFill>
                  <a:schemeClr val="bg1"/>
                </a:solidFill>
              </a:rPr>
              <a:t>uoting Nick Walker, ILC-GDE,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12" y="1049665"/>
            <a:ext cx="908541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</a:t>
            </a:r>
            <a:r>
              <a:rPr lang="en-US" sz="2800" dirty="0" smtClean="0"/>
              <a:t>CFA HF2012 Organizing Committee (OC) </a:t>
            </a:r>
            <a:r>
              <a:rPr lang="en-US" sz="2800" dirty="0"/>
              <a:t>will </a:t>
            </a:r>
            <a:r>
              <a:rPr lang="en-US" sz="2800" dirty="0" smtClean="0"/>
              <a:t>write </a:t>
            </a:r>
            <a:r>
              <a:rPr lang="en-US" sz="2800" b="1" dirty="0">
                <a:solidFill>
                  <a:srgbClr val="0000CC"/>
                </a:solidFill>
              </a:rPr>
              <a:t>workshop </a:t>
            </a:r>
            <a:r>
              <a:rPr lang="en-US" sz="2800" b="1" dirty="0" smtClean="0">
                <a:solidFill>
                  <a:srgbClr val="0000CC"/>
                </a:solidFill>
              </a:rPr>
              <a:t>report </a:t>
            </a:r>
            <a:r>
              <a:rPr lang="en-US" sz="2800" dirty="0" smtClean="0"/>
              <a:t>including comparison tables &amp; </a:t>
            </a:r>
            <a:r>
              <a:rPr lang="en-US" sz="2800" dirty="0"/>
              <a:t>Executive Summary</a:t>
            </a:r>
          </a:p>
          <a:p>
            <a:r>
              <a:rPr lang="en-US" sz="1600" dirty="0" smtClean="0"/>
              <a:t>  </a:t>
            </a:r>
            <a:endParaRPr lang="en-US" sz="1600" dirty="0"/>
          </a:p>
          <a:p>
            <a:r>
              <a:rPr lang="en-US" sz="2800" b="1" dirty="0" smtClean="0">
                <a:solidFill>
                  <a:srgbClr val="0000CC"/>
                </a:solidFill>
              </a:rPr>
              <a:t>Target readers</a:t>
            </a:r>
            <a:r>
              <a:rPr lang="en-US" sz="2800" dirty="0" smtClean="0"/>
              <a:t>: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rgbClr val="0000CC"/>
                </a:solidFill>
              </a:rPr>
              <a:t>Joint ICFA – Lab Directors meeting </a:t>
            </a:r>
            <a:r>
              <a:rPr lang="en-US" sz="2800" dirty="0"/>
              <a:t>(February 21-22, 2013 at TRIUMF)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US </a:t>
            </a:r>
            <a:r>
              <a:rPr lang="en-US" sz="2800" b="1" dirty="0">
                <a:solidFill>
                  <a:srgbClr val="0000CC"/>
                </a:solidFill>
              </a:rPr>
              <a:t>Snowmass 2013 </a:t>
            </a:r>
            <a:r>
              <a:rPr lang="en-US" sz="2800" dirty="0"/>
              <a:t>conference 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CC"/>
                </a:solidFill>
              </a:rPr>
              <a:t>European </a:t>
            </a:r>
            <a:r>
              <a:rPr lang="en-US" sz="2800" b="1" dirty="0">
                <a:solidFill>
                  <a:srgbClr val="0000CC"/>
                </a:solidFill>
              </a:rPr>
              <a:t>Strategy </a:t>
            </a:r>
            <a:r>
              <a:rPr lang="en-US" sz="2800" dirty="0"/>
              <a:t>Updates meeting (January 21-22,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rgbClr val="0000CC"/>
                </a:solidFill>
              </a:rPr>
              <a:t>HEP roadmap study in Asia </a:t>
            </a:r>
            <a:r>
              <a:rPr lang="en-US" sz="2800" dirty="0"/>
              <a:t>(Japan and China)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rgbClr val="0000CC"/>
                </a:solidFill>
              </a:rPr>
              <a:t>World HEP and accelerator communities 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HF2012 OC recommends </a:t>
            </a:r>
            <a:r>
              <a:rPr lang="en-US" sz="2800" b="1" dirty="0">
                <a:solidFill>
                  <a:srgbClr val="FF0000"/>
                </a:solidFill>
              </a:rPr>
              <a:t>these studies should </a:t>
            </a:r>
            <a:r>
              <a:rPr lang="en-US" sz="2800" b="1" dirty="0" smtClean="0">
                <a:solidFill>
                  <a:srgbClr val="FF0000"/>
                </a:solidFill>
              </a:rPr>
              <a:t>continue!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HF accelerator R&amp;D at CERN?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3023" y="-1"/>
            <a:ext cx="5937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near-term outlook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901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950" y="4365104"/>
            <a:ext cx="77271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 smtClean="0"/>
              <a:t>If what you have done yesterday </a:t>
            </a:r>
          </a:p>
          <a:p>
            <a:pPr algn="ctr"/>
            <a:r>
              <a:rPr lang="en-US" sz="4400" i="1" dirty="0" smtClean="0"/>
              <a:t>still looks big to you, </a:t>
            </a:r>
          </a:p>
          <a:p>
            <a:pPr algn="ctr"/>
            <a:r>
              <a:rPr lang="en-US" sz="4400" i="1" dirty="0" smtClean="0"/>
              <a:t>you haven’t </a:t>
            </a:r>
            <a:r>
              <a:rPr lang="en-US" sz="4400" i="1" dirty="0"/>
              <a:t>d</a:t>
            </a:r>
            <a:r>
              <a:rPr lang="en-US" sz="4400" i="1" dirty="0" smtClean="0"/>
              <a:t>one much today.</a:t>
            </a:r>
            <a:endParaRPr lang="en-GB" sz="4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22" y="332657"/>
            <a:ext cx="2672227" cy="3744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2" y="3501008"/>
            <a:ext cx="21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Mikhail S. Gorbachev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28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420888"/>
            <a:ext cx="371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b</a:t>
            </a:r>
            <a:r>
              <a:rPr lang="en-US" sz="4800" dirty="0" smtClean="0"/>
              <a:t>ack-up slides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898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uminosity formulae &amp; constraints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" y="1196752"/>
                <a:ext cx="9143999" cy="13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𝐿</m:t>
                      </m:r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GB" sz="32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196752"/>
                <a:ext cx="9143999" cy="13001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>
            <a:off x="2483768" y="2276872"/>
            <a:ext cx="936104" cy="576064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47697" y="3892900"/>
                <a:ext cx="3367845" cy="1021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GB" sz="28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𝜋𝛾</m:t>
                          </m:r>
                          <m:d>
                            <m:d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97" y="3892900"/>
                <a:ext cx="3367845" cy="10213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2951820" y="2429272"/>
            <a:ext cx="2556284" cy="1597033"/>
          </a:xfrm>
          <a:prstGeom prst="straightConnector1">
            <a:avLst/>
          </a:prstGeom>
          <a:ln w="47625">
            <a:gradFill>
              <a:gsLst>
                <a:gs pos="100000">
                  <a:schemeClr val="bg1"/>
                </a:gs>
                <a:gs pos="0">
                  <a:srgbClr val="FF0000"/>
                </a:gs>
                <a:gs pos="50000">
                  <a:srgbClr val="F0747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464" y="2773333"/>
                <a:ext cx="6153608" cy="1252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𝑆𝑅</m:t>
                              </m:r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8.8575×</m:t>
                          </m:r>
                          <m:sSup>
                            <m:sSup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−5</m:t>
                              </m:r>
                            </m:sup>
                          </m:sSup>
                          <m:f>
                            <m:f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2800">
                                  <a:solidFill>
                                    <a:srgbClr val="0000FF"/>
                                  </a:solidFill>
                                </a:rPr>
                                <m:t>m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>
                                      <a:solidFill>
                                        <a:srgbClr val="0000FF"/>
                                      </a:solidFill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GB" sz="28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4" y="2773333"/>
                <a:ext cx="6153608" cy="12529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5052" y="4815174"/>
                <a:ext cx="2707216" cy="1040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30 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𝑎𝑐𝑐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</m:den>
                      </m:f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GB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52" y="4815174"/>
                <a:ext cx="2707216" cy="10406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189072" y="2922765"/>
            <a:ext cx="20174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SR radiation </a:t>
            </a:r>
          </a:p>
          <a:p>
            <a:r>
              <a:rPr lang="en-US" sz="2800" i="1" dirty="0">
                <a:solidFill>
                  <a:srgbClr val="0000FF"/>
                </a:solidFill>
              </a:rPr>
              <a:t>p</a:t>
            </a:r>
            <a:r>
              <a:rPr lang="en-US" sz="2800" i="1" dirty="0" smtClean="0">
                <a:solidFill>
                  <a:srgbClr val="0000FF"/>
                </a:solidFill>
              </a:rPr>
              <a:t>ower limit</a:t>
            </a:r>
            <a:endParaRPr lang="en-GB" sz="2800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542" y="4035159"/>
            <a:ext cx="347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b</a:t>
            </a:r>
            <a:r>
              <a:rPr lang="en-US" sz="2800" i="1" dirty="0" smtClean="0">
                <a:solidFill>
                  <a:srgbClr val="FF0000"/>
                </a:solidFill>
              </a:rPr>
              <a:t>eam-beam limit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9447" y="4864430"/>
            <a:ext cx="4637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&gt;</a:t>
            </a:r>
            <a:r>
              <a:rPr lang="en-GB" sz="2800" i="1" dirty="0" smtClean="0">
                <a:solidFill>
                  <a:prstClr val="black"/>
                </a:solidFill>
              </a:rPr>
              <a:t>30 min </a:t>
            </a:r>
            <a:r>
              <a:rPr lang="en-US" sz="2800" i="1" dirty="0" err="1" smtClean="0">
                <a:solidFill>
                  <a:prstClr val="black"/>
                </a:solidFill>
              </a:rPr>
              <a:t>beamstrahlung</a:t>
            </a:r>
            <a:r>
              <a:rPr lang="en-US" sz="2800" i="1" dirty="0" smtClean="0">
                <a:solidFill>
                  <a:prstClr val="black"/>
                </a:solidFill>
              </a:rPr>
              <a:t> lifetime (Telnov) </a:t>
            </a:r>
            <a:r>
              <a:rPr lang="en-US" sz="2800" i="1" dirty="0" smtClean="0">
                <a:solidFill>
                  <a:prstClr val="black"/>
                </a:solidFill>
                <a:cs typeface="Calibri"/>
              </a:rPr>
              <a:t>→ </a:t>
            </a:r>
            <a:r>
              <a:rPr lang="en-US" sz="2800" i="1" dirty="0" err="1">
                <a:solidFill>
                  <a:prstClr val="black"/>
                </a:solidFill>
                <a:cs typeface="Calibri"/>
              </a:rPr>
              <a:t>N</a:t>
            </a:r>
            <a:r>
              <a:rPr lang="en-US" sz="2800" i="1" baseline="-25000" dirty="0" err="1" smtClean="0">
                <a:solidFill>
                  <a:prstClr val="black"/>
                </a:solidFill>
                <a:cs typeface="Calibri"/>
              </a:rPr>
              <a:t>b</a:t>
            </a:r>
            <a:r>
              <a:rPr lang="en-US" sz="2800" i="1" dirty="0" err="1" smtClean="0">
                <a:solidFill>
                  <a:prstClr val="black"/>
                </a:solidFill>
                <a:cs typeface="Calibri"/>
              </a:rPr>
              <a:t>,</a:t>
            </a:r>
            <a:r>
              <a:rPr lang="en-US" sz="2800" i="1" dirty="0" err="1" smtClean="0">
                <a:solidFill>
                  <a:prstClr val="black"/>
                </a:solidFill>
                <a:latin typeface="Symbol" pitchFamily="18" charset="2"/>
                <a:cs typeface="Calibri"/>
              </a:rPr>
              <a:t>b</a:t>
            </a:r>
            <a:r>
              <a:rPr lang="en-US" sz="2800" i="1" baseline="-25000" dirty="0" err="1" smtClean="0">
                <a:solidFill>
                  <a:prstClr val="black"/>
                </a:solidFill>
                <a:cs typeface="Calibri"/>
              </a:rPr>
              <a:t>x</a:t>
            </a:r>
            <a:endParaRPr lang="en-US" sz="2800" i="1" baseline="-25000" dirty="0" smtClean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996" y="6093296"/>
            <a:ext cx="9065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cs typeface="Calibri"/>
              </a:rPr>
              <a:t>→</a:t>
            </a:r>
            <a:r>
              <a:rPr lang="en-US" sz="3200" dirty="0" smtClean="0">
                <a:solidFill>
                  <a:srgbClr val="0000FF"/>
                </a:solidFill>
              </a:rPr>
              <a:t>minimize 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en-US" sz="3200" baseline="-250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dirty="0" smtClean="0">
                <a:solidFill>
                  <a:srgbClr val="0000FF"/>
                </a:solidFill>
              </a:rPr>
              <a:t>=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smtClean="0">
                <a:solidFill>
                  <a:srgbClr val="0000FF"/>
                </a:solidFill>
              </a:rPr>
              <a:t>/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rgbClr val="0000FF"/>
                </a:solidFill>
              </a:rPr>
              <a:t>x,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err="1" smtClean="0">
                <a:solidFill>
                  <a:srgbClr val="0000FF"/>
                </a:solidFill>
              </a:rPr>
              <a:t>~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3200" dirty="0" smtClean="0">
                <a:solidFill>
                  <a:srgbClr val="0000FF"/>
                </a:solidFill>
              </a:rPr>
              <a:t>(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smtClean="0">
                <a:solidFill>
                  <a:srgbClr val="0000FF"/>
                </a:solidFill>
              </a:rPr>
              <a:t>/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rgbClr val="0000FF"/>
                </a:solidFill>
              </a:rPr>
              <a:t>x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) </a:t>
            </a:r>
            <a:r>
              <a:rPr lang="en-US" sz="3200" dirty="0" smtClean="0">
                <a:solidFill>
                  <a:srgbClr val="FF0000"/>
                </a:solidFill>
              </a:rPr>
              <a:t>and respect 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3200" dirty="0" err="1" smtClean="0">
                <a:solidFill>
                  <a:srgbClr val="FF0000"/>
                </a:solidFill>
                <a:cs typeface="Calibri"/>
              </a:rPr>
              <a:t>≥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  <a:cs typeface="Calibri"/>
              </a:rPr>
              <a:t>s</a:t>
            </a:r>
            <a:r>
              <a:rPr lang="en-US" sz="3200" baseline="-25000" dirty="0" err="1" smtClean="0">
                <a:solidFill>
                  <a:srgbClr val="FF0000"/>
                </a:solidFill>
                <a:cs typeface="Calibri"/>
              </a:rPr>
              <a:t>z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13" grpId="0"/>
      <p:bldP spid="14" grpId="0"/>
      <p:bldP spid="15" grpId="0"/>
      <p:bldP spid="16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880554"/>
              </p:ext>
            </p:extLst>
          </p:nvPr>
        </p:nvGraphicFramePr>
        <p:xfrm>
          <a:off x="-15479" y="908720"/>
          <a:ext cx="9144001" cy="572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303"/>
                <a:gridCol w="815926"/>
                <a:gridCol w="1012645"/>
                <a:gridCol w="1097510"/>
                <a:gridCol w="1071539"/>
                <a:gridCol w="1071539"/>
                <a:gridCol w="1071539"/>
              </a:tblGrid>
              <a:tr h="264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LEP3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24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current [mA]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partition </a:t>
                      </a:r>
                      <a:r>
                        <a:rPr lang="en-GB" sz="2000" dirty="0">
                          <a:effectLst/>
                        </a:rPr>
                        <a:t>number </a:t>
                      </a:r>
                      <a:r>
                        <a:rPr lang="en-GB" sz="2000" dirty="0" err="1">
                          <a:effectLst/>
                        </a:rPr>
                        <a:t>J</a:t>
                      </a:r>
                      <a:r>
                        <a:rPr lang="en-GB" sz="1400" baseline="-25000" dirty="0" err="1">
                          <a:effectLst/>
                        </a:rPr>
                        <a:t>ε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</a:t>
                      </a:r>
                      <a:r>
                        <a:rPr lang="en-GB" sz="2000" dirty="0">
                          <a:effectLst/>
                        </a:rPr>
                        <a:t>α</a:t>
                      </a:r>
                      <a:r>
                        <a:rPr lang="en-GB" sz="1400" baseline="-25000" dirty="0">
                          <a:effectLst/>
                        </a:rPr>
                        <a:t>c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6.99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2625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9.3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5479" y="46333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LEP3/TLEP parameters -1</a:t>
            </a:r>
          </a:p>
        </p:txBody>
      </p:sp>
      <p:sp>
        <p:nvSpPr>
          <p:cNvPr id="4" name="Rectangle 3"/>
          <p:cNvSpPr/>
          <p:nvPr/>
        </p:nvSpPr>
        <p:spPr>
          <a:xfrm>
            <a:off x="2945738" y="2780928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5738" y="1844824"/>
            <a:ext cx="5946742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2115" y="4509120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815774"/>
            <a:ext cx="0" cy="3693346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42724" y="46333"/>
            <a:ext cx="379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oon at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*=0.03 m,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*=0.03 cm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490" y="6454222"/>
            <a:ext cx="379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SuperKEKB: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=0.25%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31840" y="3429000"/>
            <a:ext cx="1656184" cy="3256054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81233"/>
              </p:ext>
            </p:extLst>
          </p:nvPr>
        </p:nvGraphicFramePr>
        <p:xfrm>
          <a:off x="0" y="764705"/>
          <a:ext cx="9144001" cy="5846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848"/>
                <a:gridCol w="720080"/>
                <a:gridCol w="895777"/>
                <a:gridCol w="1094747"/>
                <a:gridCol w="1091868"/>
                <a:gridCol w="1091868"/>
                <a:gridCol w="1045813"/>
              </a:tblGrid>
              <a:tr h="290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419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Rad.Bhabha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ϒ</a:t>
                      </a:r>
                      <a:r>
                        <a:rPr lang="en-GB" sz="2000" baseline="-25000" dirty="0">
                          <a:effectLst/>
                        </a:rPr>
                        <a:t>BS</a:t>
                      </a:r>
                      <a:r>
                        <a:rPr lang="en-GB" sz="2000" dirty="0">
                          <a:effectLst/>
                        </a:rPr>
                        <a:t> [10</a:t>
                      </a:r>
                      <a:r>
                        <a:rPr lang="en-GB" sz="2000" baseline="30000" dirty="0">
                          <a:effectLst/>
                        </a:rPr>
                        <a:t>−4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n</a:t>
                      </a:r>
                      <a:r>
                        <a:rPr lang="en-GB" sz="2000" baseline="-25000" dirty="0" err="1">
                          <a:effectLst/>
                        </a:rPr>
                        <a:t>γ</a:t>
                      </a:r>
                      <a:r>
                        <a:rPr lang="en-GB" sz="20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baseline="-25000" dirty="0" err="1" smtClean="0">
                          <a:effectLst/>
                        </a:rPr>
                        <a:t>rms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5.7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44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10335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35446" y="5899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LEP3/TLEP parameters -2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3848" y="1700808"/>
            <a:ext cx="64807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95936" y="476672"/>
            <a:ext cx="2376264" cy="122413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72200" y="0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LEP2 was not beam-beam limited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34834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LEP data for </a:t>
            </a:r>
            <a:r>
              <a:rPr lang="en-US" b="1" dirty="0" smtClean="0">
                <a:solidFill>
                  <a:srgbClr val="FF0000"/>
                </a:solidFill>
              </a:rPr>
              <a:t>94.5 - 101 </a:t>
            </a:r>
            <a:r>
              <a:rPr lang="en-US" b="1" dirty="0">
                <a:solidFill>
                  <a:srgbClr val="FF0000"/>
                </a:solidFill>
              </a:rPr>
              <a:t>GeV </a:t>
            </a:r>
            <a:r>
              <a:rPr lang="en-US" b="1" dirty="0" smtClean="0">
                <a:solidFill>
                  <a:srgbClr val="FF0000"/>
                </a:solidFill>
              </a:rPr>
              <a:t>consistently suggest </a:t>
            </a:r>
            <a:r>
              <a:rPr lang="en-US" b="1" dirty="0">
                <a:solidFill>
                  <a:srgbClr val="FF0000"/>
                </a:solidFill>
              </a:rPr>
              <a:t>a beam-beam limit of ~</a:t>
            </a:r>
            <a:r>
              <a:rPr lang="en-US" b="1" dirty="0" smtClean="0">
                <a:solidFill>
                  <a:srgbClr val="FF0000"/>
                </a:solidFill>
              </a:rPr>
              <a:t>0.115 (</a:t>
            </a:r>
            <a:r>
              <a:rPr lang="en-US" b="1" dirty="0" err="1" smtClean="0">
                <a:solidFill>
                  <a:srgbClr val="FF0000"/>
                </a:solidFill>
              </a:rPr>
              <a:t>R.Assmann</a:t>
            </a:r>
            <a:r>
              <a:rPr lang="en-US" b="1" dirty="0" smtClean="0">
                <a:solidFill>
                  <a:srgbClr val="FF0000"/>
                </a:solidFill>
              </a:rPr>
              <a:t>, K. C.)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8397" y="4077072"/>
            <a:ext cx="5946742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8397" y="4661520"/>
            <a:ext cx="5946742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5290"/>
            <a:ext cx="4176464" cy="2553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" y="6576098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E. Todesco, </a:t>
            </a:r>
            <a:r>
              <a:rPr lang="en-US" sz="1400" dirty="0" smtClean="0"/>
              <a:t>L. Rossi,</a:t>
            </a:r>
            <a:r>
              <a:rPr lang="en-GB" sz="1400" dirty="0"/>
              <a:t> </a:t>
            </a:r>
            <a:r>
              <a:rPr lang="en-GB" sz="1400" dirty="0" smtClean="0"/>
              <a:t>P.. McIntyre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105098"/>
                <a:ext cx="4115229" cy="1148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HE-LHC</a:t>
                </a:r>
                <a:r>
                  <a:rPr lang="en-US" sz="2400" dirty="0" smtClean="0"/>
                  <a:t>: in LHC tunnel (2035-)</a:t>
                </a:r>
              </a:p>
              <a:p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33 </a:t>
                </a:r>
                <a:r>
                  <a:rPr lang="en-US" sz="2400" b="1" dirty="0" err="1" smtClean="0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 i="0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2x10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  <a:endParaRPr lang="en-US" sz="2400" b="1" dirty="0" smtClean="0">
                  <a:solidFill>
                    <a:srgbClr val="0000CC"/>
                  </a:solidFill>
                </a:endParaRPr>
              </a:p>
              <a:p>
                <a:endParaRPr lang="en-US" sz="2000" b="1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05098"/>
                <a:ext cx="4115229" cy="1148648"/>
              </a:xfrm>
              <a:prstGeom prst="rect">
                <a:avLst/>
              </a:prstGeom>
              <a:blipFill rotWithShape="1">
                <a:blip r:embed="rId3"/>
                <a:stretch>
                  <a:fillRect l="-2222" t="-4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38279" y="2905385"/>
                <a:ext cx="4505721" cy="1148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SHE-LHC</a:t>
                </a:r>
                <a:r>
                  <a:rPr lang="en-US" sz="2400" dirty="0" smtClean="0"/>
                  <a:t>:  new 80 km tunnel</a:t>
                </a:r>
              </a:p>
              <a:p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84-104 </a:t>
                </a:r>
                <a:r>
                  <a:rPr lang="en-US" sz="2400" b="1" dirty="0" err="1" smtClean="0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 i="0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2x10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  <a:endParaRPr lang="en-US" sz="2400" b="1" dirty="0" smtClean="0">
                  <a:solidFill>
                    <a:srgbClr val="0000CC"/>
                  </a:solidFill>
                </a:endParaRPr>
              </a:p>
              <a:p>
                <a:endParaRPr lang="en-US" sz="2000" b="1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79" y="2905385"/>
                <a:ext cx="4505721" cy="1148648"/>
              </a:xfrm>
              <a:prstGeom prst="rect">
                <a:avLst/>
              </a:prstGeom>
              <a:blipFill rotWithShape="1">
                <a:blip r:embed="rId4"/>
                <a:stretch>
                  <a:fillRect l="-2165" t="-4255" r="-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7" y="3820687"/>
            <a:ext cx="4120226" cy="278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32040" y="6578332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J. Osborne, C. </a:t>
            </a:r>
            <a:r>
              <a:rPr lang="en-US" sz="1400" dirty="0" err="1" smtClean="0"/>
              <a:t>Waaijer</a:t>
            </a:r>
            <a:r>
              <a:rPr lang="en-US" sz="1400" dirty="0" smtClean="0"/>
              <a:t>, S. Myers</a:t>
            </a:r>
            <a:endParaRPr lang="en-GB" sz="14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512" y="-215399"/>
            <a:ext cx="8964959" cy="1143000"/>
          </a:xfrm>
        </p:spPr>
        <p:txBody>
          <a:bodyPr>
            <a:normAutofit fontScale="90000"/>
          </a:bodyPr>
          <a:lstStyle/>
          <a:p>
            <a:r>
              <a:rPr lang="en-US" sz="6000" i="1" dirty="0" smtClean="0"/>
              <a:t>LHC</a:t>
            </a:r>
            <a:r>
              <a:rPr lang="en-US" sz="6000" dirty="0" smtClean="0"/>
              <a:t> Higgs factory &amp; upgrades</a:t>
            </a:r>
            <a:endParaRPr lang="en-GB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48" y="908720"/>
                <a:ext cx="4680512" cy="2041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LHC</a:t>
                </a:r>
                <a:r>
                  <a:rPr lang="en-US" sz="2400" dirty="0"/>
                  <a:t> 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is the 1st Higgs factory! </a:t>
                </a:r>
              </a:p>
              <a:p>
                <a:r>
                  <a:rPr lang="en-US" sz="2400" i="1" dirty="0" err="1" smtClean="0">
                    <a:solidFill>
                      <a:schemeClr val="tx1"/>
                    </a:solidFill>
                  </a:rPr>
                  <a:t>E</a:t>
                </a:r>
                <a:r>
                  <a:rPr lang="en-US" sz="2400" i="1" baseline="-25000" dirty="0" err="1" smtClean="0">
                    <a:solidFill>
                      <a:schemeClr val="tx1"/>
                    </a:solidFill>
                  </a:rPr>
                  <a:t>CoM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=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8-14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TeV</a:t>
                </a:r>
                <a:r>
                  <a:rPr lang="en-US" sz="240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</m:e>
                    </m:acc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10</a:t>
                </a:r>
                <a:r>
                  <a:rPr lang="en-US" sz="2400" baseline="30000" dirty="0" smtClean="0">
                    <a:solidFill>
                      <a:schemeClr val="tx1"/>
                    </a:solidFill>
                  </a:rPr>
                  <a:t>34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cm</a:t>
                </a:r>
                <a:r>
                  <a:rPr lang="en-US" sz="2400" baseline="30000" dirty="0" smtClean="0">
                    <a:solidFill>
                      <a:schemeClr val="tx1"/>
                    </a:solidFill>
                  </a:rPr>
                  <a:t>-2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s</a:t>
                </a:r>
                <a:r>
                  <a:rPr lang="en-US" sz="2400" baseline="30000" dirty="0" smtClean="0">
                    <a:solidFill>
                      <a:schemeClr val="tx1"/>
                    </a:solidFill>
                  </a:rPr>
                  <a:t>-1</a:t>
                </a: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000" dirty="0"/>
                  <a:t>t</a:t>
                </a:r>
                <a:r>
                  <a:rPr lang="en-US" sz="2000" dirty="0" smtClean="0"/>
                  <a:t>otal cross section at 8 </a:t>
                </a:r>
                <a:r>
                  <a:rPr lang="en-US" sz="2000" dirty="0" err="1" smtClean="0"/>
                  <a:t>TeV</a:t>
                </a:r>
                <a:r>
                  <a:rPr lang="en-US" sz="2000" dirty="0" smtClean="0"/>
                  <a:t>: 22 </a:t>
                </a:r>
                <a:r>
                  <a:rPr lang="en-US" sz="2000" dirty="0" err="1" smtClean="0"/>
                  <a:t>pb</a:t>
                </a:r>
                <a:endParaRPr lang="en-US" sz="2000" dirty="0" smtClean="0"/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1 M Higgs produced so far – more to come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15 H bosons / min – and more to come</a:t>
                </a:r>
              </a:p>
              <a:p>
                <a:endParaRPr lang="en-US" b="1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" y="908720"/>
                <a:ext cx="4680512" cy="2041200"/>
              </a:xfrm>
              <a:prstGeom prst="rect">
                <a:avLst/>
              </a:prstGeom>
              <a:blipFill rotWithShape="1">
                <a:blip r:embed="rId6"/>
                <a:stretch>
                  <a:fillRect l="-1953" t="-2388" r="-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41590" y="3944265"/>
            <a:ext cx="2244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20-T dipole magnet</a:t>
            </a:r>
            <a:endParaRPr lang="en-GB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48064" y="404364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80 km tunnel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78008" y="2580071"/>
            <a:ext cx="3571559" cy="291034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 8 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14 </a:t>
            </a:r>
            <a:r>
              <a:rPr lang="en-US" sz="1800" dirty="0" err="1">
                <a:solidFill>
                  <a:srgbClr val="000090"/>
                </a:solidFill>
              </a:rPr>
              <a:t>TeV</a:t>
            </a:r>
            <a:r>
              <a:rPr lang="en-US" sz="1800" dirty="0">
                <a:solidFill>
                  <a:srgbClr val="000090"/>
                </a:solidFill>
              </a:rPr>
              <a:t>: </a:t>
            </a:r>
            <a:r>
              <a:rPr lang="en-US" sz="1800" dirty="0" err="1" smtClean="0">
                <a:solidFill>
                  <a:srgbClr val="008000"/>
                </a:solidFill>
              </a:rPr>
              <a:t>ggH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x1.5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62064" y="59526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14 </a:t>
            </a:r>
            <a:r>
              <a:rPr lang="en-US" dirty="0">
                <a:solidFill>
                  <a:srgbClr val="000090"/>
                </a:solidFill>
              </a:rPr>
              <a:t> 33 </a:t>
            </a:r>
            <a:r>
              <a:rPr lang="en-US" dirty="0" err="1">
                <a:solidFill>
                  <a:srgbClr val="000090"/>
                </a:solidFill>
              </a:rPr>
              <a:t>TeV</a:t>
            </a:r>
            <a:r>
              <a:rPr lang="en-US" dirty="0">
                <a:solidFill>
                  <a:srgbClr val="000090"/>
                </a:solidFill>
              </a:rPr>
              <a:t>: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8000"/>
                </a:solidFill>
              </a:rPr>
              <a:t>ggH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HH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x6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752528" y="908720"/>
                <a:ext cx="4572000" cy="15795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b="1" dirty="0" smtClean="0">
                    <a:solidFill>
                      <a:srgbClr val="0000CC"/>
                    </a:solidFill>
                  </a:rPr>
                  <a:t>HL-LHC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(~2022-2030) </a:t>
                </a:r>
              </a:p>
              <a:p>
                <a:pPr lvl="0"/>
                <a:r>
                  <a:rPr lang="en-US" sz="2400" b="1" dirty="0" smtClean="0">
                    <a:solidFill>
                      <a:srgbClr val="0000CC"/>
                    </a:solidFill>
                  </a:rPr>
                  <a:t>will deliver ~9x more H bosons! </a:t>
                </a:r>
                <a:endParaRPr lang="en-US" sz="2400" b="1" dirty="0">
                  <a:solidFill>
                    <a:srgbClr val="0000CC"/>
                  </a:solidFill>
                </a:endParaRPr>
              </a:p>
              <a:p>
                <a:pPr lvl="0"/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14 </a:t>
                </a:r>
                <a:r>
                  <a:rPr lang="en-US" sz="2400" b="1" dirty="0" err="1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>
                        <a:solidFill>
                          <a:srgbClr val="0000CC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5x10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with luminosity leveling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28" y="908720"/>
                <a:ext cx="4572000" cy="1579535"/>
              </a:xfrm>
              <a:prstGeom prst="rect">
                <a:avLst/>
              </a:prstGeom>
              <a:blipFill rotWithShape="1">
                <a:blip r:embed="rId7"/>
                <a:stretch>
                  <a:fillRect l="-2133" t="-3089" b="-7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977510" y="2611365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. Cerutti, P. Janot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994144" y="5296200"/>
            <a:ext cx="4078874" cy="1200329"/>
          </a:xfrm>
          <a:prstGeom prst="rect">
            <a:avLst/>
          </a:prstGeom>
          <a:solidFill>
            <a:srgbClr val="0033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16 T magnets over 80 km (</a:t>
            </a:r>
            <a:r>
              <a:rPr lang="en-US" sz="2400" b="1" i="1" dirty="0" smtClean="0">
                <a:solidFill>
                  <a:srgbClr val="FFFF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x6)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</a:rPr>
              <a:t>heaper than 20 T magnets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over 27 km (</a:t>
            </a:r>
            <a:r>
              <a:rPr lang="en-US" sz="2400" b="1" i="1" dirty="0" smtClean="0">
                <a:solidFill>
                  <a:srgbClr val="FFFF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x2.5</a:t>
            </a:r>
            <a:r>
              <a:rPr lang="en-US" sz="2400" b="1" dirty="0" smtClean="0">
                <a:solidFill>
                  <a:srgbClr val="FFFF00"/>
                </a:solidFill>
              </a:rPr>
              <a:t>)!?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  <p:bldP spid="11" grpId="0"/>
      <p:bldP spid="13" grpId="0"/>
      <p:bldP spid="8" grpId="0"/>
      <p:bldP spid="15" grpId="0"/>
      <p:bldP spid="18" grpId="0" uiExpand="1" build="p" animBg="1"/>
      <p:bldP spid="16" grpId="0"/>
      <p:bldP spid="17" grpId="0"/>
      <p:bldP spid="21" grpId="0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2448"/>
            <a:ext cx="9182006" cy="762000"/>
          </a:xfrm>
        </p:spPr>
        <p:txBody>
          <a:bodyPr/>
          <a:lstStyle/>
          <a:p>
            <a:r>
              <a:rPr lang="en-US" sz="3200" b="1" dirty="0" smtClean="0"/>
              <a:t>S. Henderson’s </a:t>
            </a:r>
            <a:r>
              <a:rPr lang="en-US" sz="3200" b="1" dirty="0" smtClean="0"/>
              <a:t>Livingston Chart: Luminosity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Higgs Factory Workshop, Nov. 14, 2012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4448"/>
            <a:ext cx="7772400" cy="554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Point Star 5"/>
          <p:cNvSpPr/>
          <p:nvPr/>
        </p:nvSpPr>
        <p:spPr bwMode="auto">
          <a:xfrm>
            <a:off x="7565897" y="824136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7568007" y="1844824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7586356" y="1383060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7586356" y="2492896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0035" y="860551"/>
            <a:ext cx="1083951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TLEP-Z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023" y="1355566"/>
            <a:ext cx="1168910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TLEP-W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9202" y="1879130"/>
            <a:ext cx="111280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6504" y="2465402"/>
            <a:ext cx="101181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790728">
            <a:off x="331412" y="1956075"/>
            <a:ext cx="5784469" cy="646331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adding TLEP to the chart!</a:t>
            </a:r>
            <a:endParaRPr lang="en-GB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7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1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8912" y="4707685"/>
            <a:ext cx="28194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512" y="3696560"/>
            <a:ext cx="9247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000" b="1" i="1" kern="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b="1" i="1" kern="0" dirty="0" smtClean="0">
                <a:solidFill>
                  <a:srgbClr val="002060"/>
                </a:solidFill>
              </a:rPr>
              <a:t>HTS prototype dipole  at FNAL</a:t>
            </a:r>
          </a:p>
          <a:p>
            <a:pPr>
              <a:defRPr/>
            </a:pPr>
            <a:r>
              <a:rPr lang="en-US" sz="2400" b="1" i="1" kern="0" dirty="0" smtClean="0">
                <a:solidFill>
                  <a:srgbClr val="002060"/>
                </a:solidFill>
              </a:rPr>
              <a:t>Test: B </a:t>
            </a:r>
            <a:r>
              <a:rPr lang="en-US" sz="2400" b="1" i="1" kern="0" baseline="-25000" dirty="0" smtClean="0">
                <a:solidFill>
                  <a:srgbClr val="002060"/>
                </a:solidFill>
              </a:rPr>
              <a:t>max</a:t>
            </a:r>
            <a:r>
              <a:rPr lang="en-US" sz="2400" b="1" i="1" kern="0" dirty="0" smtClean="0">
                <a:solidFill>
                  <a:srgbClr val="002060"/>
                </a:solidFill>
              </a:rPr>
              <a:t> = 0.5 T, I</a:t>
            </a:r>
            <a:r>
              <a:rPr lang="en-US" sz="2400" b="1" i="1" kern="0" baseline="-25000" dirty="0" smtClean="0">
                <a:solidFill>
                  <a:srgbClr val="002060"/>
                </a:solidFill>
              </a:rPr>
              <a:t>max</a:t>
            </a:r>
            <a:r>
              <a:rPr lang="en-US" sz="2400" b="1" i="1" kern="0" dirty="0" smtClean="0">
                <a:solidFill>
                  <a:srgbClr val="002060"/>
                </a:solidFill>
              </a:rPr>
              <a:t> = 27 kA, 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dB/</a:t>
            </a:r>
            <a:r>
              <a:rPr lang="en-US" sz="2400" b="1" i="1" kern="0" dirty="0" err="1" smtClean="0">
                <a:solidFill>
                  <a:srgbClr val="FF0000"/>
                </a:solidFill>
              </a:rPr>
              <a:t>dt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</a:t>
            </a:r>
            <a:r>
              <a:rPr lang="en-US" sz="2400" b="1" i="1" kern="0" baseline="-25000" dirty="0" smtClean="0">
                <a:solidFill>
                  <a:srgbClr val="FF0000"/>
                </a:solidFill>
              </a:rPr>
              <a:t>max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= 10 T/s , T </a:t>
            </a:r>
            <a:r>
              <a:rPr lang="en-US" sz="2400" b="1" i="1" kern="0" baseline="-25000" dirty="0" smtClean="0">
                <a:solidFill>
                  <a:srgbClr val="FF0000"/>
                </a:solidFill>
              </a:rPr>
              <a:t>max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~ 25 K </a:t>
            </a:r>
            <a:r>
              <a:rPr lang="en-US" sz="1600" b="1" i="1" kern="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 descr="E4R-mag-lea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16" y="4707685"/>
            <a:ext cx="2953504" cy="2148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512" y="1532801"/>
            <a:ext cx="4389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SC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magnets require typically 10 x less space than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NC magnet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of the same field and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gap; the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magnet weight is very significantly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reduced.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9" name="Picture 8" descr="LBNE-lts2-m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048663"/>
            <a:ext cx="4724400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436" y="510054"/>
            <a:ext cx="31988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transmission-line </a:t>
            </a:r>
          </a:p>
          <a:p>
            <a:r>
              <a:rPr lang="en-US" sz="3200" b="1" dirty="0" smtClean="0">
                <a:solidFill>
                  <a:srgbClr val="0000FF"/>
                </a:solidFill>
              </a:rPr>
              <a:t>HTS/LTS magnets</a:t>
            </a:r>
            <a:endParaRPr lang="en-GB" sz="3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692624"/>
            <a:ext cx="496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 HTS/LTS LEP3 magnet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0438" y="111535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H. Piekarz,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st</a:t>
            </a:r>
            <a:r>
              <a:rPr lang="en-US" dirty="0" smtClean="0">
                <a:solidFill>
                  <a:prstClr val="black"/>
                </a:solidFill>
              </a:rPr>
              <a:t> EuCARD LEP3 Day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884" y="4707685"/>
            <a:ext cx="32896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a</a:t>
            </a:r>
            <a:r>
              <a:rPr lang="en-US" sz="2400" b="1" i="1" dirty="0" smtClean="0">
                <a:solidFill>
                  <a:srgbClr val="0000FF"/>
                </a:solidFill>
              </a:rPr>
              <a:t>cceleration time ~0.1 s,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total cycle  ~1 s; fast SC 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i="1" dirty="0" smtClean="0">
                <a:solidFill>
                  <a:srgbClr val="0000FF"/>
                </a:solidFill>
              </a:rPr>
              <a:t>agnets might support 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1 minute lifetime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i</a:t>
            </a:r>
            <a:r>
              <a:rPr lang="en-US" sz="2400" b="1" i="1" dirty="0" smtClean="0">
                <a:solidFill>
                  <a:srgbClr val="0000FF"/>
                </a:solidFill>
              </a:rPr>
              <a:t>n collider ring!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52" y="-15262"/>
            <a:ext cx="5530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Circular HF </a:t>
            </a:r>
            <a:r>
              <a:rPr lang="en-US" sz="4000" b="1" dirty="0" err="1" smtClean="0">
                <a:solidFill>
                  <a:srgbClr val="00B050"/>
                </a:solidFill>
              </a:rPr>
              <a:t>HiTech</a:t>
            </a:r>
            <a:r>
              <a:rPr lang="en-US" sz="4000" b="1" dirty="0" smtClean="0">
                <a:solidFill>
                  <a:srgbClr val="00B050"/>
                </a:solidFill>
              </a:rPr>
              <a:t> option</a:t>
            </a:r>
            <a:endParaRPr lang="en-GB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i="1" dirty="0" smtClean="0">
                <a:solidFill>
                  <a:schemeClr val="bg1"/>
                </a:solidFill>
              </a:rPr>
              <a:t>Linear Collider </a:t>
            </a:r>
            <a:br>
              <a:rPr lang="en-US" sz="7200" i="1" dirty="0" smtClean="0">
                <a:solidFill>
                  <a:schemeClr val="bg1"/>
                </a:solidFill>
              </a:rPr>
            </a:br>
            <a:r>
              <a:rPr lang="en-US" sz="7200" i="1" dirty="0" smtClean="0">
                <a:solidFill>
                  <a:schemeClr val="bg1"/>
                </a:solidFill>
              </a:rPr>
              <a:t>Higgs Factories</a:t>
            </a:r>
            <a:endParaRPr lang="en-GB" sz="7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Chou_driveC\icfa\Mini_ws\Higgs Factory\HF2012\HF2012 talks\ILC-SchemeTDR-e1345563241776-1024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81245"/>
            <a:ext cx="6467713" cy="293699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6" y="3442174"/>
            <a:ext cx="3760066" cy="15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75" y="-212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i="1" dirty="0" smtClean="0"/>
              <a:t>ILC</a:t>
            </a:r>
            <a:r>
              <a:rPr lang="en-US" sz="6000" dirty="0" smtClean="0"/>
              <a:t> as Higgs factory</a:t>
            </a:r>
            <a:endParaRPr lang="en-GB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185977" y="3332008"/>
            <a:ext cx="2845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250 GeV staged scenario </a:t>
            </a:r>
            <a:endParaRPr lang="en-GB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15547"/>
            <a:ext cx="3581870" cy="234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8104" y="2480404"/>
            <a:ext cx="120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source</a:t>
            </a:r>
            <a:endParaRPr lang="en-GB" sz="2000" b="1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1608739" y="1628800"/>
            <a:ext cx="5614550" cy="1703208"/>
          </a:xfrm>
          <a:prstGeom prst="straightConnector1">
            <a:avLst/>
          </a:prstGeom>
          <a:ln w="47625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1928" y="2579088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31 km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69" y="4861127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ILC Summary (Nick Walker, DESY)</a:t>
            </a:r>
            <a:endParaRPr lang="en-GB" sz="2800" b="1" dirty="0" smtClean="0">
              <a:solidFill>
                <a:srgbClr val="0000CC"/>
              </a:solidFill>
            </a:endParaRPr>
          </a:p>
          <a:p>
            <a:r>
              <a:rPr lang="en-GB" sz="2400" dirty="0" smtClean="0"/>
              <a:t>ILC (</a:t>
            </a:r>
            <a:r>
              <a:rPr lang="en-GB" sz="2400" dirty="0"/>
              <a:t>500 GeV</a:t>
            </a:r>
            <a:r>
              <a:rPr lang="en-GB" sz="2400" dirty="0" smtClean="0"/>
              <a:t>) “contains</a:t>
            </a:r>
            <a:r>
              <a:rPr lang="en-GB" sz="2400" dirty="0"/>
              <a:t>” </a:t>
            </a:r>
            <a:r>
              <a:rPr lang="en-GB" sz="2400" dirty="0" smtClean="0"/>
              <a:t>light </a:t>
            </a:r>
            <a:r>
              <a:rPr lang="en-GB" sz="2400" dirty="0"/>
              <a:t>Higgs </a:t>
            </a:r>
            <a:r>
              <a:rPr lang="en-GB" sz="2400" dirty="0" smtClean="0"/>
              <a:t>factor; luminosity </a:t>
            </a:r>
            <a:r>
              <a:rPr lang="en-GB" sz="2400" b="1" dirty="0">
                <a:solidFill>
                  <a:srgbClr val="00B050"/>
                </a:solidFill>
              </a:rPr>
              <a:t>7.5×10</a:t>
            </a:r>
            <a:r>
              <a:rPr lang="en-GB" sz="2400" b="1" baseline="30000" dirty="0">
                <a:solidFill>
                  <a:srgbClr val="00B050"/>
                </a:solidFill>
              </a:rPr>
              <a:t>33</a:t>
            </a:r>
            <a:r>
              <a:rPr lang="en-GB" sz="2400" b="1" dirty="0">
                <a:solidFill>
                  <a:srgbClr val="00B050"/>
                </a:solidFill>
              </a:rPr>
              <a:t> cm</a:t>
            </a:r>
            <a:r>
              <a:rPr lang="en-GB" sz="2400" b="1" baseline="30000" dirty="0">
                <a:solidFill>
                  <a:srgbClr val="00B050"/>
                </a:solidFill>
              </a:rPr>
              <a:t>-2 </a:t>
            </a:r>
            <a:r>
              <a:rPr lang="en-GB" sz="2400" b="1" dirty="0" smtClean="0">
                <a:solidFill>
                  <a:srgbClr val="00B050"/>
                </a:solidFill>
              </a:rPr>
              <a:t>s</a:t>
            </a:r>
            <a:r>
              <a:rPr lang="en-GB" sz="2400" b="1" baseline="30000" dirty="0" smtClean="0">
                <a:solidFill>
                  <a:srgbClr val="00B050"/>
                </a:solidFill>
              </a:rPr>
              <a:t>-1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dirty="0" smtClean="0"/>
              <a:t>(</a:t>
            </a:r>
            <a:r>
              <a:rPr lang="en-GB" sz="2400" b="1" dirty="0" smtClean="0">
                <a:solidFill>
                  <a:srgbClr val="00B050"/>
                </a:solidFill>
              </a:rPr>
              <a:t>possible upgrade x2</a:t>
            </a:r>
            <a:r>
              <a:rPr lang="en-GB" sz="2400" dirty="0" smtClean="0"/>
              <a:t>) ; Standalone </a:t>
            </a:r>
            <a:r>
              <a:rPr lang="en-GB" sz="2400" dirty="0"/>
              <a:t>machine for </a:t>
            </a:r>
            <a:r>
              <a:rPr lang="en-GB" sz="2400" dirty="0" smtClean="0"/>
              <a:t>LHF: </a:t>
            </a:r>
            <a:r>
              <a:rPr lang="en-GB" sz="2400" u="sng" dirty="0" smtClean="0"/>
              <a:t>reduced </a:t>
            </a:r>
            <a:r>
              <a:rPr lang="en-GB" sz="2400" u="sng" dirty="0"/>
              <a:t>cost by ~35% </a:t>
            </a:r>
            <a:r>
              <a:rPr lang="en-GB" sz="2400" dirty="0"/>
              <a:t>(P</a:t>
            </a:r>
            <a:r>
              <a:rPr lang="en-GB" sz="2400" baseline="-25000" dirty="0"/>
              <a:t>AC</a:t>
            </a:r>
            <a:r>
              <a:rPr lang="en-GB" sz="2400" dirty="0"/>
              <a:t> ~ 100 </a:t>
            </a:r>
            <a:r>
              <a:rPr lang="en-GB" sz="2400" dirty="0" smtClean="0"/>
              <a:t>MW). </a:t>
            </a:r>
            <a:r>
              <a:rPr lang="en-GB" sz="2400" b="1" dirty="0" smtClean="0">
                <a:solidFill>
                  <a:srgbClr val="FF0000"/>
                </a:solidFill>
              </a:rPr>
              <a:t>Only makes </a:t>
            </a:r>
            <a:r>
              <a:rPr lang="en-GB" sz="2400" b="1" dirty="0">
                <a:solidFill>
                  <a:srgbClr val="FF0000"/>
                </a:solidFill>
              </a:rPr>
              <a:t>sense as part </a:t>
            </a:r>
            <a:r>
              <a:rPr lang="en-GB" sz="2400" b="1" dirty="0" smtClean="0">
                <a:solidFill>
                  <a:srgbClr val="FF0000"/>
                </a:solidFill>
              </a:rPr>
              <a:t>of 1st-stage machine</a:t>
            </a:r>
            <a:r>
              <a:rPr lang="en-GB" sz="2400" dirty="0" smtClean="0"/>
              <a:t>; scope still </a:t>
            </a:r>
            <a:r>
              <a:rPr lang="en-GB" sz="2400" dirty="0"/>
              <a:t>~500 </a:t>
            </a:r>
            <a:r>
              <a:rPr lang="en-GB" sz="2400" dirty="0" smtClean="0"/>
              <a:t>GeV, </a:t>
            </a:r>
            <a:r>
              <a:rPr lang="en-GB" sz="2400" dirty="0" err="1" smtClean="0"/>
              <a:t>TeV</a:t>
            </a:r>
            <a:r>
              <a:rPr lang="en-GB" sz="2400" dirty="0" smtClean="0"/>
              <a:t> optional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926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9933"/>
            <a:ext cx="6385956" cy="1143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/>
              <a:t>Two </a:t>
            </a:r>
            <a:r>
              <a:rPr lang="en-US" altLang="ja-JP" sz="3600" b="1" i="1" dirty="0" smtClean="0"/>
              <a:t>ILC</a:t>
            </a:r>
            <a:r>
              <a:rPr lang="en-US" altLang="ja-JP" sz="3600" b="1" dirty="0" smtClean="0"/>
              <a:t> Candidate Sites in </a:t>
            </a:r>
            <a:br>
              <a:rPr lang="en-US" altLang="ja-JP" sz="3600" b="1" dirty="0" smtClean="0"/>
            </a:br>
            <a:r>
              <a:rPr lang="en-US" altLang="ja-JP" sz="3600" b="1" dirty="0" smtClean="0"/>
              <a:t>Japanese mountainous locations</a:t>
            </a:r>
            <a:endParaRPr lang="ja-JP" altLang="en-US" sz="3600" b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325" b="-1325"/>
          <a:stretch>
            <a:fillRect/>
          </a:stretch>
        </p:blipFill>
        <p:spPr>
          <a:xfrm>
            <a:off x="457200" y="1495614"/>
            <a:ext cx="8229600" cy="4525963"/>
          </a:xfr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08001" y="3137652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718239" y="2160225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5" cstate="print"/>
          <a:srcRect l="47240" t="4302" r="5556" b="4302"/>
          <a:stretch/>
        </p:blipFill>
        <p:spPr>
          <a:xfrm>
            <a:off x="7268422" y="4586220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33294" y="6120512"/>
            <a:ext cx="4478083" cy="65075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r>
              <a:rPr kumimoji="1" lang="en-US" altLang="ja-JP" dirty="0" smtClean="0">
                <a:solidFill>
                  <a:prstClr val="black"/>
                </a:solidFill>
              </a:rPr>
              <a:t>- GDE-CFS group visited two candidates sites, </a:t>
            </a:r>
          </a:p>
          <a:p>
            <a:r>
              <a:rPr kumimoji="1" lang="en-US" altLang="ja-JP" dirty="0" smtClean="0">
                <a:solidFill>
                  <a:prstClr val="black"/>
                </a:solidFill>
              </a:rPr>
              <a:t>Oct. 14 and 15, 2011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06" y="5265132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2030491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1" name="図 10" descr="DSC0269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2" y="5043499"/>
            <a:ext cx="1340022" cy="100501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1" descr="DSC0281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5" y="5701502"/>
            <a:ext cx="1322725" cy="992044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158" y="404666"/>
            <a:ext cx="1860379" cy="13490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792967" y="914135"/>
            <a:ext cx="416391" cy="46164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kumimoji="1" lang="en-US" altLang="ja-JP" sz="1200" dirty="0" smtClean="0">
                <a:solidFill>
                  <a:prstClr val="black"/>
                </a:solidFill>
              </a:rPr>
              <a:t>5 m</a:t>
            </a:r>
            <a:endParaRPr kumimoji="1" lang="ja-JP" altLang="en-US" sz="1200" dirty="0">
              <a:solidFill>
                <a:prstClr val="black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837795" y="664162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0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36" y="451053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CLIC Summary  (Daniel Schulte, CERN)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The </a:t>
            </a:r>
            <a:r>
              <a:rPr lang="en-US" sz="2400" b="1" dirty="0">
                <a:solidFill>
                  <a:srgbClr val="00B050"/>
                </a:solidFill>
              </a:rPr>
              <a:t>feasibility of the CLIC scheme has been </a:t>
            </a:r>
            <a:r>
              <a:rPr lang="en-US" sz="2400" b="1" dirty="0" smtClean="0">
                <a:solidFill>
                  <a:srgbClr val="00B050"/>
                </a:solidFill>
              </a:rPr>
              <a:t>established.</a:t>
            </a:r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dirty="0"/>
              <a:t>CLIC proposes a </a:t>
            </a:r>
            <a:r>
              <a:rPr lang="en-US" sz="2400" b="1" dirty="0">
                <a:solidFill>
                  <a:srgbClr val="00B050"/>
                </a:solidFill>
              </a:rPr>
              <a:t>staged approach to reach </a:t>
            </a:r>
            <a:r>
              <a:rPr lang="en-US" sz="2400" b="1" dirty="0" smtClean="0">
                <a:solidFill>
                  <a:srgbClr val="00B050"/>
                </a:solidFill>
              </a:rPr>
              <a:t>3 </a:t>
            </a:r>
            <a:r>
              <a:rPr lang="en-US" sz="2400" b="1" dirty="0" err="1" smtClean="0">
                <a:solidFill>
                  <a:srgbClr val="00B050"/>
                </a:solidFill>
              </a:rPr>
              <a:t>TeV</a:t>
            </a:r>
            <a:r>
              <a:rPr lang="en-US" sz="2400" dirty="0" smtClean="0"/>
              <a:t>: Stages </a:t>
            </a:r>
            <a:r>
              <a:rPr lang="en-US" sz="2400" dirty="0"/>
              <a:t>with 500fb</a:t>
            </a:r>
            <a:r>
              <a:rPr lang="en-US" sz="2400" baseline="30000" dirty="0"/>
              <a:t>-1</a:t>
            </a:r>
            <a:r>
              <a:rPr lang="en-US" sz="2400" dirty="0"/>
              <a:t> at 375-500GeV, 1500fb</a:t>
            </a:r>
            <a:r>
              <a:rPr lang="en-US" sz="2400" baseline="30000" dirty="0"/>
              <a:t>-1</a:t>
            </a:r>
            <a:r>
              <a:rPr lang="en-US" sz="2400" dirty="0"/>
              <a:t> at 1-2TeV, 2000fb</a:t>
            </a:r>
            <a:r>
              <a:rPr lang="en-US" sz="2400" baseline="30000" dirty="0"/>
              <a:t>-1</a:t>
            </a:r>
            <a:r>
              <a:rPr lang="en-US" sz="2400" dirty="0"/>
              <a:t> at </a:t>
            </a:r>
            <a:r>
              <a:rPr lang="en-US" sz="2400" dirty="0" smtClean="0"/>
              <a:t>3 </a:t>
            </a:r>
            <a:r>
              <a:rPr lang="en-US" sz="2400" dirty="0" err="1" smtClean="0"/>
              <a:t>TeV</a:t>
            </a:r>
            <a:r>
              <a:rPr lang="en-US" sz="2400" dirty="0" smtClean="0"/>
              <a:t>;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b="1" dirty="0" smtClean="0">
                <a:solidFill>
                  <a:srgbClr val="00B050"/>
                </a:solidFill>
              </a:rPr>
              <a:t>2.3×10</a:t>
            </a:r>
            <a:r>
              <a:rPr lang="en-GB" sz="2400" b="1" baseline="30000" dirty="0" smtClean="0">
                <a:solidFill>
                  <a:srgbClr val="00B050"/>
                </a:solidFill>
              </a:rPr>
              <a:t>34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cm</a:t>
            </a:r>
            <a:r>
              <a:rPr lang="en-GB" sz="2400" b="1" baseline="30000" dirty="0">
                <a:solidFill>
                  <a:srgbClr val="00B050"/>
                </a:solidFill>
              </a:rPr>
              <a:t>-2 </a:t>
            </a:r>
            <a:r>
              <a:rPr lang="en-GB" sz="2400" b="1" dirty="0">
                <a:solidFill>
                  <a:srgbClr val="00B050"/>
                </a:solidFill>
              </a:rPr>
              <a:t>s</a:t>
            </a:r>
            <a:r>
              <a:rPr lang="en-GB" sz="2400" b="1" baseline="30000" dirty="0">
                <a:solidFill>
                  <a:srgbClr val="00B050"/>
                </a:solidFill>
              </a:rPr>
              <a:t>-1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smtClean="0">
                <a:solidFill>
                  <a:srgbClr val="00B050"/>
                </a:solidFill>
              </a:rPr>
              <a:t>at 500 GeV</a:t>
            </a:r>
            <a:r>
              <a:rPr lang="en-GB" sz="2400" dirty="0" smtClean="0">
                <a:solidFill>
                  <a:prstClr val="black"/>
                </a:solidFill>
              </a:rPr>
              <a:t>. </a:t>
            </a:r>
            <a:r>
              <a:rPr lang="en-US" sz="2400" b="1" dirty="0" smtClean="0">
                <a:solidFill>
                  <a:srgbClr val="00B050"/>
                </a:solidFill>
              </a:rPr>
              <a:t>First </a:t>
            </a:r>
            <a:r>
              <a:rPr lang="en-US" sz="2400" b="1" dirty="0">
                <a:solidFill>
                  <a:srgbClr val="00B050"/>
                </a:solidFill>
              </a:rPr>
              <a:t>stage with </a:t>
            </a:r>
            <a:r>
              <a:rPr lang="en-US" sz="2400" b="1" dirty="0" smtClean="0">
                <a:solidFill>
                  <a:srgbClr val="00B050"/>
                </a:solidFill>
              </a:rPr>
              <a:t>klystrons </a:t>
            </a:r>
            <a:r>
              <a:rPr lang="en-US" sz="2400" dirty="0" smtClean="0"/>
              <a:t>is </a:t>
            </a:r>
            <a:r>
              <a:rPr lang="en-US" sz="2400" dirty="0"/>
              <a:t>being </a:t>
            </a:r>
            <a:r>
              <a:rPr lang="en-US" sz="2400" dirty="0" smtClean="0"/>
              <a:t>explored - promising </a:t>
            </a:r>
            <a:r>
              <a:rPr lang="en-US" sz="2400" dirty="0"/>
              <a:t>alternative; Construction </a:t>
            </a:r>
            <a:r>
              <a:rPr lang="en-US" sz="2400" dirty="0" smtClean="0"/>
              <a:t>could start in 2022; commissioning in 2030.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2575" y="-212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i="1" dirty="0" smtClean="0"/>
              <a:t>CLIC</a:t>
            </a:r>
            <a:r>
              <a:rPr lang="en-US" sz="6000" dirty="0" smtClean="0"/>
              <a:t> as Higgs factory</a:t>
            </a:r>
            <a:endParaRPr lang="en-GB" sz="6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977124" cy="325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heme_a.eps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32040" y="3429000"/>
            <a:ext cx="4067484" cy="13642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7544" y="2852936"/>
            <a:ext cx="5544616" cy="0"/>
          </a:xfrm>
          <a:prstGeom prst="straightConnector1">
            <a:avLst/>
          </a:prstGeom>
          <a:ln w="47625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61854" y="2872178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42925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13 - 48 km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26" y="911638"/>
            <a:ext cx="2701598" cy="188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9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5017</TotalTime>
  <Words>2790</Words>
  <Application>Microsoft Office PowerPoint</Application>
  <PresentationFormat>On-screen Show (4:3)</PresentationFormat>
  <Paragraphs>809</Paragraphs>
  <Slides>51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Office Theme</vt:lpstr>
      <vt:lpstr>Thème Office</vt:lpstr>
      <vt:lpstr>1_Office Theme</vt:lpstr>
      <vt:lpstr>2_Office Theme</vt:lpstr>
      <vt:lpstr>3_Office Theme</vt:lpstr>
      <vt:lpstr>4_Office Theme</vt:lpstr>
      <vt:lpstr>Factory</vt:lpstr>
      <vt:lpstr>Acrobat Document</vt:lpstr>
      <vt:lpstr>Future Possibilities for Precise Studies of the X(125) Higgs Candidate – Higgs Factories</vt:lpstr>
      <vt:lpstr>Higgs Factory (HF) candidates</vt:lpstr>
      <vt:lpstr>HF quality indicators</vt:lpstr>
      <vt:lpstr>LHC Higgs Factory &amp;  LHC upgrades</vt:lpstr>
      <vt:lpstr>LHC Higgs factory &amp; upgrades</vt:lpstr>
      <vt:lpstr>Linear Collider  Higgs Factories</vt:lpstr>
      <vt:lpstr>ILC as Higgs factory</vt:lpstr>
      <vt:lpstr>Two ILC Candidate Sites in  Japanese mountainous locations</vt:lpstr>
      <vt:lpstr>CLIC as Higgs factory</vt:lpstr>
      <vt:lpstr>PowerPoint Presentation</vt:lpstr>
      <vt:lpstr>PowerPoint Presentation</vt:lpstr>
      <vt:lpstr>PowerPoint Presentation</vt:lpstr>
      <vt:lpstr>LC experience: final-focus test facility KEK-ATF2 in operation since early 2009 - IP spot size tuning</vt:lpstr>
      <vt:lpstr>Circular Higgs Factories</vt:lpstr>
      <vt:lpstr>PowerPoint Presentation</vt:lpstr>
      <vt:lpstr>LEP3, TLEP (LEP4) (e+e- -&gt; ZH, e+e- → W+W-, e+e- → Z,[e+e-→ tt ̅]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top-up injection: schematic cycle</vt:lpstr>
      <vt:lpstr>top-up injection at PEP-II/BaBar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LHeC Higgs Factory</vt:lpstr>
      <vt:lpstr>Large Hadron electron Collider (LHeC) HF</vt:lpstr>
      <vt:lpstr>gg Higgs Factories</vt:lpstr>
      <vt:lpstr>Reconfiguring LHeC → SAPPHiRE</vt:lpstr>
      <vt:lpstr>PowerPoint Presentation</vt:lpstr>
      <vt:lpstr>PowerPoint Presentation</vt:lpstr>
      <vt:lpstr>m Collider Higgs Factory</vt:lpstr>
      <vt:lpstr>PowerPoint Presentation</vt:lpstr>
      <vt:lpstr>Comparison,  Conclusions, &amp; Outlook</vt:lpstr>
      <vt:lpstr>PowerPoint Presentation</vt:lpstr>
      <vt:lpstr>vertical rms IP spot sizes in nm </vt:lpstr>
      <vt:lpstr>HF Accelerator Quality (My Opinion)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luminosity formulae &amp; constraints</vt:lpstr>
      <vt:lpstr>PowerPoint Presentation</vt:lpstr>
      <vt:lpstr>PowerPoint Presentation</vt:lpstr>
      <vt:lpstr>S. Henderson’s Livingston Chart: Luminosity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Possibilities for Precise Studies of the X(125) Higgs Candidate - Accelerator</dc:title>
  <dc:creator>Frank Zimmermann</dc:creator>
  <cp:lastModifiedBy>Frank Zimmermann</cp:lastModifiedBy>
  <cp:revision>75</cp:revision>
  <dcterms:created xsi:type="dcterms:W3CDTF">2012-11-19T09:04:10Z</dcterms:created>
  <dcterms:modified xsi:type="dcterms:W3CDTF">2012-11-23T02:35:44Z</dcterms:modified>
</cp:coreProperties>
</file>