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  <p:sldMasterId id="2147483675" r:id="rId4"/>
    <p:sldMasterId id="2147483678" r:id="rId5"/>
  </p:sldMasterIdLst>
  <p:notesMasterIdLst>
    <p:notesMasterId r:id="rId76"/>
  </p:notesMasterIdLst>
  <p:sldIdLst>
    <p:sldId id="256" r:id="rId6"/>
    <p:sldId id="383" r:id="rId7"/>
    <p:sldId id="331" r:id="rId8"/>
    <p:sldId id="370" r:id="rId9"/>
    <p:sldId id="371" r:id="rId10"/>
    <p:sldId id="369" r:id="rId11"/>
    <p:sldId id="315" r:id="rId12"/>
    <p:sldId id="401" r:id="rId13"/>
    <p:sldId id="402" r:id="rId14"/>
    <p:sldId id="349" r:id="rId15"/>
    <p:sldId id="348" r:id="rId16"/>
    <p:sldId id="356" r:id="rId17"/>
    <p:sldId id="357" r:id="rId18"/>
    <p:sldId id="358" r:id="rId19"/>
    <p:sldId id="398" r:id="rId20"/>
    <p:sldId id="386" r:id="rId21"/>
    <p:sldId id="403" r:id="rId22"/>
    <p:sldId id="361" r:id="rId23"/>
    <p:sldId id="362" r:id="rId24"/>
    <p:sldId id="352" r:id="rId25"/>
    <p:sldId id="400" r:id="rId26"/>
    <p:sldId id="387" r:id="rId27"/>
    <p:sldId id="347" r:id="rId28"/>
    <p:sldId id="377" r:id="rId29"/>
    <p:sldId id="294" r:id="rId30"/>
    <p:sldId id="380" r:id="rId31"/>
    <p:sldId id="379" r:id="rId32"/>
    <p:sldId id="381" r:id="rId33"/>
    <p:sldId id="372" r:id="rId34"/>
    <p:sldId id="332" r:id="rId35"/>
    <p:sldId id="355" r:id="rId36"/>
    <p:sldId id="375" r:id="rId37"/>
    <p:sldId id="374" r:id="rId38"/>
    <p:sldId id="395" r:id="rId39"/>
    <p:sldId id="385" r:id="rId40"/>
    <p:sldId id="384" r:id="rId41"/>
    <p:sldId id="382" r:id="rId42"/>
    <p:sldId id="330" r:id="rId43"/>
    <p:sldId id="317" r:id="rId44"/>
    <p:sldId id="318" r:id="rId45"/>
    <p:sldId id="319" r:id="rId46"/>
    <p:sldId id="320" r:id="rId47"/>
    <p:sldId id="392" r:id="rId48"/>
    <p:sldId id="324" r:id="rId49"/>
    <p:sldId id="405" r:id="rId50"/>
    <p:sldId id="391" r:id="rId51"/>
    <p:sldId id="406" r:id="rId52"/>
    <p:sldId id="407" r:id="rId53"/>
    <p:sldId id="408" r:id="rId54"/>
    <p:sldId id="409" r:id="rId55"/>
    <p:sldId id="410" r:id="rId56"/>
    <p:sldId id="321" r:id="rId57"/>
    <p:sldId id="322" r:id="rId58"/>
    <p:sldId id="323" r:id="rId59"/>
    <p:sldId id="316" r:id="rId60"/>
    <p:sldId id="325" r:id="rId61"/>
    <p:sldId id="326" r:id="rId62"/>
    <p:sldId id="327" r:id="rId63"/>
    <p:sldId id="328" r:id="rId64"/>
    <p:sldId id="329" r:id="rId65"/>
    <p:sldId id="404" r:id="rId66"/>
    <p:sldId id="397" r:id="rId67"/>
    <p:sldId id="393" r:id="rId68"/>
    <p:sldId id="334" r:id="rId69"/>
    <p:sldId id="353" r:id="rId70"/>
    <p:sldId id="354" r:id="rId71"/>
    <p:sldId id="394" r:id="rId72"/>
    <p:sldId id="388" r:id="rId73"/>
    <p:sldId id="389" r:id="rId74"/>
    <p:sldId id="390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00"/>
    <a:srgbClr val="9933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44" autoAdjust="0"/>
    <p:restoredTop sz="94660"/>
  </p:normalViewPr>
  <p:slideViewPr>
    <p:cSldViewPr>
      <p:cViewPr varScale="1">
        <p:scale>
          <a:sx n="63" d="100"/>
          <a:sy n="63" d="100"/>
        </p:scale>
        <p:origin x="-58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A99F3-A0BE-436D-888F-1FD93586E4EA}" type="datetimeFigureOut">
              <a:rPr lang="en-GB" smtClean="0"/>
              <a:t>08/11/2012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47E24-3B7B-4D82-B5AE-2650C44E9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302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36A42-879C-43C1-BC97-764A03B9F965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BEF1-C694-4AC5-B7C7-75AB0757B58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5F8272-F6F2-49A2-A260-F68A535C5E6C}" type="slidenum">
              <a:rPr lang="en-US" smtClean="0"/>
              <a:pPr eaLnBrk="1" hangingPunct="1"/>
              <a:t>52</a:t>
            </a:fld>
            <a:endParaRPr lang="en-US" smtClean="0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C361-8873-4720-BFC8-B8133981E482}" type="datetimeFigureOut">
              <a:rPr lang="en-GB" smtClean="0"/>
              <a:t>08/11/2012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E864-2290-48E6-86D8-E514F0DFE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417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C361-8873-4720-BFC8-B8133981E482}" type="datetimeFigureOut">
              <a:rPr lang="en-GB" smtClean="0"/>
              <a:t>08/11/2012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E864-2290-48E6-86D8-E514F0DFE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043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C361-8873-4720-BFC8-B8133981E482}" type="datetimeFigureOut">
              <a:rPr lang="en-GB" smtClean="0"/>
              <a:t>08/11/2012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E864-2290-48E6-86D8-E514F0DFE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84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31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6553200" cy="381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857250"/>
            <a:ext cx="8178800" cy="5429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11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C361-8873-4720-BFC8-B8133981E48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E864-2290-48E6-86D8-E514F0DFE2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515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C361-8873-4720-BFC8-B8133981E48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E864-2290-48E6-86D8-E514F0DFE2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75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C361-8873-4720-BFC8-B8133981E48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E864-2290-48E6-86D8-E514F0DFE2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133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C361-8873-4720-BFC8-B8133981E48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E864-2290-48E6-86D8-E514F0DFE2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652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C361-8873-4720-BFC8-B8133981E48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E864-2290-48E6-86D8-E514F0DFE2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705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C361-8873-4720-BFC8-B8133981E48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E864-2290-48E6-86D8-E514F0DFE2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55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C361-8873-4720-BFC8-B8133981E482}" type="datetimeFigureOut">
              <a:rPr lang="en-GB" smtClean="0"/>
              <a:t>08/11/2012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E864-2290-48E6-86D8-E514F0DFE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741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C361-8873-4720-BFC8-B8133981E48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E864-2290-48E6-86D8-E514F0DFE2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26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C361-8873-4720-BFC8-B8133981E48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E864-2290-48E6-86D8-E514F0DFE2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241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C361-8873-4720-BFC8-B8133981E48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E864-2290-48E6-86D8-E514F0DFE2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823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C361-8873-4720-BFC8-B8133981E48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E864-2290-48E6-86D8-E514F0DFE2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869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C361-8873-4720-BFC8-B8133981E48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E864-2290-48E6-86D8-E514F0DFE2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492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569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6553200" cy="381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857250"/>
            <a:ext cx="8178800" cy="5429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46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08/11/2012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427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08/11/2012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540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08/11/2012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336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C361-8873-4720-BFC8-B8133981E482}" type="datetimeFigureOut">
              <a:rPr lang="en-GB" smtClean="0"/>
              <a:t>08/11/2012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E864-2290-48E6-86D8-E514F0DFE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2196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08/11/2012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0061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08/11/2012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3824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08/11/2012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9557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08/11/2012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447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08/11/2012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0439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08/11/2012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7900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08/11/2012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7586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08/11/2012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49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C361-8873-4720-BFC8-B8133981E482}" type="datetimeFigureOut">
              <a:rPr lang="en-GB" smtClean="0"/>
              <a:t>08/11/2012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E864-2290-48E6-86D8-E514F0DFE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394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C361-8873-4720-BFC8-B8133981E482}" type="datetimeFigureOut">
              <a:rPr lang="en-GB" smtClean="0"/>
              <a:t>08/11/2012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E864-2290-48E6-86D8-E514F0DFE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35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C361-8873-4720-BFC8-B8133981E482}" type="datetimeFigureOut">
              <a:rPr lang="en-GB" smtClean="0"/>
              <a:t>08/11/2012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E864-2290-48E6-86D8-E514F0DFE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535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C361-8873-4720-BFC8-B8133981E482}" type="datetimeFigureOut">
              <a:rPr lang="en-GB" smtClean="0"/>
              <a:t>08/11/2012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E864-2290-48E6-86D8-E514F0DFE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96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C361-8873-4720-BFC8-B8133981E482}" type="datetimeFigureOut">
              <a:rPr lang="en-GB" smtClean="0"/>
              <a:t>08/11/2012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E864-2290-48E6-86D8-E514F0DFE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113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C361-8873-4720-BFC8-B8133981E482}" type="datetimeFigureOut">
              <a:rPr lang="en-GB" smtClean="0"/>
              <a:t>08/11/2012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E864-2290-48E6-86D8-E514F0DFE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30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3C361-8873-4720-BFC8-B8133981E482}" type="datetimeFigureOut">
              <a:rPr lang="en-GB" smtClean="0"/>
              <a:t>08/11/2012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2E864-2290-48E6-86D8-E514F0DFE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26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-74613" y="166688"/>
            <a:ext cx="74613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79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3C361-8873-4720-BFC8-B8133981E48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2E864-2290-48E6-86D8-E514F0DFE2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30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-74613" y="166688"/>
            <a:ext cx="74613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065" name="Picture 17" descr="unigelogo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416925" y="6130925"/>
            <a:ext cx="727075" cy="727075"/>
          </a:xfrm>
          <a:prstGeom prst="rect">
            <a:avLst/>
          </a:prstGeom>
          <a:noFill/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3797300" y="6604000"/>
            <a:ext cx="4587875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Times New Roman" pitchFamily="18" charset="0"/>
              </a:rPr>
              <a:t>LEP3 -- Alain Blondel –ATLAS  4-10-2012  </a:t>
            </a:r>
          </a:p>
        </p:txBody>
      </p:sp>
    </p:spTree>
    <p:extLst>
      <p:ext uri="{BB962C8B-B14F-4D97-AF65-F5344CB8AC3E}">
        <p14:creationId xmlns:p14="http://schemas.microsoft.com/office/powerpoint/2010/main" val="420214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08/11/2012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51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accelconf.web.cern.ch/accelconf/e88/PDF/EPAC1988_1372.PDF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hc-pho-1998-327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326" y="1844824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Circular Higgs Factories: </a:t>
            </a:r>
            <a:r>
              <a:rPr lang="en-US" sz="5400" dirty="0" smtClean="0">
                <a:solidFill>
                  <a:schemeClr val="bg1"/>
                </a:solidFill>
              </a:rPr>
              <a:t/>
            </a:r>
            <a:br>
              <a:rPr lang="en-US" sz="5400" dirty="0" smtClean="0">
                <a:solidFill>
                  <a:schemeClr val="bg1"/>
                </a:solidFill>
              </a:rPr>
            </a:br>
            <a:r>
              <a:rPr lang="en-US" sz="5400" dirty="0" smtClean="0">
                <a:solidFill>
                  <a:schemeClr val="bg1"/>
                </a:solidFill>
              </a:rPr>
              <a:t>LEP3</a:t>
            </a:r>
            <a:r>
              <a:rPr lang="en-US" sz="5400" dirty="0">
                <a:solidFill>
                  <a:schemeClr val="bg1"/>
                </a:solidFill>
              </a:rPr>
              <a:t>, TLEP </a:t>
            </a:r>
            <a:r>
              <a:rPr lang="en-US" sz="5400" dirty="0" smtClean="0">
                <a:solidFill>
                  <a:schemeClr val="bg1"/>
                </a:solidFill>
              </a:rPr>
              <a:t>and </a:t>
            </a:r>
            <a:r>
              <a:rPr lang="en-US" sz="5400" dirty="0" err="1" smtClean="0">
                <a:solidFill>
                  <a:schemeClr val="bg1"/>
                </a:solidFill>
              </a:rPr>
              <a:t>SAPPHiRE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717032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Frank Zimmermann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KEK, 6 November 2012</a:t>
            </a:r>
            <a:endParaRPr lang="en-GB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54" y="234651"/>
            <a:ext cx="1486732" cy="116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6" descr="accnet-logo-extremelysmal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27" y="290859"/>
            <a:ext cx="1268874" cy="54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EuCARD_moy_transparent_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20" y="142057"/>
            <a:ext cx="1467706" cy="94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5054" y="6203632"/>
            <a:ext cx="90089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w</a:t>
            </a:r>
            <a:r>
              <a:rPr lang="en-US" sz="1600" dirty="0" smtClean="0">
                <a:solidFill>
                  <a:schemeClr val="bg1"/>
                </a:solidFill>
              </a:rPr>
              <a:t>ork supported </a:t>
            </a:r>
            <a:r>
              <a:rPr lang="en-US" sz="1600" dirty="0">
                <a:solidFill>
                  <a:schemeClr val="bg1"/>
                </a:solidFill>
              </a:rPr>
              <a:t>by the European Commission under the FP7 </a:t>
            </a:r>
            <a:r>
              <a:rPr lang="en-US" sz="1600" dirty="0" smtClean="0">
                <a:solidFill>
                  <a:schemeClr val="bg1"/>
                </a:solidFill>
              </a:rPr>
              <a:t>Research Infrastructures project </a:t>
            </a:r>
            <a:r>
              <a:rPr lang="en-US" sz="1600" dirty="0">
                <a:solidFill>
                  <a:schemeClr val="bg1"/>
                </a:solidFill>
              </a:rPr>
              <a:t>EuCARD, grant agreement no. </a:t>
            </a:r>
            <a:r>
              <a:rPr lang="en-US" sz="1600" dirty="0" smtClean="0">
                <a:solidFill>
                  <a:schemeClr val="bg1"/>
                </a:solidFill>
              </a:rPr>
              <a:t>227579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327" y="835174"/>
            <a:ext cx="1268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dirty="0" smtClean="0"/>
              <a:t>ern.ch/</a:t>
            </a:r>
            <a:r>
              <a:rPr lang="en-US" sz="1400" dirty="0" err="1" smtClean="0"/>
              <a:t>accnet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28435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01" y="764704"/>
            <a:ext cx="9649072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0000FF"/>
                </a:solidFill>
              </a:rPr>
              <a:t>arc optics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/>
              <a:t>s</a:t>
            </a:r>
            <a:r>
              <a:rPr lang="en-GB" sz="2000" dirty="0" smtClean="0"/>
              <a:t>ame as for </a:t>
            </a:r>
            <a:r>
              <a:rPr lang="en-GB" sz="2000" dirty="0" err="1" smtClean="0"/>
              <a:t>LHeC</a:t>
            </a:r>
            <a:r>
              <a:rPr lang="en-GB" sz="2000" dirty="0"/>
              <a:t>:</a:t>
            </a:r>
            <a:r>
              <a:rPr lang="en-GB" sz="2000" dirty="0" smtClean="0"/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Symbol" pitchFamily="18" charset="2"/>
              </a:rPr>
              <a:t>e</a:t>
            </a:r>
            <a:r>
              <a:rPr lang="en-US" sz="2000" baseline="-25000" dirty="0" err="1" smtClean="0">
                <a:solidFill>
                  <a:srgbClr val="0000CC"/>
                </a:solidFill>
              </a:rPr>
              <a:t>x,LHeC</a:t>
            </a:r>
            <a:r>
              <a:rPr lang="en-US" sz="2000" dirty="0" smtClean="0">
                <a:solidFill>
                  <a:srgbClr val="0000CC"/>
                </a:solidFill>
              </a:rPr>
              <a:t>&lt;1/3 </a:t>
            </a:r>
            <a:r>
              <a:rPr lang="en-US" sz="2000" dirty="0" smtClean="0">
                <a:solidFill>
                  <a:srgbClr val="0000CC"/>
                </a:solidFill>
                <a:latin typeface="Symbol" pitchFamily="18" charset="2"/>
              </a:rPr>
              <a:t>e</a:t>
            </a:r>
            <a:r>
              <a:rPr lang="en-US" sz="2000" baseline="-25000" dirty="0" smtClean="0">
                <a:solidFill>
                  <a:srgbClr val="0000CC"/>
                </a:solidFill>
              </a:rPr>
              <a:t>x,LEP1.5</a:t>
            </a:r>
            <a:r>
              <a:rPr lang="en-GB" sz="2000" dirty="0" smtClean="0"/>
              <a:t> at equal beam energy,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optical </a:t>
            </a:r>
            <a:r>
              <a:rPr lang="en-GB" sz="2000" dirty="0"/>
              <a:t>structure </a:t>
            </a:r>
            <a:r>
              <a:rPr lang="en-GB" sz="2000" dirty="0" smtClean="0"/>
              <a:t> </a:t>
            </a:r>
            <a:r>
              <a:rPr lang="en-GB" sz="2000" dirty="0"/>
              <a:t>compatible </a:t>
            </a:r>
            <a:r>
              <a:rPr lang="en-GB" sz="2000" dirty="0" smtClean="0"/>
              <a:t>with </a:t>
            </a:r>
            <a:r>
              <a:rPr lang="en-GB" sz="2000" dirty="0"/>
              <a:t>present LHC </a:t>
            </a:r>
            <a:r>
              <a:rPr lang="en-GB" sz="2000" dirty="0" smtClean="0"/>
              <a:t>machine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s</a:t>
            </a:r>
            <a:r>
              <a:rPr lang="en-US" sz="2000" dirty="0" smtClean="0"/>
              <a:t>mall momentum compaction (short bunch length)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a</a:t>
            </a:r>
            <a:r>
              <a:rPr lang="en-US" sz="2000" dirty="0" smtClean="0"/>
              <a:t>ssume </a:t>
            </a:r>
            <a:r>
              <a:rPr lang="en-US" sz="2000" dirty="0" err="1" smtClean="0">
                <a:latin typeface="Symbol" pitchFamily="18" charset="2"/>
              </a:rPr>
              <a:t>e</a:t>
            </a:r>
            <a:r>
              <a:rPr lang="en-US" sz="2000" baseline="-25000" dirty="0" err="1" smtClean="0"/>
              <a:t>y</a:t>
            </a:r>
            <a:r>
              <a:rPr lang="en-US" sz="2000" dirty="0" smtClean="0"/>
              <a:t>/</a:t>
            </a:r>
            <a:r>
              <a:rPr lang="en-US" sz="2000" dirty="0" smtClean="0">
                <a:latin typeface="Symbol" pitchFamily="18" charset="2"/>
              </a:rPr>
              <a:t>e</a:t>
            </a:r>
            <a:r>
              <a:rPr lang="en-US" sz="2000" baseline="-25000" dirty="0" smtClean="0"/>
              <a:t>x</a:t>
            </a:r>
            <a:r>
              <a:rPr lang="en-US" sz="2000" dirty="0" smtClean="0"/>
              <a:t> ~5x10</a:t>
            </a:r>
            <a:r>
              <a:rPr lang="en-US" sz="2000" baseline="30000" dirty="0" smtClean="0"/>
              <a:t>-3</a:t>
            </a:r>
            <a:r>
              <a:rPr lang="en-US" sz="2000" dirty="0" smtClean="0"/>
              <a:t> similar to LEP (ultimate limit </a:t>
            </a:r>
            <a:r>
              <a:rPr lang="en-US" sz="2000" dirty="0" err="1" smtClean="0">
                <a:latin typeface="Symbol" pitchFamily="18" charset="2"/>
              </a:rPr>
              <a:t>e</a:t>
            </a:r>
            <a:r>
              <a:rPr lang="en-US" sz="2000" baseline="-25000" dirty="0" err="1" smtClean="0"/>
              <a:t>y</a:t>
            </a:r>
            <a:r>
              <a:rPr lang="en-US" sz="2000" dirty="0" smtClean="0"/>
              <a:t> ~ 1 </a:t>
            </a:r>
            <a:r>
              <a:rPr lang="en-US" sz="2000" dirty="0" err="1" smtClean="0"/>
              <a:t>fm</a:t>
            </a:r>
            <a:r>
              <a:rPr lang="en-US" sz="2000" dirty="0" smtClean="0"/>
              <a:t> from opening angle)</a:t>
            </a:r>
            <a:endParaRPr lang="en-GB" sz="2000" dirty="0" smtClean="0"/>
          </a:p>
          <a:p>
            <a:r>
              <a:rPr lang="en-US" sz="1050" dirty="0" smtClean="0"/>
              <a:t>  </a:t>
            </a:r>
            <a:endParaRPr lang="en-GB" sz="1050" dirty="0" smtClean="0"/>
          </a:p>
          <a:p>
            <a:r>
              <a:rPr lang="en-GB" sz="2400" b="1" dirty="0" smtClean="0">
                <a:solidFill>
                  <a:srgbClr val="0000FF"/>
                </a:solidFill>
              </a:rPr>
              <a:t>RF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RF frequency 1.3 GHz or 700 MHz</a:t>
            </a:r>
            <a:endParaRPr lang="en-GB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ILC/ESS-type </a:t>
            </a:r>
            <a:r>
              <a:rPr lang="en-GB" sz="2000" dirty="0"/>
              <a:t>RF cavities </a:t>
            </a:r>
            <a:r>
              <a:rPr lang="en-GB" sz="2000" dirty="0" smtClean="0"/>
              <a:t>high </a:t>
            </a:r>
            <a:r>
              <a:rPr lang="en-GB" sz="2000" dirty="0"/>
              <a:t>gradient </a:t>
            </a:r>
            <a:r>
              <a:rPr lang="en-GB" sz="2000" dirty="0" smtClean="0"/>
              <a:t>(20 MV/m assumed, 2.5 times LEP gradient)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t</a:t>
            </a:r>
            <a:r>
              <a:rPr lang="en-US" sz="2000" dirty="0" smtClean="0"/>
              <a:t>otal RF length for LEP3 at 120 GeV similar to LEP at 104.5 GeV</a:t>
            </a:r>
            <a:endParaRPr lang="en-GB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/>
              <a:t>s</a:t>
            </a:r>
            <a:r>
              <a:rPr lang="en-GB" sz="2000" dirty="0" smtClean="0"/>
              <a:t>hort bunch length (small </a:t>
            </a:r>
            <a:r>
              <a:rPr lang="en-GB" sz="2000" i="1" dirty="0" smtClean="0">
                <a:latin typeface="Symbol" pitchFamily="18" charset="2"/>
              </a:rPr>
              <a:t>b</a:t>
            </a:r>
            <a:r>
              <a:rPr lang="en-GB" sz="2000" i="1" baseline="30000" dirty="0" smtClean="0"/>
              <a:t>*</a:t>
            </a:r>
            <a:r>
              <a:rPr lang="en-GB" sz="2000" i="1" baseline="-25000" dirty="0" smtClean="0"/>
              <a:t>y</a:t>
            </a:r>
            <a:r>
              <a:rPr lang="en-GB" sz="2000" dirty="0" smtClean="0"/>
              <a:t>)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err="1" smtClean="0"/>
              <a:t>cryo</a:t>
            </a:r>
            <a:r>
              <a:rPr lang="en-GB" sz="2000" dirty="0" smtClean="0"/>
              <a:t> power &lt;1/2 LHC </a:t>
            </a:r>
          </a:p>
          <a:p>
            <a:r>
              <a:rPr lang="en-US" sz="1000" dirty="0" smtClean="0"/>
              <a:t>  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s</a:t>
            </a:r>
            <a:r>
              <a:rPr lang="en-US" sz="2400" b="1" dirty="0" smtClean="0">
                <a:solidFill>
                  <a:srgbClr val="0000FF"/>
                </a:solidFill>
              </a:rPr>
              <a:t>ynchrotron radiation </a:t>
            </a:r>
            <a:endParaRPr lang="en-GB" sz="2400" b="1" dirty="0" smtClean="0">
              <a:solidFill>
                <a:srgbClr val="0000F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energy </a:t>
            </a:r>
            <a:r>
              <a:rPr lang="en-GB" sz="2000" dirty="0"/>
              <a:t>loss / turn: </a:t>
            </a:r>
            <a:r>
              <a:rPr lang="en-GB" sz="2000" i="1" dirty="0" err="1"/>
              <a:t>E</a:t>
            </a:r>
            <a:r>
              <a:rPr lang="en-GB" sz="2000" baseline="-25000" dirty="0" err="1"/>
              <a:t>loss</a:t>
            </a:r>
            <a:r>
              <a:rPr lang="en-GB" sz="2000" dirty="0"/>
              <a:t>[GeV]=88</a:t>
            </a:r>
            <a:r>
              <a:rPr lang="en-GB" sz="2000" i="1" dirty="0"/>
              <a:t>.</a:t>
            </a:r>
            <a:r>
              <a:rPr lang="en-GB" sz="2000" dirty="0"/>
              <a:t>5</a:t>
            </a:r>
            <a:r>
              <a:rPr lang="en-GB" sz="2000" i="1" dirty="0"/>
              <a:t>×</a:t>
            </a:r>
            <a:r>
              <a:rPr lang="en-GB" sz="2000" dirty="0"/>
              <a:t>10</a:t>
            </a:r>
            <a:r>
              <a:rPr lang="en-GB" sz="2000" i="1" baseline="30000" dirty="0"/>
              <a:t>−</a:t>
            </a:r>
            <a:r>
              <a:rPr lang="en-GB" sz="2000" baseline="30000" dirty="0"/>
              <a:t>6 </a:t>
            </a:r>
            <a:r>
              <a:rPr lang="en-GB" sz="2000" dirty="0"/>
              <a:t>(</a:t>
            </a:r>
            <a:r>
              <a:rPr lang="en-GB" sz="2000" i="1" dirty="0" err="1"/>
              <a:t>E</a:t>
            </a:r>
            <a:r>
              <a:rPr lang="en-GB" sz="2000" i="1" baseline="-25000" dirty="0" err="1"/>
              <a:t>b</a:t>
            </a:r>
            <a:r>
              <a:rPr lang="en-GB" sz="2000" dirty="0"/>
              <a:t>[GeV])</a:t>
            </a:r>
            <a:r>
              <a:rPr lang="en-GB" sz="2000" baseline="30000" dirty="0"/>
              <a:t>4 </a:t>
            </a:r>
            <a:r>
              <a:rPr lang="en-GB" sz="2000" i="1" dirty="0"/>
              <a:t>/ρ</a:t>
            </a:r>
            <a:r>
              <a:rPr lang="en-GB" sz="2000" dirty="0"/>
              <a:t>[m]. </a:t>
            </a:r>
            <a:endParaRPr lang="en-GB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higher </a:t>
            </a:r>
            <a:r>
              <a:rPr lang="en-GB" sz="2000" dirty="0"/>
              <a:t>energy loss </a:t>
            </a:r>
            <a:r>
              <a:rPr lang="en-GB" sz="2000" dirty="0" smtClean="0"/>
              <a:t>than necessary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arc </a:t>
            </a:r>
            <a:r>
              <a:rPr lang="en-GB" sz="2000" dirty="0"/>
              <a:t>dipole field =</a:t>
            </a:r>
            <a:r>
              <a:rPr lang="en-GB" sz="2000" dirty="0" smtClean="0"/>
              <a:t> </a:t>
            </a:r>
            <a:r>
              <a:rPr lang="en-GB" sz="2000" dirty="0"/>
              <a:t>0.153 </a:t>
            </a:r>
            <a:r>
              <a:rPr lang="en-GB" sz="2000" dirty="0" smtClean="0"/>
              <a:t>T</a:t>
            </a:r>
            <a:endParaRPr lang="en-GB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compact </a:t>
            </a:r>
            <a:r>
              <a:rPr lang="en-GB" sz="2000" dirty="0"/>
              <a:t>magnet </a:t>
            </a:r>
            <a:endParaRPr lang="en-GB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critical </a:t>
            </a:r>
            <a:r>
              <a:rPr lang="en-GB" sz="2000" dirty="0"/>
              <a:t>photon energy </a:t>
            </a:r>
            <a:r>
              <a:rPr lang="en-GB" sz="2000" dirty="0" smtClean="0"/>
              <a:t>= 1.4 MeV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50 MW per beam (total wall plug power ~200 MW ~ LHC complex)</a:t>
            </a:r>
            <a:r>
              <a:rPr lang="en-US" sz="2000" dirty="0" smtClean="0">
                <a:latin typeface="Calibri"/>
                <a:cs typeface="Calibri"/>
              </a:rPr>
              <a:t>→4x10</a:t>
            </a:r>
            <a:r>
              <a:rPr lang="en-US" sz="2000" baseline="30000" dirty="0" smtClean="0">
                <a:latin typeface="Calibri"/>
                <a:cs typeface="Calibri"/>
              </a:rPr>
              <a:t>12</a:t>
            </a:r>
            <a:r>
              <a:rPr lang="en-US" sz="2000" dirty="0" smtClean="0">
                <a:latin typeface="Calibri"/>
                <a:cs typeface="Calibri"/>
              </a:rPr>
              <a:t> e</a:t>
            </a:r>
            <a:r>
              <a:rPr lang="en-US" sz="2000" baseline="30000" dirty="0" smtClean="0">
                <a:latin typeface="Calibri"/>
                <a:cs typeface="Calibri"/>
              </a:rPr>
              <a:t>±</a:t>
            </a:r>
            <a:r>
              <a:rPr lang="en-US" sz="2000" dirty="0" smtClean="0">
                <a:latin typeface="Calibri"/>
                <a:cs typeface="Calibri"/>
              </a:rPr>
              <a:t>/beam</a:t>
            </a:r>
            <a:endParaRPr lang="en-GB" sz="2000" dirty="0" smtClean="0"/>
          </a:p>
          <a:p>
            <a:endParaRPr lang="en-GB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635125" y="34290"/>
            <a:ext cx="58919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o</a:t>
            </a:r>
            <a:r>
              <a:rPr lang="en-US" sz="4800" dirty="0" smtClean="0"/>
              <a:t>ther LEP3 parameters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25347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56" y="576767"/>
            <a:ext cx="7160088" cy="50603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5611126"/>
            <a:ext cx="9143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LHC tunnel cross section with space reserved for a future lepton machine like LEP3 [blue box above the LHC magnet] </a:t>
            </a:r>
            <a:r>
              <a:rPr lang="en-US" sz="2400" dirty="0" smtClean="0">
                <a:solidFill>
                  <a:srgbClr val="0000FF"/>
                </a:solidFill>
              </a:rPr>
              <a:t>and </a:t>
            </a:r>
            <a:r>
              <a:rPr lang="en-US" sz="2400" dirty="0">
                <a:solidFill>
                  <a:srgbClr val="0000FF"/>
                </a:solidFill>
              </a:rPr>
              <a:t>with the presently proposed location of the </a:t>
            </a:r>
            <a:r>
              <a:rPr lang="en-US" sz="2400" dirty="0" err="1">
                <a:solidFill>
                  <a:srgbClr val="0000FF"/>
                </a:solidFill>
              </a:rPr>
              <a:t>LHeC</a:t>
            </a:r>
            <a:r>
              <a:rPr lang="en-US" sz="2400" dirty="0">
                <a:solidFill>
                  <a:srgbClr val="0000FF"/>
                </a:solidFill>
              </a:rPr>
              <a:t> ring [red</a:t>
            </a:r>
            <a:r>
              <a:rPr lang="en-US" sz="2400" dirty="0" smtClean="0">
                <a:solidFill>
                  <a:srgbClr val="0000FF"/>
                </a:solidFill>
              </a:rPr>
              <a:t>]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879" y="62191"/>
            <a:ext cx="6598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p</a:t>
            </a:r>
            <a:r>
              <a:rPr lang="en-US" sz="3600" b="1" dirty="0" smtClean="0">
                <a:solidFill>
                  <a:srgbClr val="0000FF"/>
                </a:solidFill>
              </a:rPr>
              <a:t>utting LEP3 into the LHC tunnel?</a:t>
            </a:r>
            <a:endParaRPr lang="en-GB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27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95" y="964602"/>
            <a:ext cx="7543800" cy="4584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094072" y="5774344"/>
            <a:ext cx="4641014" cy="369332"/>
          </a:xfrm>
          <a:prstGeom prst="rect">
            <a:avLst/>
          </a:prstGeom>
          <a:noFill/>
          <a:ln w="28575">
            <a:solidFill>
              <a:srgbClr val="0099FF"/>
            </a:solidFill>
          </a:ln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n-lt"/>
              </a:rPr>
              <a:t>QUADS insertions in the CMS detector</a:t>
            </a:r>
            <a:endParaRPr lang="en-US" sz="1800" dirty="0" err="1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716442"/>
            <a:ext cx="170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 smtClean="0">
                <a:latin typeface="+mn-lt"/>
              </a:rPr>
              <a:t> </a:t>
            </a:r>
            <a:r>
              <a:rPr lang="fr-CH" sz="2400" b="1" i="1" dirty="0" smtClean="0">
                <a:solidFill>
                  <a:srgbClr val="00B050"/>
                </a:solidFill>
                <a:latin typeface="+mn-lt"/>
              </a:rPr>
              <a:t>Azzi, et al.. </a:t>
            </a:r>
            <a:endParaRPr lang="en-US" sz="2400" b="1" i="1" dirty="0" err="1" smtClean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79" y="62191"/>
            <a:ext cx="7191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integrating LEP3 IR in CMS detector?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04048" y="6468244"/>
            <a:ext cx="3784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Blondel, ATLAS Meeting 4 Oct.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416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r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47725"/>
            <a:ext cx="80772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95428" y="6201108"/>
            <a:ext cx="288032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195736" y="6278760"/>
            <a:ext cx="1220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z</a:t>
            </a:r>
            <a:r>
              <a:rPr lang="en-US" sz="1400" dirty="0" smtClean="0"/>
              <a:t>=3.49-4.58 m</a:t>
            </a:r>
          </a:p>
          <a:p>
            <a:r>
              <a:rPr lang="en-US" sz="1400" dirty="0" err="1"/>
              <a:t>r</a:t>
            </a:r>
            <a:r>
              <a:rPr lang="en-US" sz="1400" baseline="-25000" dirty="0" err="1" smtClean="0"/>
              <a:t>max</a:t>
            </a:r>
            <a:r>
              <a:rPr lang="en-US" sz="1400" dirty="0" smtClean="0"/>
              <a:t>=18 cm</a:t>
            </a:r>
            <a:endParaRPr lang="en-GB" sz="1400" dirty="0"/>
          </a:p>
        </p:txBody>
      </p:sp>
      <p:sp>
        <p:nvSpPr>
          <p:cNvPr id="7" name="Rectangle 6"/>
          <p:cNvSpPr/>
          <p:nvPr/>
        </p:nvSpPr>
        <p:spPr>
          <a:xfrm>
            <a:off x="3271926" y="6213266"/>
            <a:ext cx="507986" cy="598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415942" y="6278760"/>
            <a:ext cx="1128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z=6.8-8.66 m</a:t>
            </a:r>
          </a:p>
          <a:p>
            <a:r>
              <a:rPr lang="en-US" sz="1400" dirty="0" err="1" smtClean="0"/>
              <a:t>r</a:t>
            </a:r>
            <a:r>
              <a:rPr lang="en-US" sz="1400" baseline="-25000" dirty="0" err="1" smtClean="0"/>
              <a:t>max</a:t>
            </a:r>
            <a:r>
              <a:rPr lang="en-US" sz="1400" dirty="0" smtClean="0"/>
              <a:t>=43 cm</a:t>
            </a:r>
            <a:endParaRPr lang="en-GB" sz="1400" dirty="0"/>
          </a:p>
        </p:txBody>
      </p:sp>
      <p:sp>
        <p:nvSpPr>
          <p:cNvPr id="9" name="Rectangle 8"/>
          <p:cNvSpPr/>
          <p:nvPr/>
        </p:nvSpPr>
        <p:spPr>
          <a:xfrm>
            <a:off x="3779912" y="6186028"/>
            <a:ext cx="1152128" cy="927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648200" y="6334780"/>
            <a:ext cx="1402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z=8.69-12.870 m</a:t>
            </a:r>
          </a:p>
          <a:p>
            <a:r>
              <a:rPr lang="en-US" sz="1400" dirty="0" err="1" smtClean="0"/>
              <a:t>r</a:t>
            </a:r>
            <a:r>
              <a:rPr lang="en-US" sz="1400" baseline="-25000" dirty="0" err="1" smtClean="0"/>
              <a:t>max</a:t>
            </a:r>
            <a:r>
              <a:rPr lang="en-US" sz="1400" dirty="0" smtClean="0"/>
              <a:t>=87 cm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884368" y="4410"/>
            <a:ext cx="9621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</a:t>
            </a:r>
            <a:r>
              <a:rPr lang="en-US" sz="1400" dirty="0" smtClean="0"/>
              <a:t>ased on </a:t>
            </a:r>
          </a:p>
          <a:p>
            <a:r>
              <a:rPr lang="en-US" sz="1400" dirty="0" smtClean="0"/>
              <a:t>M. Nessi</a:t>
            </a:r>
          </a:p>
          <a:p>
            <a:r>
              <a:rPr lang="en-US" sz="1400" dirty="0" smtClean="0"/>
              <a:t>CARE-HHH</a:t>
            </a:r>
          </a:p>
          <a:p>
            <a:r>
              <a:rPr lang="en-US" sz="1400" dirty="0" smtClean="0"/>
              <a:t>IR’07</a:t>
            </a:r>
            <a:endParaRPr lang="en-GB" sz="1400" dirty="0"/>
          </a:p>
        </p:txBody>
      </p:sp>
      <p:sp>
        <p:nvSpPr>
          <p:cNvPr id="12" name="Rectangle 11"/>
          <p:cNvSpPr/>
          <p:nvPr/>
        </p:nvSpPr>
        <p:spPr>
          <a:xfrm>
            <a:off x="4932040" y="6186028"/>
            <a:ext cx="1584176" cy="148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051148" y="6334780"/>
            <a:ext cx="1402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z=12.95-18.60 m</a:t>
            </a:r>
          </a:p>
          <a:p>
            <a:r>
              <a:rPr lang="en-US" sz="1400" dirty="0" err="1" smtClean="0"/>
              <a:t>r</a:t>
            </a:r>
            <a:r>
              <a:rPr lang="en-US" sz="1400" baseline="-25000" dirty="0" err="1" smtClean="0"/>
              <a:t>max</a:t>
            </a:r>
            <a:r>
              <a:rPr lang="en-US" sz="1400" dirty="0" smtClean="0"/>
              <a:t>=150 cm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7879" y="62191"/>
            <a:ext cx="7441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integrating LEP3 IR in ATLAS detector?</a:t>
            </a:r>
            <a:endParaRPr lang="en-GB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62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  <p:bldP spid="9" grpId="0" animBg="1"/>
      <p:bldP spid="10" grpId="0"/>
      <p:bldP spid="12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62191"/>
            <a:ext cx="21189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sz="36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new tunnel for TLEP in the Geneva area?</a:t>
            </a:r>
            <a:endParaRPr lang="en-GB" sz="3600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87" y="-6197"/>
            <a:ext cx="48502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9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 descr="HE_LHC%20option3_80km_UnderLake.pdf"/>
          <p:cNvPicPr/>
          <p:nvPr/>
        </p:nvPicPr>
        <p:blipFill>
          <a:blip r:embed="rId2" cstate="print"/>
          <a:srcRect l="535" t="6667" r="2890"/>
          <a:stretch>
            <a:fillRect/>
          </a:stretch>
        </p:blipFill>
        <p:spPr>
          <a:xfrm>
            <a:off x="-11689" y="697785"/>
            <a:ext cx="9144000" cy="6172200"/>
          </a:xfrm>
          <a:prstGeom prst="rect">
            <a:avLst/>
          </a:prstGeom>
        </p:spPr>
      </p:pic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799307"/>
            <a:ext cx="5976829" cy="923330"/>
          </a:xfrm>
          <a:prstGeom prst="rect">
            <a:avLst/>
          </a:prstGeom>
          <a:solidFill>
            <a:srgbClr val="E5F3EE"/>
          </a:solidFill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i="1" dirty="0" smtClean="0">
                <a:solidFill>
                  <a:srgbClr val="00B050"/>
                </a:solidFill>
                <a:latin typeface="+mj-lt"/>
              </a:rPr>
              <a:t>«</a:t>
            </a:r>
            <a:r>
              <a:rPr lang="fr-CH" b="1" i="1" dirty="0" err="1" smtClean="0">
                <a:solidFill>
                  <a:srgbClr val="00B050"/>
                </a:solidFill>
                <a:latin typeface="+mj-lt"/>
              </a:rPr>
              <a:t>Pre-Feasibility</a:t>
            </a:r>
            <a:r>
              <a:rPr lang="fr-CH" b="1" i="1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fr-CH" b="1" i="1" dirty="0" err="1">
                <a:solidFill>
                  <a:srgbClr val="00B050"/>
                </a:solidFill>
                <a:latin typeface="+mj-lt"/>
              </a:rPr>
              <a:t>S</a:t>
            </a:r>
            <a:r>
              <a:rPr lang="fr-CH" b="1" i="1" dirty="0" err="1" smtClean="0">
                <a:solidFill>
                  <a:srgbClr val="00B050"/>
                </a:solidFill>
                <a:latin typeface="+mj-lt"/>
              </a:rPr>
              <a:t>tudy</a:t>
            </a:r>
            <a:r>
              <a:rPr lang="fr-CH" b="1" i="1" dirty="0" smtClean="0">
                <a:solidFill>
                  <a:srgbClr val="00B050"/>
                </a:solidFill>
                <a:latin typeface="+mj-lt"/>
              </a:rPr>
              <a:t> for an 80-km tunnel </a:t>
            </a:r>
            <a:r>
              <a:rPr lang="fr-CH" b="1" i="1" dirty="0" err="1" smtClean="0">
                <a:solidFill>
                  <a:srgbClr val="00B050"/>
                </a:solidFill>
                <a:latin typeface="+mj-lt"/>
              </a:rPr>
              <a:t>at</a:t>
            </a:r>
            <a:r>
              <a:rPr lang="fr-CH" b="1" i="1" dirty="0" smtClean="0">
                <a:solidFill>
                  <a:srgbClr val="00B050"/>
                </a:solidFill>
                <a:latin typeface="+mj-lt"/>
              </a:rPr>
              <a:t> CERN»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i="1" dirty="0" smtClean="0">
                <a:solidFill>
                  <a:srgbClr val="00B050"/>
                </a:solidFill>
                <a:latin typeface="+mj-lt"/>
              </a:rPr>
              <a:t>John Osborne and Caroline </a:t>
            </a:r>
            <a:r>
              <a:rPr lang="fr-CH" b="1" i="1" dirty="0" err="1" smtClean="0">
                <a:solidFill>
                  <a:srgbClr val="00B050"/>
                </a:solidFill>
                <a:latin typeface="+mj-lt"/>
              </a:rPr>
              <a:t>Waaijer</a:t>
            </a:r>
            <a:r>
              <a:rPr lang="fr-CH" b="1" i="1" dirty="0" smtClean="0">
                <a:solidFill>
                  <a:srgbClr val="00B050"/>
                </a:solidFill>
                <a:latin typeface="+mj-lt"/>
              </a:rPr>
              <a:t>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i="1" dirty="0" smtClean="0">
                <a:solidFill>
                  <a:srgbClr val="00B050"/>
                </a:solidFill>
                <a:latin typeface="+mj-lt"/>
              </a:rPr>
              <a:t>CERN, ARUP &amp; GADZ,  </a:t>
            </a:r>
            <a:r>
              <a:rPr lang="fr-CH" b="1" i="1" dirty="0" err="1" smtClean="0">
                <a:solidFill>
                  <a:srgbClr val="00B050"/>
                </a:solidFill>
                <a:latin typeface="+mj-lt"/>
              </a:rPr>
              <a:t>submitted</a:t>
            </a:r>
            <a:r>
              <a:rPr lang="fr-CH" b="1" i="1" dirty="0" smtClean="0">
                <a:solidFill>
                  <a:srgbClr val="00B050"/>
                </a:solidFill>
                <a:latin typeface="+mj-lt"/>
              </a:rPr>
              <a:t> to ESPG</a:t>
            </a:r>
            <a:endParaRPr lang="en-US" b="1" i="1" dirty="0" err="1" smtClean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79" y="62191"/>
            <a:ext cx="9189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TLEP tunnel in the Geneva area – “best” option</a:t>
            </a:r>
            <a:endParaRPr lang="en-GB" sz="3600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64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6453336"/>
            <a:ext cx="4653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Proposal by K. Oide, 13 February 2012</a:t>
            </a:r>
            <a:endParaRPr lang="en-GB" sz="1800" b="1" dirty="0" err="1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5917624"/>
            <a:ext cx="7760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SuperTRISTAN</a:t>
            </a:r>
            <a:r>
              <a:rPr lang="en-US" sz="2800" b="1" dirty="0" smtClean="0">
                <a:solidFill>
                  <a:schemeClr val="bg1"/>
                </a:solidFill>
              </a:rPr>
              <a:t> in Tsukuba: 40-80 km ring</a:t>
            </a:r>
            <a:endParaRPr lang="en-GB" sz="2800" b="1" dirty="0" err="1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2204864"/>
            <a:ext cx="5645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TLEP tunnel in the KEK area?</a:t>
            </a:r>
            <a:endParaRPr lang="en-GB" sz="3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6-Point Star 1"/>
          <p:cNvSpPr/>
          <p:nvPr/>
        </p:nvSpPr>
        <p:spPr bwMode="auto">
          <a:xfrm>
            <a:off x="3914741" y="5179169"/>
            <a:ext cx="290000" cy="368287"/>
          </a:xfrm>
          <a:prstGeom prst="star6">
            <a:avLst/>
          </a:prstGeom>
          <a:solidFill>
            <a:schemeClr val="accent2"/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8035" y="4809837"/>
            <a:ext cx="3207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m</a:t>
            </a:r>
            <a:r>
              <a:rPr lang="en-US" sz="1800" b="1" dirty="0" smtClean="0">
                <a:solidFill>
                  <a:srgbClr val="FFFF00"/>
                </a:solidFill>
              </a:rPr>
              <a:t>y wife’s home about here</a:t>
            </a:r>
            <a:endParaRPr lang="en-GB" sz="1800" b="1" dirty="0" err="1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34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uminosity formulae &amp; constraints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-1" y="1196752"/>
                <a:ext cx="9143999" cy="13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𝐿</m:t>
                      </m:r>
                      <m:r>
                        <a:rPr lang="en-GB" sz="32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𝑟𝑒𝑣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n-GB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𝑟𝑒𝑣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GB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GB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GB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f>
                        <m:f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GB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GB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f>
                        <m:f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3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type m:val="lin"/>
                                  <m:ctrlPr>
                                    <a:rPr lang="en-GB" sz="32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32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32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32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32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GB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196752"/>
                <a:ext cx="9143999" cy="13001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>
            <a:off x="2483768" y="2276872"/>
            <a:ext cx="936104" cy="576064"/>
          </a:xfrm>
          <a:prstGeom prst="straightConnector1">
            <a:avLst/>
          </a:prstGeom>
          <a:ln w="476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47697" y="3892900"/>
                <a:ext cx="3367845" cy="10213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GB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GB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GB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𝜋𝛾</m:t>
                          </m:r>
                          <m:d>
                            <m:dPr>
                              <m:ctrlPr>
                                <a:rPr lang="en-GB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GB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𝜅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GB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97" y="3892900"/>
                <a:ext cx="3367845" cy="10213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2951820" y="2429272"/>
            <a:ext cx="2556284" cy="1597033"/>
          </a:xfrm>
          <a:prstGeom prst="straightConnector1">
            <a:avLst/>
          </a:prstGeom>
          <a:ln w="47625">
            <a:gradFill>
              <a:gsLst>
                <a:gs pos="100000">
                  <a:schemeClr val="bg1"/>
                </a:gs>
                <a:gs pos="0">
                  <a:srgbClr val="FF0000"/>
                </a:gs>
                <a:gs pos="50000">
                  <a:srgbClr val="F0747B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5464" y="2773333"/>
                <a:ext cx="6153608" cy="12529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𝑟𝑒𝑣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GB" sz="2800" i="1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𝑆𝑅</m:t>
                              </m:r>
                              <m: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r>
                            <a:rPr lang="en-GB" sz="28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𝜌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8.8575×</m:t>
                          </m:r>
                          <m:sSup>
                            <m:sSupPr>
                              <m:ctrlP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−5</m:t>
                              </m:r>
                            </m:sup>
                          </m:sSup>
                          <m:f>
                            <m:fPr>
                              <m:ctrlP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sz="2800">
                                  <a:solidFill>
                                    <a:srgbClr val="0000FF"/>
                                  </a:solidFill>
                                </a:rPr>
                                <m:t>m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28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GB" sz="2800">
                                      <a:solidFill>
                                        <a:srgbClr val="0000FF"/>
                                      </a:solidFill>
                                    </a:rPr>
                                    <m:t>GeV</m:t>
                                  </m:r>
                                </m:e>
                                <m:sup>
                                  <m:r>
                                    <a:rPr lang="en-GB" sz="28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−3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4" y="2773333"/>
                <a:ext cx="6153608" cy="125297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05052" y="4815174"/>
                <a:ext cx="2707216" cy="1040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30 </m:t>
                          </m:r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𝑎𝑐𝑐</m:t>
                              </m:r>
                            </m:sub>
                          </m:sSub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𝛼</m:t>
                          </m:r>
                        </m:den>
                      </m:f>
                      <m:r>
                        <a:rPr lang="en-GB" sz="2800" i="1">
                          <a:solidFill>
                            <a:prstClr val="black"/>
                          </a:solidFill>
                          <a:latin typeface="Cambria Math"/>
                        </a:rPr>
                        <m:t>&lt;1</m:t>
                      </m:r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52" y="4815174"/>
                <a:ext cx="2707216" cy="104060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189072" y="2922765"/>
            <a:ext cx="20174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00FF"/>
                </a:solidFill>
              </a:rPr>
              <a:t>SR radiation </a:t>
            </a:r>
          </a:p>
          <a:p>
            <a:r>
              <a:rPr lang="en-US" sz="2800" i="1" dirty="0">
                <a:solidFill>
                  <a:srgbClr val="0000FF"/>
                </a:solidFill>
              </a:rPr>
              <a:t>p</a:t>
            </a:r>
            <a:r>
              <a:rPr lang="en-US" sz="2800" i="1" dirty="0" smtClean="0">
                <a:solidFill>
                  <a:srgbClr val="0000FF"/>
                </a:solidFill>
              </a:rPr>
              <a:t>ower limit</a:t>
            </a:r>
            <a:endParaRPr lang="en-GB" sz="2800" i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5542" y="4035159"/>
            <a:ext cx="3477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b</a:t>
            </a:r>
            <a:r>
              <a:rPr lang="en-US" sz="2800" i="1" dirty="0" smtClean="0">
                <a:solidFill>
                  <a:srgbClr val="FF0000"/>
                </a:solidFill>
              </a:rPr>
              <a:t>eam-beam limit</a:t>
            </a:r>
            <a:endParaRPr lang="en-GB" sz="2800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69447" y="4852238"/>
            <a:ext cx="46370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</a:rPr>
              <a:t>&gt;</a:t>
            </a:r>
            <a:r>
              <a:rPr lang="en-GB" sz="2800" i="1" dirty="0" smtClean="0">
                <a:solidFill>
                  <a:prstClr val="black"/>
                </a:solidFill>
              </a:rPr>
              <a:t>30 min </a:t>
            </a:r>
            <a:r>
              <a:rPr lang="en-US" sz="2800" i="1" dirty="0" err="1" smtClean="0">
                <a:solidFill>
                  <a:prstClr val="black"/>
                </a:solidFill>
              </a:rPr>
              <a:t>beamstrahlung</a:t>
            </a:r>
            <a:r>
              <a:rPr lang="en-US" sz="2800" i="1" dirty="0" smtClean="0">
                <a:solidFill>
                  <a:prstClr val="black"/>
                </a:solidFill>
              </a:rPr>
              <a:t> lifetime (Telnov) </a:t>
            </a:r>
            <a:r>
              <a:rPr lang="en-US" sz="2800" i="1" dirty="0" smtClean="0">
                <a:solidFill>
                  <a:prstClr val="black"/>
                </a:solidFill>
                <a:cs typeface="Calibri"/>
              </a:rPr>
              <a:t>→ </a:t>
            </a:r>
            <a:r>
              <a:rPr lang="en-US" sz="2800" i="1" dirty="0" err="1">
                <a:solidFill>
                  <a:prstClr val="black"/>
                </a:solidFill>
                <a:cs typeface="Calibri"/>
              </a:rPr>
              <a:t>N</a:t>
            </a:r>
            <a:r>
              <a:rPr lang="en-US" sz="2800" i="1" baseline="-25000" dirty="0" err="1" smtClean="0">
                <a:solidFill>
                  <a:prstClr val="black"/>
                </a:solidFill>
                <a:cs typeface="Calibri"/>
              </a:rPr>
              <a:t>b</a:t>
            </a:r>
            <a:r>
              <a:rPr lang="en-US" sz="2800" i="1" dirty="0" err="1" smtClean="0">
                <a:solidFill>
                  <a:prstClr val="black"/>
                </a:solidFill>
                <a:cs typeface="Calibri"/>
              </a:rPr>
              <a:t>,</a:t>
            </a:r>
            <a:r>
              <a:rPr lang="en-US" sz="2800" i="1" dirty="0" err="1" smtClean="0">
                <a:solidFill>
                  <a:prstClr val="black"/>
                </a:solidFill>
                <a:latin typeface="Symbol" pitchFamily="18" charset="2"/>
                <a:cs typeface="Calibri"/>
              </a:rPr>
              <a:t>b</a:t>
            </a:r>
            <a:r>
              <a:rPr lang="en-US" sz="2800" i="1" baseline="-25000" dirty="0" err="1" smtClean="0">
                <a:solidFill>
                  <a:prstClr val="black"/>
                </a:solidFill>
                <a:cs typeface="Calibri"/>
              </a:rPr>
              <a:t>x</a:t>
            </a:r>
            <a:endParaRPr lang="en-US" sz="2800" i="1" baseline="-25000" dirty="0" smtClean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5996" y="6093296"/>
            <a:ext cx="9065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cs typeface="Calibri"/>
              </a:rPr>
              <a:t>→</a:t>
            </a:r>
            <a:r>
              <a:rPr lang="en-US" sz="3200" dirty="0" smtClean="0">
                <a:solidFill>
                  <a:srgbClr val="0000FF"/>
                </a:solidFill>
              </a:rPr>
              <a:t>minimize </a:t>
            </a:r>
            <a:r>
              <a:rPr lang="en-US" sz="3200" dirty="0" err="1" smtClean="0">
                <a:solidFill>
                  <a:srgbClr val="0000FF"/>
                </a:solidFill>
                <a:latin typeface="Symbol" pitchFamily="18" charset="2"/>
              </a:rPr>
              <a:t>k</a:t>
            </a:r>
            <a:r>
              <a:rPr lang="en-US" sz="3200" baseline="-25000" dirty="0" err="1" smtClean="0">
                <a:solidFill>
                  <a:srgbClr val="0000FF"/>
                </a:solidFill>
                <a:latin typeface="Symbol" pitchFamily="18" charset="2"/>
              </a:rPr>
              <a:t>e</a:t>
            </a:r>
            <a:r>
              <a:rPr lang="en-US" sz="3200" dirty="0" smtClean="0">
                <a:solidFill>
                  <a:srgbClr val="0000FF"/>
                </a:solidFill>
              </a:rPr>
              <a:t>=</a:t>
            </a:r>
            <a:r>
              <a:rPr lang="en-US" sz="3200" dirty="0" err="1" smtClean="0">
                <a:solidFill>
                  <a:srgbClr val="0000FF"/>
                </a:solidFill>
                <a:latin typeface="Symbol" pitchFamily="18" charset="2"/>
              </a:rPr>
              <a:t>e</a:t>
            </a:r>
            <a:r>
              <a:rPr lang="en-US" sz="3200" baseline="-25000" dirty="0" err="1" smtClean="0">
                <a:solidFill>
                  <a:srgbClr val="0000FF"/>
                </a:solidFill>
              </a:rPr>
              <a:t>y</a:t>
            </a:r>
            <a:r>
              <a:rPr lang="en-US" sz="3200" dirty="0" smtClean="0">
                <a:solidFill>
                  <a:srgbClr val="0000FF"/>
                </a:solidFill>
              </a:rPr>
              <a:t>/</a:t>
            </a:r>
            <a:r>
              <a:rPr lang="en-US" sz="3200" dirty="0" smtClean="0">
                <a:solidFill>
                  <a:srgbClr val="0000FF"/>
                </a:solidFill>
                <a:latin typeface="Symbol" pitchFamily="18" charset="2"/>
              </a:rPr>
              <a:t>e</a:t>
            </a:r>
            <a:r>
              <a:rPr lang="en-US" sz="3200" baseline="-25000" dirty="0" smtClean="0">
                <a:solidFill>
                  <a:srgbClr val="0000FF"/>
                </a:solidFill>
              </a:rPr>
              <a:t>x,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Symbol" pitchFamily="18" charset="2"/>
              </a:rPr>
              <a:t>b</a:t>
            </a:r>
            <a:r>
              <a:rPr lang="en-US" sz="3200" baseline="-25000" dirty="0" err="1" smtClean="0">
                <a:solidFill>
                  <a:srgbClr val="0000FF"/>
                </a:solidFill>
              </a:rPr>
              <a:t>y</a:t>
            </a:r>
            <a:r>
              <a:rPr lang="en-US" sz="3200" dirty="0" err="1" smtClean="0">
                <a:solidFill>
                  <a:srgbClr val="0000FF"/>
                </a:solidFill>
              </a:rPr>
              <a:t>~</a:t>
            </a:r>
            <a:r>
              <a:rPr lang="en-US" sz="3200" dirty="0" err="1" smtClean="0">
                <a:solidFill>
                  <a:srgbClr val="0000FF"/>
                </a:solidFill>
                <a:latin typeface="Symbol" pitchFamily="18" charset="2"/>
              </a:rPr>
              <a:t>b</a:t>
            </a:r>
            <a:r>
              <a:rPr lang="en-US" sz="3200" baseline="-25000" dirty="0" err="1" smtClean="0">
                <a:solidFill>
                  <a:srgbClr val="0000FF"/>
                </a:solidFill>
              </a:rPr>
              <a:t>x</a:t>
            </a:r>
            <a:r>
              <a:rPr lang="en-US" sz="3200" dirty="0" smtClean="0">
                <a:solidFill>
                  <a:srgbClr val="0000FF"/>
                </a:solidFill>
              </a:rPr>
              <a:t>(</a:t>
            </a:r>
            <a:r>
              <a:rPr lang="en-US" sz="3200" dirty="0" err="1" smtClean="0">
                <a:solidFill>
                  <a:srgbClr val="0000FF"/>
                </a:solidFill>
                <a:latin typeface="Symbol" pitchFamily="18" charset="2"/>
              </a:rPr>
              <a:t>e</a:t>
            </a:r>
            <a:r>
              <a:rPr lang="en-US" sz="3200" baseline="-25000" dirty="0" err="1" smtClean="0">
                <a:solidFill>
                  <a:srgbClr val="0000FF"/>
                </a:solidFill>
              </a:rPr>
              <a:t>y</a:t>
            </a:r>
            <a:r>
              <a:rPr lang="en-US" sz="3200" dirty="0" smtClean="0">
                <a:solidFill>
                  <a:srgbClr val="0000FF"/>
                </a:solidFill>
              </a:rPr>
              <a:t>/</a:t>
            </a:r>
            <a:r>
              <a:rPr lang="en-US" sz="3200" dirty="0" smtClean="0">
                <a:solidFill>
                  <a:srgbClr val="0000FF"/>
                </a:solidFill>
                <a:latin typeface="Symbol" pitchFamily="18" charset="2"/>
              </a:rPr>
              <a:t>e</a:t>
            </a:r>
            <a:r>
              <a:rPr lang="en-US" sz="3200" baseline="-25000" dirty="0" smtClean="0">
                <a:solidFill>
                  <a:srgbClr val="0000FF"/>
                </a:solidFill>
              </a:rPr>
              <a:t>x</a:t>
            </a:r>
            <a:r>
              <a:rPr lang="en-US" sz="3200" dirty="0" smtClean="0">
                <a:solidFill>
                  <a:srgbClr val="0000FF"/>
                </a:solidFill>
                <a:latin typeface="Symbol" pitchFamily="18" charset="2"/>
              </a:rPr>
              <a:t>) </a:t>
            </a:r>
            <a:r>
              <a:rPr lang="en-US" sz="3200" dirty="0" smtClean="0">
                <a:solidFill>
                  <a:srgbClr val="FF0000"/>
                </a:solidFill>
              </a:rPr>
              <a:t>and respect </a:t>
            </a:r>
            <a:r>
              <a:rPr lang="en-US" sz="3200" dirty="0" err="1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3200" baseline="-25000" dirty="0" err="1" smtClean="0">
                <a:solidFill>
                  <a:srgbClr val="FF0000"/>
                </a:solidFill>
              </a:rPr>
              <a:t>y</a:t>
            </a:r>
            <a:r>
              <a:rPr lang="en-US" sz="3200" dirty="0" err="1" smtClean="0">
                <a:solidFill>
                  <a:srgbClr val="FF0000"/>
                </a:solidFill>
                <a:cs typeface="Calibri"/>
              </a:rPr>
              <a:t>≥</a:t>
            </a:r>
            <a:r>
              <a:rPr lang="en-US" sz="3200" dirty="0" err="1" smtClean="0">
                <a:solidFill>
                  <a:srgbClr val="FF0000"/>
                </a:solidFill>
                <a:latin typeface="Symbol" pitchFamily="18" charset="2"/>
                <a:cs typeface="Calibri"/>
              </a:rPr>
              <a:t>s</a:t>
            </a:r>
            <a:r>
              <a:rPr lang="en-US" sz="3200" baseline="-25000" dirty="0" err="1" smtClean="0">
                <a:solidFill>
                  <a:srgbClr val="FF0000"/>
                </a:solidFill>
                <a:cs typeface="Calibri"/>
              </a:rPr>
              <a:t>z</a:t>
            </a:r>
            <a:r>
              <a:rPr lang="en-US" sz="3200" dirty="0" smtClean="0">
                <a:solidFill>
                  <a:srgbClr val="0000FF"/>
                </a:solidFill>
                <a:latin typeface="Symbol" pitchFamily="18" charset="2"/>
              </a:rPr>
              <a:t> </a:t>
            </a:r>
            <a:endParaRPr lang="en-GB" sz="32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79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4" grpId="0"/>
      <p:bldP spid="13" grpId="0"/>
      <p:bldP spid="14" grpId="0"/>
      <p:bldP spid="15" grpId="0"/>
      <p:bldP spid="16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712914"/>
              </p:ext>
            </p:extLst>
          </p:nvPr>
        </p:nvGraphicFramePr>
        <p:xfrm>
          <a:off x="-15479" y="908720"/>
          <a:ext cx="9144001" cy="57288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3303"/>
                <a:gridCol w="815926"/>
                <a:gridCol w="1012645"/>
                <a:gridCol w="1097510"/>
                <a:gridCol w="1071539"/>
                <a:gridCol w="1071539"/>
                <a:gridCol w="1071539"/>
              </a:tblGrid>
              <a:tr h="2645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LEP2 </a:t>
                      </a:r>
                      <a:endParaRPr lang="en-GB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LHeC</a:t>
                      </a:r>
                      <a:endParaRPr lang="en-GB" sz="2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LEP3</a:t>
                      </a:r>
                      <a:endParaRPr lang="en-GB" sz="2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TLEP-Z</a:t>
                      </a:r>
                      <a:endParaRPr lang="en-GB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TLEP-H</a:t>
                      </a:r>
                      <a:endParaRPr lang="en-GB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TLEP-t</a:t>
                      </a:r>
                      <a:endParaRPr lang="en-GB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240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beam </a:t>
                      </a:r>
                      <a:r>
                        <a:rPr lang="en-GB" sz="2000" dirty="0">
                          <a:effectLst/>
                        </a:rPr>
                        <a:t>energy </a:t>
                      </a:r>
                      <a:r>
                        <a:rPr lang="en-GB" sz="2000" dirty="0" err="1">
                          <a:effectLst/>
                        </a:rPr>
                        <a:t>E</a:t>
                      </a:r>
                      <a:r>
                        <a:rPr lang="en-GB" sz="1400" dirty="0" err="1">
                          <a:effectLst/>
                        </a:rPr>
                        <a:t>b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2000" dirty="0">
                          <a:effectLst/>
                        </a:rPr>
                        <a:t>[GeV]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circumference</a:t>
                      </a:r>
                      <a:r>
                        <a:rPr lang="en-GB" sz="2000" baseline="0" dirty="0" smtClean="0">
                          <a:effectLst/>
                        </a:rPr>
                        <a:t> </a:t>
                      </a:r>
                      <a:r>
                        <a:rPr lang="de-DE" sz="2000" dirty="0" smtClean="0">
                          <a:effectLst/>
                        </a:rPr>
                        <a:t>[km</a:t>
                      </a:r>
                      <a:r>
                        <a:rPr lang="de-DE" sz="2000" dirty="0">
                          <a:effectLst/>
                        </a:rPr>
                        <a:t>] 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beam current [mA] 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#bunches/beam 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#e</a:t>
                      </a:r>
                      <a:r>
                        <a:rPr lang="de-DE" sz="1400" dirty="0">
                          <a:effectLst/>
                        </a:rPr>
                        <a:t>−</a:t>
                      </a:r>
                      <a:r>
                        <a:rPr lang="de-DE" sz="2000" dirty="0">
                          <a:effectLst/>
                        </a:rPr>
                        <a:t>/beam [10</a:t>
                      </a:r>
                      <a:r>
                        <a:rPr lang="de-DE" sz="2000" baseline="30000" dirty="0">
                          <a:effectLst/>
                        </a:rPr>
                        <a:t>12</a:t>
                      </a:r>
                      <a:r>
                        <a:rPr lang="de-DE" sz="2000" dirty="0">
                          <a:effectLst/>
                        </a:rPr>
                        <a:t>] 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</a:rPr>
                        <a:t>horizontal emittance </a:t>
                      </a:r>
                      <a:r>
                        <a:rPr lang="de-DE" sz="2000" dirty="0">
                          <a:effectLst/>
                        </a:rPr>
                        <a:t>[nm] 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</a:rPr>
                        <a:t>vertical emittance </a:t>
                      </a:r>
                      <a:r>
                        <a:rPr lang="de-DE" sz="2000" dirty="0">
                          <a:effectLst/>
                        </a:rPr>
                        <a:t>[nm] 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bending </a:t>
                      </a:r>
                      <a:r>
                        <a:rPr lang="de-DE" sz="2000" dirty="0" smtClean="0">
                          <a:effectLst/>
                        </a:rPr>
                        <a:t>radius </a:t>
                      </a:r>
                      <a:r>
                        <a:rPr lang="en-GB" sz="2000" dirty="0">
                          <a:effectLst/>
                        </a:rPr>
                        <a:t>[km]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partition </a:t>
                      </a:r>
                      <a:r>
                        <a:rPr lang="en-GB" sz="2000" dirty="0">
                          <a:effectLst/>
                        </a:rPr>
                        <a:t>number </a:t>
                      </a:r>
                      <a:r>
                        <a:rPr lang="en-GB" sz="2000" dirty="0" err="1">
                          <a:effectLst/>
                        </a:rPr>
                        <a:t>J</a:t>
                      </a:r>
                      <a:r>
                        <a:rPr lang="en-GB" sz="1400" baseline="-25000" dirty="0" err="1">
                          <a:effectLst/>
                        </a:rPr>
                        <a:t>ε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momentum comp. </a:t>
                      </a:r>
                      <a:r>
                        <a:rPr lang="en-GB" sz="2000" dirty="0">
                          <a:effectLst/>
                        </a:rPr>
                        <a:t>α</a:t>
                      </a:r>
                      <a:r>
                        <a:rPr lang="en-GB" sz="1400" baseline="-25000" dirty="0">
                          <a:effectLst/>
                        </a:rPr>
                        <a:t>c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2000" dirty="0">
                          <a:effectLst/>
                        </a:rPr>
                        <a:t>[10</a:t>
                      </a:r>
                      <a:r>
                        <a:rPr lang="en-GB" sz="2000" baseline="30000" dirty="0">
                          <a:effectLst/>
                        </a:rPr>
                        <a:t>−5</a:t>
                      </a:r>
                      <a:r>
                        <a:rPr lang="en-GB" sz="2000" dirty="0">
                          <a:effectLst/>
                        </a:rPr>
                        <a:t>]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SR </a:t>
                      </a:r>
                      <a:r>
                        <a:rPr lang="de-DE" sz="2000" dirty="0" smtClean="0">
                          <a:effectLst/>
                        </a:rPr>
                        <a:t>power/beam </a:t>
                      </a:r>
                      <a:r>
                        <a:rPr lang="de-DE" sz="2000" dirty="0">
                          <a:effectLst/>
                        </a:rPr>
                        <a:t>[MW] </a:t>
                      </a:r>
                      <a:endParaRPr lang="en-GB" sz="2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β</a:t>
                      </a:r>
                      <a:r>
                        <a:rPr lang="de-DE" sz="2000" baseline="30000" dirty="0">
                          <a:effectLst/>
                        </a:rPr>
                        <a:t>∗</a:t>
                      </a:r>
                      <a:r>
                        <a:rPr lang="de-DE" sz="2000" baseline="-25000" dirty="0">
                          <a:effectLst/>
                        </a:rPr>
                        <a:t>x </a:t>
                      </a:r>
                      <a:r>
                        <a:rPr lang="de-DE" sz="2000" dirty="0" smtClean="0">
                          <a:effectLst/>
                        </a:rPr>
                        <a:t>[m</a:t>
                      </a:r>
                      <a:r>
                        <a:rPr lang="de-DE" sz="2000" dirty="0">
                          <a:effectLst/>
                        </a:rPr>
                        <a:t>] </a:t>
                      </a:r>
                      <a:endParaRPr lang="en-GB" sz="2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β</a:t>
                      </a:r>
                      <a:r>
                        <a:rPr lang="de-DE" sz="2000" baseline="30000" dirty="0">
                          <a:effectLst/>
                        </a:rPr>
                        <a:t>∗</a:t>
                      </a:r>
                      <a:r>
                        <a:rPr lang="de-DE" sz="2000" baseline="-25000" dirty="0">
                          <a:effectLst/>
                        </a:rPr>
                        <a:t>y</a:t>
                      </a:r>
                      <a:r>
                        <a:rPr lang="de-DE" sz="2000" dirty="0">
                          <a:effectLst/>
                        </a:rPr>
                        <a:t> [cm] </a:t>
                      </a:r>
                      <a:endParaRPr lang="en-GB" sz="2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σ</a:t>
                      </a:r>
                      <a:r>
                        <a:rPr lang="de-DE" sz="2000" baseline="30000" dirty="0">
                          <a:effectLst/>
                        </a:rPr>
                        <a:t>∗</a:t>
                      </a:r>
                      <a:r>
                        <a:rPr lang="de-DE" sz="2000" baseline="-25000" dirty="0">
                          <a:effectLst/>
                        </a:rPr>
                        <a:t>x</a:t>
                      </a:r>
                      <a:r>
                        <a:rPr lang="de-DE" sz="2000" dirty="0">
                          <a:effectLst/>
                        </a:rPr>
                        <a:t> [</a:t>
                      </a:r>
                      <a:r>
                        <a:rPr lang="en-GB" sz="2000" dirty="0">
                          <a:effectLst/>
                        </a:rPr>
                        <a:t>μ</a:t>
                      </a:r>
                      <a:r>
                        <a:rPr lang="de-DE" sz="2000" dirty="0">
                          <a:effectLst/>
                        </a:rPr>
                        <a:t>m] </a:t>
                      </a:r>
                      <a:endParaRPr lang="en-GB" sz="2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σ</a:t>
                      </a:r>
                      <a:r>
                        <a:rPr lang="de-DE" sz="2000" baseline="30000" dirty="0">
                          <a:effectLst/>
                        </a:rPr>
                        <a:t>∗</a:t>
                      </a:r>
                      <a:r>
                        <a:rPr lang="de-DE" sz="2000" baseline="-25000" dirty="0">
                          <a:effectLst/>
                        </a:rPr>
                        <a:t>y</a:t>
                      </a:r>
                      <a:r>
                        <a:rPr lang="de-DE" sz="2000" dirty="0">
                          <a:effectLst/>
                        </a:rPr>
                        <a:t> [</a:t>
                      </a:r>
                      <a:r>
                        <a:rPr lang="en-GB" sz="2000" dirty="0">
                          <a:effectLst/>
                        </a:rPr>
                        <a:t>μ</a:t>
                      </a:r>
                      <a:r>
                        <a:rPr lang="de-DE" sz="2000" dirty="0">
                          <a:effectLst/>
                        </a:rPr>
                        <a:t>m] 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hourglass </a:t>
                      </a:r>
                      <a:r>
                        <a:rPr lang="en-GB" sz="2000" dirty="0" err="1">
                          <a:effectLst/>
                        </a:rPr>
                        <a:t>F</a:t>
                      </a:r>
                      <a:r>
                        <a:rPr lang="en-GB" sz="2000" baseline="-25000" dirty="0" err="1">
                          <a:effectLst/>
                        </a:rPr>
                        <a:t>hg</a:t>
                      </a:r>
                      <a:r>
                        <a:rPr lang="en-GB" sz="2000" baseline="-25000" dirty="0">
                          <a:effectLst/>
                        </a:rPr>
                        <a:t> </a:t>
                      </a:r>
                      <a:endParaRPr lang="en-GB" sz="2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</a:rPr>
                        <a:t>ΔE</a:t>
                      </a:r>
                      <a:r>
                        <a:rPr lang="en-GB" sz="2000" baseline="30000" dirty="0" err="1" smtClean="0">
                          <a:effectLst/>
                        </a:rPr>
                        <a:t>SR</a:t>
                      </a:r>
                      <a:r>
                        <a:rPr lang="en-GB" sz="2000" baseline="-25000" dirty="0" err="1" smtClean="0">
                          <a:effectLst/>
                        </a:rPr>
                        <a:t>loss</a:t>
                      </a:r>
                      <a:r>
                        <a:rPr lang="en-GB" sz="2000" dirty="0" smtClean="0">
                          <a:effectLst/>
                        </a:rPr>
                        <a:t>/turn [GeV</a:t>
                      </a:r>
                      <a:r>
                        <a:rPr lang="en-GB" sz="2000" dirty="0">
                          <a:effectLst/>
                        </a:rPr>
                        <a:t>] </a:t>
                      </a:r>
                      <a:endParaRPr lang="en-GB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104.5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26.7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2.3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48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0.25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3.1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1.1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18.5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1.5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270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3.5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0.98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3.41</a:t>
                      </a:r>
                      <a:endParaRPr lang="en-GB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60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26.7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100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2808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56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2.5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2.6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1.5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8.1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0.18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30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0.99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0.44</a:t>
                      </a:r>
                      <a:endParaRPr lang="en-GB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120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26.7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7.2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4.0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0.10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2.6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1.5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8.1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50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71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0.32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0.59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6.99</a:t>
                      </a:r>
                      <a:endParaRPr lang="en-GB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45.5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80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1180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2625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2000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30.8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0.15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9.0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1.0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9</a:t>
                      </a:r>
                      <a:r>
                        <a:rPr lang="en-GB" sz="2000" dirty="0" smtClean="0">
                          <a:effectLst/>
                        </a:rPr>
                        <a:t>.0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50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78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0.39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0.71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0.04</a:t>
                      </a:r>
                      <a:endParaRPr lang="en-GB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120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80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24.3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80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40.5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9.4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0.05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9.0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1.0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1.0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50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43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0.22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0.75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2.1</a:t>
                      </a:r>
                      <a:endParaRPr lang="en-GB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175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80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5.4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12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9.0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20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0.1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9.0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1.0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1.0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50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0.2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0.1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63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0.32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0.65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9.3</a:t>
                      </a:r>
                      <a:endParaRPr lang="en-GB" sz="20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-15479" y="46333"/>
            <a:ext cx="59123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</a:rPr>
              <a:t>LEP3/TLEP parameters -1</a:t>
            </a:r>
          </a:p>
        </p:txBody>
      </p:sp>
      <p:sp>
        <p:nvSpPr>
          <p:cNvPr id="4" name="Rectangle 3"/>
          <p:cNvSpPr/>
          <p:nvPr/>
        </p:nvSpPr>
        <p:spPr>
          <a:xfrm>
            <a:off x="2945738" y="2780928"/>
            <a:ext cx="5946742" cy="64807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45738" y="1844824"/>
            <a:ext cx="5946742" cy="2880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12115" y="4509120"/>
            <a:ext cx="5946742" cy="64807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93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163608"/>
              </p:ext>
            </p:extLst>
          </p:nvPr>
        </p:nvGraphicFramePr>
        <p:xfrm>
          <a:off x="0" y="764705"/>
          <a:ext cx="9144001" cy="58467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3848"/>
                <a:gridCol w="720080"/>
                <a:gridCol w="895777"/>
                <a:gridCol w="1094747"/>
                <a:gridCol w="1091868"/>
                <a:gridCol w="1091868"/>
                <a:gridCol w="1045813"/>
              </a:tblGrid>
              <a:tr h="290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LEP2 </a:t>
                      </a:r>
                      <a:endParaRPr lang="en-GB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LHeC</a:t>
                      </a:r>
                      <a:endParaRPr lang="en-GB" sz="2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LEP3</a:t>
                      </a:r>
                      <a:endParaRPr lang="en-GB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TLEP-Z</a:t>
                      </a:r>
                      <a:endParaRPr lang="en-GB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TLEP-H</a:t>
                      </a:r>
                      <a:endParaRPr lang="en-GB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TLEP-t</a:t>
                      </a:r>
                      <a:endParaRPr lang="en-GB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419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</a:rPr>
                        <a:t>V</a:t>
                      </a:r>
                      <a:r>
                        <a:rPr lang="en-GB" sz="2000" baseline="-25000" dirty="0" err="1" smtClean="0">
                          <a:effectLst/>
                        </a:rPr>
                        <a:t>RF,tot</a:t>
                      </a:r>
                      <a:r>
                        <a:rPr lang="en-GB" sz="2000" baseline="-25000" dirty="0" smtClean="0">
                          <a:effectLst/>
                        </a:rPr>
                        <a:t> </a:t>
                      </a:r>
                      <a:r>
                        <a:rPr lang="en-GB" sz="2000" dirty="0">
                          <a:effectLst/>
                        </a:rPr>
                        <a:t>[GV]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  <a:latin typeface="Symbol" pitchFamily="18" charset="2"/>
                        </a:rPr>
                        <a:t>d</a:t>
                      </a:r>
                      <a:r>
                        <a:rPr lang="en-GB" sz="2000" baseline="-25000" dirty="0" err="1">
                          <a:effectLst/>
                        </a:rPr>
                        <a:t>max,RF</a:t>
                      </a:r>
                      <a:r>
                        <a:rPr lang="en-GB" sz="2000" dirty="0">
                          <a:effectLst/>
                        </a:rPr>
                        <a:t> [%]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ξ</a:t>
                      </a:r>
                      <a:r>
                        <a:rPr lang="en-GB" sz="2000" baseline="-25000" dirty="0" err="1">
                          <a:effectLst/>
                        </a:rPr>
                        <a:t>x</a:t>
                      </a:r>
                      <a:r>
                        <a:rPr lang="en-GB" sz="2000" dirty="0">
                          <a:effectLst/>
                        </a:rPr>
                        <a:t>/IP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ξ</a:t>
                      </a:r>
                      <a:r>
                        <a:rPr lang="en-GB" sz="2000" baseline="-25000" dirty="0" err="1">
                          <a:effectLst/>
                        </a:rPr>
                        <a:t>y</a:t>
                      </a:r>
                      <a:r>
                        <a:rPr lang="en-GB" sz="2000" dirty="0">
                          <a:effectLst/>
                        </a:rPr>
                        <a:t>/IP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f</a:t>
                      </a:r>
                      <a:r>
                        <a:rPr lang="en-GB" sz="2000" baseline="-25000" dirty="0" err="1">
                          <a:effectLst/>
                        </a:rPr>
                        <a:t>s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2000" dirty="0">
                          <a:effectLst/>
                        </a:rPr>
                        <a:t>[kHz]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E</a:t>
                      </a:r>
                      <a:r>
                        <a:rPr lang="en-GB" sz="2000" baseline="-25000" dirty="0" err="1">
                          <a:effectLst/>
                        </a:rPr>
                        <a:t>acc</a:t>
                      </a:r>
                      <a:r>
                        <a:rPr lang="en-GB" sz="2000" dirty="0">
                          <a:effectLst/>
                        </a:rPr>
                        <a:t> [MV/m]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eff. RF length [m]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f</a:t>
                      </a:r>
                      <a:r>
                        <a:rPr lang="en-GB" sz="2000" baseline="-25000" dirty="0" err="1">
                          <a:effectLst/>
                        </a:rPr>
                        <a:t>RF</a:t>
                      </a:r>
                      <a:r>
                        <a:rPr lang="en-GB" sz="2000" dirty="0">
                          <a:effectLst/>
                        </a:rPr>
                        <a:t> [MHz]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δ</a:t>
                      </a:r>
                      <a:r>
                        <a:rPr lang="en-GB" sz="2000" baseline="30000" dirty="0" err="1">
                          <a:effectLst/>
                        </a:rPr>
                        <a:t>SR</a:t>
                      </a:r>
                      <a:r>
                        <a:rPr lang="en-GB" sz="2000" baseline="-25000" dirty="0" err="1">
                          <a:effectLst/>
                        </a:rPr>
                        <a:t>rms</a:t>
                      </a:r>
                      <a:r>
                        <a:rPr lang="en-GB" sz="2000" dirty="0">
                          <a:effectLst/>
                        </a:rPr>
                        <a:t> [%]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σ</a:t>
                      </a:r>
                      <a:r>
                        <a:rPr lang="en-GB" sz="2000" baseline="30000" dirty="0" err="1">
                          <a:effectLst/>
                        </a:rPr>
                        <a:t>SR</a:t>
                      </a:r>
                      <a:r>
                        <a:rPr lang="en-GB" sz="2000" baseline="-25000" dirty="0" err="1">
                          <a:effectLst/>
                        </a:rPr>
                        <a:t>z,rms</a:t>
                      </a:r>
                      <a:r>
                        <a:rPr lang="en-GB" sz="2000" baseline="-25000" dirty="0">
                          <a:effectLst/>
                        </a:rPr>
                        <a:t> </a:t>
                      </a:r>
                      <a:r>
                        <a:rPr lang="en-GB" sz="2000" dirty="0">
                          <a:effectLst/>
                        </a:rPr>
                        <a:t>[cm]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i="1" dirty="0">
                          <a:effectLst/>
                        </a:rPr>
                        <a:t>L</a:t>
                      </a:r>
                      <a:r>
                        <a:rPr lang="en-GB" sz="2000" dirty="0">
                          <a:effectLst/>
                        </a:rPr>
                        <a:t>/IP[10</a:t>
                      </a:r>
                      <a:r>
                        <a:rPr lang="en-GB" sz="2000" baseline="30000" dirty="0">
                          <a:effectLst/>
                        </a:rPr>
                        <a:t>32</a:t>
                      </a:r>
                      <a:r>
                        <a:rPr lang="en-GB" sz="2000" dirty="0">
                          <a:effectLst/>
                        </a:rPr>
                        <a:t>cm</a:t>
                      </a:r>
                      <a:r>
                        <a:rPr lang="en-GB" sz="2000" baseline="30000" dirty="0">
                          <a:effectLst/>
                        </a:rPr>
                        <a:t>−2</a:t>
                      </a:r>
                      <a:r>
                        <a:rPr lang="en-GB" sz="2000" dirty="0">
                          <a:effectLst/>
                        </a:rPr>
                        <a:t>s</a:t>
                      </a:r>
                      <a:r>
                        <a:rPr lang="en-GB" sz="2000" baseline="30000" dirty="0">
                          <a:effectLst/>
                        </a:rPr>
                        <a:t>−1</a:t>
                      </a:r>
                      <a:r>
                        <a:rPr lang="en-GB" sz="2000" dirty="0">
                          <a:effectLst/>
                        </a:rPr>
                        <a:t>]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number of IPs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</a:rPr>
                        <a:t>Rad.Bhabha</a:t>
                      </a:r>
                      <a:r>
                        <a:rPr lang="en-GB" sz="2000" baseline="0" dirty="0" smtClean="0">
                          <a:effectLst/>
                        </a:rPr>
                        <a:t> </a:t>
                      </a:r>
                      <a:r>
                        <a:rPr lang="en-GB" sz="2000" baseline="0" dirty="0" err="1" smtClean="0">
                          <a:effectLst/>
                        </a:rPr>
                        <a:t>b.</a:t>
                      </a:r>
                      <a:r>
                        <a:rPr lang="en-GB" sz="2000" dirty="0" err="1" smtClean="0">
                          <a:effectLst/>
                        </a:rPr>
                        <a:t>lifetime</a:t>
                      </a:r>
                      <a:r>
                        <a:rPr lang="en-GB" sz="2000" dirty="0" smtClean="0">
                          <a:effectLst/>
                        </a:rPr>
                        <a:t> </a:t>
                      </a:r>
                      <a:r>
                        <a:rPr lang="en-GB" sz="2000" dirty="0">
                          <a:effectLst/>
                        </a:rPr>
                        <a:t>[min]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ϒ</a:t>
                      </a:r>
                      <a:r>
                        <a:rPr lang="en-GB" sz="2000" baseline="-25000" dirty="0">
                          <a:effectLst/>
                        </a:rPr>
                        <a:t>BS</a:t>
                      </a:r>
                      <a:r>
                        <a:rPr lang="en-GB" sz="2000" dirty="0">
                          <a:effectLst/>
                        </a:rPr>
                        <a:t> [10</a:t>
                      </a:r>
                      <a:r>
                        <a:rPr lang="en-GB" sz="2000" baseline="30000" dirty="0">
                          <a:effectLst/>
                        </a:rPr>
                        <a:t>−4</a:t>
                      </a:r>
                      <a:r>
                        <a:rPr lang="en-GB" sz="2000" dirty="0">
                          <a:effectLst/>
                        </a:rPr>
                        <a:t>]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n</a:t>
                      </a:r>
                      <a:r>
                        <a:rPr lang="en-GB" sz="2000" baseline="-25000" dirty="0" err="1">
                          <a:effectLst/>
                        </a:rPr>
                        <a:t>γ</a:t>
                      </a:r>
                      <a:r>
                        <a:rPr lang="en-GB" sz="2000" dirty="0">
                          <a:effectLst/>
                        </a:rPr>
                        <a:t>/collision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aseline="0" dirty="0" err="1" smtClean="0">
                          <a:effectLst/>
                          <a:latin typeface="Symbol" pitchFamily="18" charset="2"/>
                        </a:rPr>
                        <a:t>Dd</a:t>
                      </a:r>
                      <a:r>
                        <a:rPr lang="en-GB" sz="2000" baseline="30000" dirty="0" err="1" smtClean="0">
                          <a:effectLst/>
                        </a:rPr>
                        <a:t>BS</a:t>
                      </a:r>
                      <a:r>
                        <a:rPr lang="en-GB" sz="2000" dirty="0" smtClean="0">
                          <a:effectLst/>
                        </a:rPr>
                        <a:t>/collision </a:t>
                      </a:r>
                      <a:r>
                        <a:rPr lang="en-GB" sz="2000" dirty="0">
                          <a:effectLst/>
                        </a:rPr>
                        <a:t>[MeV]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aseline="0" dirty="0" err="1" smtClean="0">
                          <a:effectLst/>
                          <a:latin typeface="Symbol" pitchFamily="18" charset="2"/>
                        </a:rPr>
                        <a:t>Dd</a:t>
                      </a:r>
                      <a:r>
                        <a:rPr lang="en-GB" sz="2000" baseline="30000" dirty="0" err="1" smtClean="0">
                          <a:effectLst/>
                        </a:rPr>
                        <a:t>BS</a:t>
                      </a:r>
                      <a:r>
                        <a:rPr lang="en-GB" sz="2000" baseline="-25000" dirty="0" err="1" smtClean="0">
                          <a:effectLst/>
                        </a:rPr>
                        <a:t>rms</a:t>
                      </a:r>
                      <a:r>
                        <a:rPr lang="en-GB" sz="2000" dirty="0" smtClean="0">
                          <a:effectLst/>
                        </a:rPr>
                        <a:t>/collision </a:t>
                      </a:r>
                      <a:r>
                        <a:rPr lang="en-GB" sz="2000" dirty="0">
                          <a:effectLst/>
                        </a:rPr>
                        <a:t>[MeV] </a:t>
                      </a:r>
                      <a:endParaRPr lang="en-GB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3.64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0.77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0.025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0.065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1.6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7.5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485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352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0.22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1.61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1.25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360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0.08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0.3</a:t>
                      </a:r>
                      <a:endParaRPr lang="en-GB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0.5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0.66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N/A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N/A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0.65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11.9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721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0.12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0.69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N/A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N/A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0.05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0.16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0.02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0.07</a:t>
                      </a:r>
                      <a:endParaRPr lang="en-GB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12.0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5.7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0.09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0.08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2.19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600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700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0.23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0.31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94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18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9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0.60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31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44</a:t>
                      </a:r>
                      <a:endParaRPr lang="en-GB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2.0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4.0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0.12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0.12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1.29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20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100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700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0.06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0.19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10335</a:t>
                      </a:r>
                      <a:endParaRPr lang="en-GB" sz="20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2 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74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0.41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3.6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6.2</a:t>
                      </a:r>
                      <a:endParaRPr lang="en-GB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6.0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9.4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0.10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0.10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0.44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700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0.15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0.17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490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0.50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12.0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4.9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0.05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0.05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0.43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600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700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0.22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0.25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0.51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95</a:t>
                      </a:r>
                      <a:endParaRPr lang="en-GB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-35446" y="5899"/>
            <a:ext cx="59123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</a:rPr>
              <a:t>LEP3/TLEP parameters -2</a:t>
            </a:r>
          </a:p>
        </p:txBody>
      </p:sp>
      <p:sp>
        <p:nvSpPr>
          <p:cNvPr id="3" name="Rectangle 2"/>
          <p:cNvSpPr/>
          <p:nvPr/>
        </p:nvSpPr>
        <p:spPr>
          <a:xfrm>
            <a:off x="3203848" y="1700808"/>
            <a:ext cx="648072" cy="57606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995936" y="476672"/>
            <a:ext cx="2376264" cy="1224136"/>
          </a:xfrm>
          <a:prstGeom prst="straightConnector1">
            <a:avLst/>
          </a:prstGeom>
          <a:ln w="476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72200" y="0"/>
            <a:ext cx="27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LEP2 was not beam-beam limited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534834"/>
            <a:ext cx="9252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LEP data for </a:t>
            </a:r>
            <a:r>
              <a:rPr lang="en-US" b="1" dirty="0" smtClean="0">
                <a:solidFill>
                  <a:srgbClr val="FF0000"/>
                </a:solidFill>
              </a:rPr>
              <a:t>94.5 - 101 </a:t>
            </a:r>
            <a:r>
              <a:rPr lang="en-US" b="1" dirty="0">
                <a:solidFill>
                  <a:srgbClr val="FF0000"/>
                </a:solidFill>
              </a:rPr>
              <a:t>GeV </a:t>
            </a:r>
            <a:r>
              <a:rPr lang="en-US" b="1" dirty="0" smtClean="0">
                <a:solidFill>
                  <a:srgbClr val="FF0000"/>
                </a:solidFill>
              </a:rPr>
              <a:t>consistently suggest </a:t>
            </a:r>
            <a:r>
              <a:rPr lang="en-US" b="1" dirty="0">
                <a:solidFill>
                  <a:srgbClr val="FF0000"/>
                </a:solidFill>
              </a:rPr>
              <a:t>a beam-beam limit of ~</a:t>
            </a:r>
            <a:r>
              <a:rPr lang="en-US" b="1" dirty="0" smtClean="0">
                <a:solidFill>
                  <a:srgbClr val="FF0000"/>
                </a:solidFill>
              </a:rPr>
              <a:t>0.115 (</a:t>
            </a:r>
            <a:r>
              <a:rPr lang="en-US" b="1" dirty="0" err="1" smtClean="0">
                <a:solidFill>
                  <a:srgbClr val="FF0000"/>
                </a:solidFill>
              </a:rPr>
              <a:t>R.Assmann</a:t>
            </a:r>
            <a:r>
              <a:rPr lang="en-US" b="1" dirty="0" smtClean="0">
                <a:solidFill>
                  <a:srgbClr val="FF0000"/>
                </a:solidFill>
              </a:rPr>
              <a:t>, K. C.)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58397" y="4077072"/>
            <a:ext cx="5946742" cy="43204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58397" y="4661520"/>
            <a:ext cx="5946742" cy="43204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93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294" y="1006264"/>
            <a:ext cx="3886570" cy="5519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5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 July 2012 - X(125) “Higgs” discovery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520" y="1541865"/>
            <a:ext cx="3096344" cy="20658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38" y="3941499"/>
            <a:ext cx="4613709" cy="29165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" y="1006265"/>
            <a:ext cx="4060507" cy="291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6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31576"/>
            <a:ext cx="8424936" cy="6848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00FF"/>
                </a:solidFill>
              </a:rPr>
              <a:t>b</a:t>
            </a:r>
            <a:r>
              <a:rPr lang="en-US" sz="4800" b="1" dirty="0" smtClean="0">
                <a:solidFill>
                  <a:srgbClr val="0000FF"/>
                </a:solidFill>
              </a:rPr>
              <a:t>eam lifetime</a:t>
            </a:r>
            <a:endParaRPr lang="en-GB" sz="3600" b="1" dirty="0" smtClean="0">
              <a:solidFill>
                <a:srgbClr val="0000FF"/>
              </a:solidFill>
            </a:endParaRPr>
          </a:p>
          <a:p>
            <a:r>
              <a:rPr lang="en-GB" sz="3200" dirty="0" smtClean="0"/>
              <a:t>LEP2: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/>
              <a:t>beam lifetime ~ 6 h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/>
              <a:t>dominated by </a:t>
            </a:r>
            <a:r>
              <a:rPr lang="en-GB" sz="3200" dirty="0" err="1" smtClean="0"/>
              <a:t>radiative</a:t>
            </a:r>
            <a:r>
              <a:rPr lang="en-GB" sz="3200" dirty="0" smtClean="0"/>
              <a:t> </a:t>
            </a:r>
            <a:r>
              <a:rPr lang="en-GB" sz="3200" dirty="0" err="1" smtClean="0"/>
              <a:t>Bhahba</a:t>
            </a:r>
            <a:r>
              <a:rPr lang="en-GB" sz="3200" dirty="0" smtClean="0"/>
              <a:t> scattering with cross section </a:t>
            </a:r>
            <a:r>
              <a:rPr lang="en-GB" sz="3200" dirty="0" smtClean="0">
                <a:latin typeface="Symbol" pitchFamily="18" charset="2"/>
              </a:rPr>
              <a:t>s</a:t>
            </a:r>
            <a:r>
              <a:rPr lang="en-GB" sz="3200" dirty="0" smtClean="0"/>
              <a:t>~0.215 barn </a:t>
            </a:r>
          </a:p>
          <a:p>
            <a:r>
              <a:rPr lang="en-US" sz="1100" dirty="0" smtClean="0"/>
              <a:t>  </a:t>
            </a:r>
            <a:endParaRPr lang="en-GB" sz="1100" dirty="0"/>
          </a:p>
          <a:p>
            <a:r>
              <a:rPr lang="en-GB" sz="3200" dirty="0" smtClean="0"/>
              <a:t>LEP3: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/>
              <a:t> with </a:t>
            </a:r>
            <a:r>
              <a:rPr lang="en-GB" sz="3200" i="1" dirty="0" smtClean="0"/>
              <a:t>L</a:t>
            </a:r>
            <a:r>
              <a:rPr lang="en-GB" sz="3200" dirty="0" smtClean="0"/>
              <a:t>~10</a:t>
            </a:r>
            <a:r>
              <a:rPr lang="en-GB" sz="3200" baseline="30000" dirty="0" smtClean="0"/>
              <a:t>34</a:t>
            </a:r>
            <a:r>
              <a:rPr lang="en-GB" sz="3200" dirty="0" smtClean="0"/>
              <a:t> cm</a:t>
            </a:r>
            <a:r>
              <a:rPr lang="en-GB" sz="3200" i="1" baseline="30000" dirty="0" smtClean="0"/>
              <a:t>−</a:t>
            </a:r>
            <a:r>
              <a:rPr lang="en-GB" sz="3200" baseline="30000" dirty="0" smtClean="0"/>
              <a:t>2</a:t>
            </a:r>
            <a:r>
              <a:rPr lang="en-GB" sz="3200" dirty="0" smtClean="0"/>
              <a:t>s</a:t>
            </a:r>
            <a:r>
              <a:rPr lang="en-GB" sz="3200" i="1" baseline="30000" dirty="0" smtClean="0"/>
              <a:t>−</a:t>
            </a:r>
            <a:r>
              <a:rPr lang="en-GB" sz="3200" baseline="30000" dirty="0" smtClean="0"/>
              <a:t>1</a:t>
            </a:r>
            <a:r>
              <a:rPr lang="en-GB" sz="3200" dirty="0" smtClean="0"/>
              <a:t> at each of two IPs:</a:t>
            </a:r>
          </a:p>
          <a:p>
            <a:r>
              <a:rPr lang="en-GB" sz="3200" dirty="0"/>
              <a:t>	</a:t>
            </a:r>
            <a:r>
              <a:rPr lang="en-GB" sz="3200" b="1" dirty="0" smtClean="0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en-GB" sz="3200" b="1" baseline="-25000" dirty="0" smtClean="0">
                <a:solidFill>
                  <a:srgbClr val="FF0000"/>
                </a:solidFill>
              </a:rPr>
              <a:t>beam,LEP3</a:t>
            </a:r>
            <a:r>
              <a:rPr lang="en-GB" sz="3200" b="1" dirty="0" smtClean="0">
                <a:solidFill>
                  <a:srgbClr val="FF0000"/>
                </a:solidFill>
              </a:rPr>
              <a:t>~18 minutes from rad. </a:t>
            </a:r>
            <a:r>
              <a:rPr lang="en-GB" sz="3200" b="1" dirty="0" err="1" smtClean="0">
                <a:solidFill>
                  <a:srgbClr val="FF0000"/>
                </a:solidFill>
              </a:rPr>
              <a:t>Bhabha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endParaRPr lang="en-GB" sz="3200" b="1" dirty="0">
              <a:solidFill>
                <a:srgbClr val="FF00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3200" b="1" dirty="0" smtClean="0">
                <a:solidFill>
                  <a:srgbClr val="FF0000"/>
                </a:solidFill>
              </a:rPr>
              <a:t>additional beam lifetime limit due to </a:t>
            </a:r>
            <a:r>
              <a:rPr lang="en-GB" sz="3200" b="1" dirty="0" err="1" smtClean="0">
                <a:solidFill>
                  <a:srgbClr val="FF0000"/>
                </a:solidFill>
              </a:rPr>
              <a:t>beamstrahlung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dirty="0" smtClean="0"/>
              <a:t>requires: </a:t>
            </a:r>
            <a:r>
              <a:rPr lang="en-GB" sz="3200" dirty="0" smtClean="0">
                <a:solidFill>
                  <a:srgbClr val="0000FF"/>
                </a:solidFill>
              </a:rPr>
              <a:t>(1) large momentum acceptance (</a:t>
            </a:r>
            <a:r>
              <a:rPr lang="en-GB" sz="3200" dirty="0" err="1" smtClean="0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GB" sz="3200" baseline="-25000" dirty="0" err="1" smtClean="0">
                <a:solidFill>
                  <a:srgbClr val="0000FF"/>
                </a:solidFill>
              </a:rPr>
              <a:t>max,RF</a:t>
            </a:r>
            <a:r>
              <a:rPr lang="en-GB" sz="3200" dirty="0" smtClean="0">
                <a:solidFill>
                  <a:srgbClr val="0000FF"/>
                </a:solidFill>
              </a:rPr>
              <a:t> </a:t>
            </a:r>
            <a:r>
              <a:rPr lang="en-GB" sz="3200" dirty="0">
                <a:solidFill>
                  <a:srgbClr val="0000FF"/>
                </a:solidFill>
              </a:rPr>
              <a:t>≥ </a:t>
            </a:r>
            <a:r>
              <a:rPr lang="en-GB" sz="3200" dirty="0" smtClean="0">
                <a:solidFill>
                  <a:srgbClr val="0000FF"/>
                </a:solidFill>
              </a:rPr>
              <a:t>3%), and/or (2) flat(</a:t>
            </a:r>
            <a:r>
              <a:rPr lang="en-GB" sz="3200" dirty="0" err="1" smtClean="0">
                <a:solidFill>
                  <a:srgbClr val="0000FF"/>
                </a:solidFill>
              </a:rPr>
              <a:t>ter</a:t>
            </a:r>
            <a:r>
              <a:rPr lang="en-GB" sz="3200" dirty="0" smtClean="0">
                <a:solidFill>
                  <a:srgbClr val="0000FF"/>
                </a:solidFill>
              </a:rPr>
              <a:t>) beams </a:t>
            </a:r>
            <a:r>
              <a:rPr lang="en-US" sz="3200" dirty="0" smtClean="0">
                <a:solidFill>
                  <a:srgbClr val="0000FF"/>
                </a:solidFill>
              </a:rPr>
              <a:t>and/or (3) fast replenishing</a:t>
            </a:r>
            <a:endParaRPr lang="en-GB" sz="3200" dirty="0" smtClean="0">
              <a:solidFill>
                <a:srgbClr val="0000FF"/>
              </a:solidFill>
            </a:endParaRPr>
          </a:p>
          <a:p>
            <a:r>
              <a:rPr lang="en-US" sz="2800" dirty="0" smtClean="0"/>
              <a:t>	(Valery Telnov, Kaoru </a:t>
            </a:r>
            <a:r>
              <a:rPr lang="en-US" sz="2800" dirty="0" err="1" smtClean="0"/>
              <a:t>Yokoya</a:t>
            </a:r>
            <a:r>
              <a:rPr lang="en-US" sz="2800" dirty="0" smtClean="0"/>
              <a:t>, Marco Zanetti)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0791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2193925"/>
            <a:ext cx="4589462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7273925" y="2576513"/>
            <a:ext cx="1085850" cy="592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8434" name="Group 15"/>
          <p:cNvGrpSpPr>
            <a:grpSpLocks/>
          </p:cNvGrpSpPr>
          <p:nvPr/>
        </p:nvGrpSpPr>
        <p:grpSpPr bwMode="auto">
          <a:xfrm>
            <a:off x="0" y="2386013"/>
            <a:ext cx="4589463" cy="3019425"/>
            <a:chOff x="0" y="2386020"/>
            <a:chExt cx="4589195" cy="3020097"/>
          </a:xfrm>
        </p:grpSpPr>
        <p:pic>
          <p:nvPicPr>
            <p:cNvPr id="18444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86020"/>
              <a:ext cx="4589195" cy="302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5" name="TextBox 13"/>
            <p:cNvSpPr txBox="1">
              <a:spLocks noChangeArrowheads="1"/>
            </p:cNvSpPr>
            <p:nvPr/>
          </p:nvSpPr>
          <p:spPr bwMode="auto">
            <a:xfrm>
              <a:off x="1883649" y="3141023"/>
              <a:ext cx="1829758" cy="1200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dirty="0" smtClean="0">
                  <a:solidFill>
                    <a:srgbClr val="FF0000"/>
                  </a:solidFill>
                  <a:cs typeface="Arial" charset="0"/>
                </a:rPr>
                <a:t>BS lifetime&gt;4h at </a:t>
              </a:r>
              <a:r>
                <a:rPr lang="en-US" dirty="0" smtClean="0">
                  <a:solidFill>
                    <a:srgbClr val="FF0000"/>
                  </a:solidFill>
                  <a:latin typeface="Symbol" pitchFamily="18" charset="2"/>
                </a:rPr>
                <a:t>h</a:t>
              </a:r>
              <a:r>
                <a:rPr lang="en-US" dirty="0" smtClean="0">
                  <a:solidFill>
                    <a:srgbClr val="FF0000"/>
                  </a:solidFill>
                  <a:cs typeface="Arial" charset="0"/>
                </a:rPr>
                <a:t>=3</a:t>
              </a:r>
              <a:r>
                <a:rPr lang="en-US" dirty="0">
                  <a:solidFill>
                    <a:srgbClr val="FF0000"/>
                  </a:solidFill>
                  <a:cs typeface="Arial" charset="0"/>
                </a:rPr>
                <a:t>%</a:t>
              </a:r>
            </a:p>
          </p:txBody>
        </p:sp>
      </p:grpSp>
      <p:sp>
        <p:nvSpPr>
          <p:cNvPr id="18435" name="Content Placeholder 1"/>
          <p:cNvSpPr>
            <a:spLocks noGrp="1"/>
          </p:cNvSpPr>
          <p:nvPr>
            <p:ph idx="1"/>
          </p:nvPr>
        </p:nvSpPr>
        <p:spPr>
          <a:xfrm>
            <a:off x="337344" y="757237"/>
            <a:ext cx="8504238" cy="14366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ea typeface="ＭＳ Ｐゴシック" pitchFamily="34" charset="-128"/>
              </a:rPr>
              <a:t>GUINEA-PIG simulation with 360M </a:t>
            </a:r>
            <a:r>
              <a:rPr lang="en-US" dirty="0" err="1" smtClean="0">
                <a:ea typeface="ＭＳ Ｐゴシック" pitchFamily="34" charset="-128"/>
              </a:rPr>
              <a:t>macroparticles</a:t>
            </a:r>
            <a:r>
              <a:rPr lang="en-US" dirty="0" smtClean="0">
                <a:ea typeface="ＭＳ Ｐゴシック" pitchFamily="34" charset="-128"/>
              </a:rPr>
              <a:t> </a:t>
            </a:r>
          </a:p>
          <a:p>
            <a:r>
              <a:rPr lang="en-US" dirty="0">
                <a:ea typeface="ＭＳ Ｐゴシック" pitchFamily="34" charset="-128"/>
              </a:rPr>
              <a:t>l</a:t>
            </a:r>
            <a:r>
              <a:rPr lang="en-US" dirty="0" smtClean="0">
                <a:ea typeface="ＭＳ Ｐゴシック" pitchFamily="34" charset="-128"/>
              </a:rPr>
              <a:t>ifetime depends exponentially on energy acceptance </a:t>
            </a:r>
            <a:r>
              <a:rPr lang="en-US" dirty="0" smtClean="0">
                <a:latin typeface="Symbol" pitchFamily="18" charset="2"/>
                <a:ea typeface="ＭＳ Ｐゴシック" pitchFamily="34" charset="-128"/>
              </a:rPr>
              <a:t>h</a:t>
            </a:r>
          </a:p>
        </p:txBody>
      </p:sp>
      <p:sp>
        <p:nvSpPr>
          <p:cNvPr id="18436" name="Title 2"/>
          <p:cNvSpPr>
            <a:spLocks noGrp="1"/>
          </p:cNvSpPr>
          <p:nvPr>
            <p:ph type="title"/>
          </p:nvPr>
        </p:nvSpPr>
        <p:spPr bwMode="auto">
          <a:xfrm>
            <a:off x="461963" y="0"/>
            <a:ext cx="8229600" cy="836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solidFill>
                  <a:srgbClr val="0000FF"/>
                </a:solidFill>
                <a:ea typeface="ＭＳ Ｐゴシック" pitchFamily="34" charset="-128"/>
              </a:rPr>
              <a:t>e</a:t>
            </a:r>
            <a:r>
              <a:rPr lang="en-US" b="1" dirty="0" smtClean="0">
                <a:solidFill>
                  <a:srgbClr val="0000FF"/>
                </a:solidFill>
                <a:ea typeface="ＭＳ Ｐゴシック" pitchFamily="34" charset="-128"/>
              </a:rPr>
              <a:t>nergy spectrum after 1 collision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5ED5325-89EC-46BA-8BEC-48316CFEFF58}" type="slidenum">
              <a:rPr lang="en-US" sz="1200">
                <a:solidFill>
                  <a:schemeClr val="bg1"/>
                </a:solidFill>
                <a:latin typeface="Calibri" pitchFamily="34" charset="0"/>
              </a:rPr>
              <a:pPr eaLnBrk="1" hangingPunct="1"/>
              <a:t>21</a:t>
            </a:fld>
            <a:endParaRPr lang="en-US" sz="1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40" name="TextBox 12"/>
          <p:cNvSpPr txBox="1">
            <a:spLocks noChangeArrowheads="1"/>
          </p:cNvSpPr>
          <p:nvPr/>
        </p:nvSpPr>
        <p:spPr bwMode="auto">
          <a:xfrm>
            <a:off x="1482725" y="2576513"/>
            <a:ext cx="1828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TLEP-H</a:t>
            </a:r>
          </a:p>
        </p:txBody>
      </p:sp>
      <p:sp>
        <p:nvSpPr>
          <p:cNvPr id="15" name="Content Placeholder 1"/>
          <p:cNvSpPr txBox="1">
            <a:spLocks/>
          </p:cNvSpPr>
          <p:nvPr/>
        </p:nvSpPr>
        <p:spPr bwMode="auto">
          <a:xfrm>
            <a:off x="0" y="5589240"/>
            <a:ext cx="9166225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-106" charset="0"/>
              <a:buChar char="•"/>
              <a:defRPr/>
            </a:pPr>
            <a:r>
              <a:rPr lang="en-US" sz="2800" dirty="0">
                <a:solidFill>
                  <a:srgbClr val="000090"/>
                </a:solidFill>
                <a:ea typeface="ＭＳ Ｐゴシック" pitchFamily="-106" charset="-128"/>
                <a:cs typeface="ＭＳ Ｐゴシック" pitchFamily="-106" charset="-128"/>
              </a:rPr>
              <a:t>a</a:t>
            </a:r>
            <a:r>
              <a:rPr lang="en-US" sz="2800" dirty="0" smtClean="0">
                <a:solidFill>
                  <a:srgbClr val="000090"/>
                </a:solidFill>
                <a:latin typeface="+mn-lt"/>
                <a:ea typeface="ＭＳ Ｐゴシック" pitchFamily="-106" charset="-128"/>
                <a:cs typeface="ＭＳ Ｐゴシック" pitchFamily="-106" charset="-128"/>
              </a:rPr>
              <a:t>s </a:t>
            </a:r>
            <a:r>
              <a:rPr lang="en-US" sz="2800" dirty="0">
                <a:solidFill>
                  <a:srgbClr val="000090"/>
                </a:solidFill>
                <a:latin typeface="+mn-lt"/>
                <a:ea typeface="ＭＳ Ｐゴシック" pitchFamily="-106" charset="-128"/>
                <a:cs typeface="ＭＳ Ｐゴシック" pitchFamily="-106" charset="-128"/>
              </a:rPr>
              <a:t>for LEP3, TLEP BS lifetime well above required threshold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-106" charset="0"/>
              <a:buChar char="•"/>
              <a:defRPr/>
            </a:pPr>
            <a:r>
              <a:rPr lang="en-US" sz="2800" dirty="0">
                <a:solidFill>
                  <a:srgbClr val="000090"/>
                </a:solidFill>
                <a:ea typeface="ＭＳ Ｐゴシック" pitchFamily="-106" charset="-128"/>
                <a:cs typeface="ＭＳ Ｐゴシック" pitchFamily="-106" charset="-128"/>
              </a:rPr>
              <a:t>i</a:t>
            </a:r>
            <a:r>
              <a:rPr lang="en-US" sz="2800" dirty="0" smtClean="0">
                <a:solidFill>
                  <a:srgbClr val="000090"/>
                </a:solidFill>
                <a:latin typeface="+mn-lt"/>
                <a:ea typeface="ＭＳ Ｐゴシック" pitchFamily="-106" charset="-128"/>
                <a:cs typeface="ＭＳ Ｐゴシック" pitchFamily="-106" charset="-128"/>
              </a:rPr>
              <a:t>n particular there is </a:t>
            </a:r>
            <a:r>
              <a:rPr lang="en-US" sz="2800" dirty="0">
                <a:solidFill>
                  <a:srgbClr val="000090"/>
                </a:solidFill>
                <a:latin typeface="+mn-lt"/>
                <a:ea typeface="ＭＳ Ｐゴシック" pitchFamily="-106" charset="-128"/>
                <a:cs typeface="ＭＳ Ｐゴシック" pitchFamily="-106" charset="-128"/>
              </a:rPr>
              <a:t>some margin </a:t>
            </a:r>
            <a:r>
              <a:rPr lang="en-US" sz="2800" dirty="0" smtClean="0">
                <a:solidFill>
                  <a:srgbClr val="000090"/>
                </a:solidFill>
                <a:latin typeface="+mn-lt"/>
                <a:ea typeface="ＭＳ Ｐゴシック" pitchFamily="-106" charset="-128"/>
                <a:cs typeface="ＭＳ Ｐゴシック" pitchFamily="-106" charset="-128"/>
              </a:rPr>
              <a:t>for </a:t>
            </a:r>
            <a:r>
              <a:rPr lang="en-US" sz="2800" dirty="0">
                <a:solidFill>
                  <a:srgbClr val="000090"/>
                </a:solidFill>
                <a:latin typeface="+mn-lt"/>
                <a:ea typeface="ＭＳ Ｐゴシック" pitchFamily="-106" charset="-128"/>
                <a:cs typeface="ＭＳ Ｐゴシック" pitchFamily="-106" charset="-128"/>
              </a:rPr>
              <a:t>TLEP-H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871494" y="2834798"/>
            <a:ext cx="1829865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FF0000"/>
                </a:solidFill>
                <a:cs typeface="Arial" charset="0"/>
              </a:rPr>
              <a:t>BS lifetime &gt;100 min at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h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=4%</a:t>
            </a:r>
            <a:endParaRPr lang="en-US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8439" name="TextBox 11"/>
          <p:cNvSpPr txBox="1">
            <a:spLocks noChangeArrowheads="1"/>
          </p:cNvSpPr>
          <p:nvPr/>
        </p:nvSpPr>
        <p:spPr bwMode="auto">
          <a:xfrm>
            <a:off x="5580112" y="2576512"/>
            <a:ext cx="18303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TLEP-t</a:t>
            </a:r>
            <a:endParaRPr lang="en-US" sz="3200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74823" y="1739682"/>
            <a:ext cx="1626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Zanetti, MIT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LEP3 Day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87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48" y="1497752"/>
            <a:ext cx="7128792" cy="509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89367"/>
            <a:ext cx="87849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ea typeface="ＭＳ Ｐゴシック" pitchFamily="-106" charset="-128"/>
              </a:rPr>
              <a:t>n</a:t>
            </a:r>
            <a:r>
              <a:rPr lang="en-US" sz="3200" dirty="0" smtClean="0">
                <a:solidFill>
                  <a:srgbClr val="0000FF"/>
                </a:solidFill>
                <a:ea typeface="ＭＳ Ｐゴシック" pitchFamily="-106" charset="-128"/>
              </a:rPr>
              <a:t>ote: </a:t>
            </a:r>
            <a:r>
              <a:rPr lang="en-US" sz="3200" dirty="0" err="1" smtClean="0">
                <a:solidFill>
                  <a:srgbClr val="0000FF"/>
                </a:solidFill>
                <a:ea typeface="ＭＳ Ｐゴシック" pitchFamily="-106" charset="-128"/>
              </a:rPr>
              <a:t>beamstrahlung</a:t>
            </a:r>
            <a:r>
              <a:rPr lang="en-US" sz="3200" dirty="0" smtClean="0">
                <a:solidFill>
                  <a:srgbClr val="0000FF"/>
                </a:solidFill>
                <a:ea typeface="ＭＳ Ｐゴシック" pitchFamily="-106" charset="-128"/>
              </a:rPr>
              <a:t> effect at LEP3 much </a:t>
            </a:r>
            <a:r>
              <a:rPr lang="en-US" sz="3200" dirty="0">
                <a:solidFill>
                  <a:srgbClr val="0000FF"/>
                </a:solidFill>
                <a:ea typeface="ＭＳ Ｐゴシック" pitchFamily="-106" charset="-128"/>
              </a:rPr>
              <a:t>smaller than for </a:t>
            </a:r>
            <a:r>
              <a:rPr lang="en-US" sz="3200" dirty="0" smtClean="0">
                <a:solidFill>
                  <a:srgbClr val="0000FF"/>
                </a:solidFill>
                <a:ea typeface="ＭＳ Ｐゴシック" pitchFamily="-106" charset="-128"/>
              </a:rPr>
              <a:t>ILC,</a:t>
            </a:r>
            <a:r>
              <a:rPr lang="en-US" sz="2400" dirty="0" smtClean="0">
                <a:solidFill>
                  <a:srgbClr val="0000FF"/>
                </a:solidFill>
                <a:ea typeface="ＭＳ Ｐゴシック" pitchFamily="-106" charset="-128"/>
              </a:rPr>
              <a:t>  </a:t>
            </a:r>
            <a:r>
              <a:rPr lang="en-US" sz="3200" dirty="0" smtClean="0">
                <a:solidFill>
                  <a:srgbClr val="0000FF"/>
                </a:solidFill>
                <a:ea typeface="ＭＳ Ｐゴシック" pitchFamily="-106" charset="-128"/>
              </a:rPr>
              <a:t>~monochromatic </a:t>
            </a:r>
            <a:r>
              <a:rPr lang="en-US" sz="3200" dirty="0">
                <a:solidFill>
                  <a:srgbClr val="0000FF"/>
                </a:solidFill>
                <a:ea typeface="ＭＳ Ｐゴシック" pitchFamily="-106" charset="-128"/>
              </a:rPr>
              <a:t>luminosity profile</a:t>
            </a:r>
          </a:p>
          <a:p>
            <a:endParaRPr lang="en-US" sz="3600" dirty="0">
              <a:solidFill>
                <a:srgbClr val="0000FF"/>
              </a:solidFill>
              <a:ea typeface="ＭＳ Ｐゴシック" pitchFamily="-106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37952" y="1607156"/>
            <a:ext cx="1626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Zanetti, MIT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LEP3 Day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 rot="20560165">
            <a:off x="1158348" y="3260618"/>
            <a:ext cx="6210592" cy="1569660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beamstrahlung</a:t>
            </a:r>
            <a:r>
              <a:rPr lang="en-US" sz="3200" dirty="0" smtClean="0">
                <a:solidFill>
                  <a:srgbClr val="FF0000"/>
                </a:solidFill>
              </a:rPr>
              <a:t> much more benign than for linear collider;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LEP3/TLEP are clean machines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23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751"/>
            <a:ext cx="914399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LEP3/TLEP: </a:t>
            </a:r>
            <a:r>
              <a:rPr lang="en-US" b="1" dirty="0" smtClean="0">
                <a:solidFill>
                  <a:srgbClr val="0000FF"/>
                </a:solidFill>
              </a:rPr>
              <a:t>double ring w. top-up injection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supports short lifetime &amp; high luminosity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34751"/>
            <a:ext cx="9144001" cy="378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1411" y="5019488"/>
            <a:ext cx="91554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a </a:t>
            </a:r>
            <a:r>
              <a:rPr lang="en-GB" sz="2800" dirty="0"/>
              <a:t>first ring accelerates electrons and positrons up to operating energy (120 GeV) and injects them at a few minutes interval into the low-</a:t>
            </a:r>
            <a:r>
              <a:rPr lang="en-GB" sz="2800" dirty="0" err="1"/>
              <a:t>emittance</a:t>
            </a:r>
            <a:r>
              <a:rPr lang="en-GB" sz="2800" dirty="0"/>
              <a:t> collider ring, which includes high luminosity </a:t>
            </a:r>
            <a:r>
              <a:rPr lang="en-GB" sz="2800" dirty="0" smtClean="0">
                <a:latin typeface="Calibri"/>
                <a:cs typeface="Calibri"/>
              </a:rPr>
              <a:t>≥</a:t>
            </a:r>
            <a:r>
              <a:rPr lang="en-GB" sz="2800" dirty="0" smtClean="0"/>
              <a:t>10</a:t>
            </a:r>
            <a:r>
              <a:rPr lang="en-GB" sz="2800" baseline="30000" dirty="0" smtClean="0"/>
              <a:t>34 </a:t>
            </a:r>
            <a:r>
              <a:rPr lang="en-GB" sz="2800" dirty="0" smtClean="0"/>
              <a:t>cm</a:t>
            </a:r>
            <a:r>
              <a:rPr lang="en-GB" sz="2800" baseline="30000" dirty="0" smtClean="0"/>
              <a:t>-2 </a:t>
            </a:r>
            <a:r>
              <a:rPr lang="en-GB" sz="2800" dirty="0" smtClean="0"/>
              <a:t>s</a:t>
            </a:r>
            <a:r>
              <a:rPr lang="en-GB" sz="2800" baseline="30000" dirty="0" smtClean="0"/>
              <a:t>-1 </a:t>
            </a:r>
            <a:r>
              <a:rPr lang="en-GB" sz="2800" dirty="0"/>
              <a:t>interaction </a:t>
            </a:r>
            <a:r>
              <a:rPr lang="en-GB" sz="2800" dirty="0" smtClean="0"/>
              <a:t>points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740352" y="1258476"/>
            <a:ext cx="1141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Blondel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588224" y="4293096"/>
            <a:ext cx="50405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69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top-up injection: </a:t>
            </a:r>
            <a:r>
              <a:rPr lang="en-US" b="1" i="1" dirty="0">
                <a:solidFill>
                  <a:srgbClr val="0000FF"/>
                </a:solidFill>
              </a:rPr>
              <a:t>e</a:t>
            </a:r>
            <a:r>
              <a:rPr lang="en-US" b="1" i="1" baseline="30000" dirty="0" smtClean="0">
                <a:solidFill>
                  <a:srgbClr val="0000FF"/>
                </a:solidFill>
              </a:rPr>
              <a:t>+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production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572" y="1340768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 smtClean="0"/>
              <a:t>top-up </a:t>
            </a:r>
            <a:r>
              <a:rPr lang="en-GB" sz="3600" dirty="0"/>
              <a:t>interval </a:t>
            </a:r>
            <a:r>
              <a:rPr lang="en-GB" sz="3600" dirty="0" smtClean="0"/>
              <a:t>&lt;&lt; beam lifetime</a:t>
            </a:r>
          </a:p>
          <a:p>
            <a:pPr marL="0" indent="0">
              <a:buNone/>
            </a:pPr>
            <a:r>
              <a:rPr lang="en-GB" sz="3600" dirty="0" smtClean="0">
                <a:latin typeface="Calibri"/>
                <a:cs typeface="Calibri"/>
              </a:rPr>
              <a:t>→ </a:t>
            </a:r>
            <a:r>
              <a:rPr lang="en-GB" sz="3600" dirty="0" smtClean="0"/>
              <a:t> average luminosity ≈ peak luminosity!</a:t>
            </a:r>
          </a:p>
          <a:p>
            <a:pPr marL="0" indent="0">
              <a:buNone/>
            </a:pPr>
            <a:r>
              <a:rPr lang="en-US" sz="1600" dirty="0" smtClean="0"/>
              <a:t>  </a:t>
            </a:r>
            <a:endParaRPr lang="en-GB" sz="1600" dirty="0"/>
          </a:p>
          <a:p>
            <a:pPr marL="0" indent="0">
              <a:buNone/>
            </a:pPr>
            <a:r>
              <a:rPr lang="en-GB" sz="3600" b="1" dirty="0" smtClean="0">
                <a:solidFill>
                  <a:srgbClr val="0000FF"/>
                </a:solidFill>
              </a:rPr>
              <a:t>LEP3 needs about </a:t>
            </a:r>
            <a:r>
              <a:rPr lang="en-GB" sz="3600" b="1" dirty="0">
                <a:solidFill>
                  <a:srgbClr val="0000FF"/>
                </a:solidFill>
              </a:rPr>
              <a:t>4×10</a:t>
            </a:r>
            <a:r>
              <a:rPr lang="en-GB" sz="3600" b="1" baseline="30000" dirty="0">
                <a:solidFill>
                  <a:srgbClr val="0000FF"/>
                </a:solidFill>
              </a:rPr>
              <a:t>12</a:t>
            </a:r>
            <a:r>
              <a:rPr lang="en-GB" sz="3600" b="1" dirty="0">
                <a:solidFill>
                  <a:srgbClr val="0000FF"/>
                </a:solidFill>
              </a:rPr>
              <a:t> </a:t>
            </a:r>
            <a:r>
              <a:rPr lang="en-GB" sz="3600" b="1" dirty="0" smtClean="0">
                <a:solidFill>
                  <a:srgbClr val="0000FF"/>
                </a:solidFill>
              </a:rPr>
              <a:t>e</a:t>
            </a:r>
            <a:r>
              <a:rPr lang="en-GB" sz="3600" b="1" baseline="30000" dirty="0" smtClean="0">
                <a:solidFill>
                  <a:srgbClr val="0000FF"/>
                </a:solidFill>
              </a:rPr>
              <a:t>+ </a:t>
            </a:r>
            <a:r>
              <a:rPr lang="en-GB" sz="3600" b="1" dirty="0">
                <a:solidFill>
                  <a:srgbClr val="0000FF"/>
                </a:solidFill>
              </a:rPr>
              <a:t>every few minutes, </a:t>
            </a:r>
            <a:r>
              <a:rPr lang="en-GB" sz="3600" b="1" dirty="0" smtClean="0">
                <a:solidFill>
                  <a:srgbClr val="0000FF"/>
                </a:solidFill>
              </a:rPr>
              <a:t>or </a:t>
            </a:r>
            <a:r>
              <a:rPr lang="en-GB" sz="3600" b="1" dirty="0">
                <a:solidFill>
                  <a:srgbClr val="0000FF"/>
                </a:solidFill>
              </a:rPr>
              <a:t>of order 2×10</a:t>
            </a:r>
            <a:r>
              <a:rPr lang="en-GB" sz="3600" b="1" baseline="30000" dirty="0">
                <a:solidFill>
                  <a:srgbClr val="0000FF"/>
                </a:solidFill>
              </a:rPr>
              <a:t>10</a:t>
            </a:r>
            <a:r>
              <a:rPr lang="en-GB" sz="3600" b="1" dirty="0">
                <a:solidFill>
                  <a:srgbClr val="0000FF"/>
                </a:solidFill>
              </a:rPr>
              <a:t> </a:t>
            </a:r>
            <a:r>
              <a:rPr lang="en-GB" sz="3600" b="1" dirty="0" smtClean="0">
                <a:solidFill>
                  <a:srgbClr val="0000FF"/>
                </a:solidFill>
              </a:rPr>
              <a:t>e</a:t>
            </a:r>
            <a:r>
              <a:rPr lang="en-GB" sz="3600" b="1" baseline="30000" dirty="0" smtClean="0">
                <a:solidFill>
                  <a:srgbClr val="0000FF"/>
                </a:solidFill>
              </a:rPr>
              <a:t>+</a:t>
            </a:r>
            <a:r>
              <a:rPr lang="en-GB" sz="3600" b="1" dirty="0" smtClean="0">
                <a:solidFill>
                  <a:srgbClr val="0000FF"/>
                </a:solidFill>
              </a:rPr>
              <a:t> </a:t>
            </a:r>
            <a:r>
              <a:rPr lang="en-GB" sz="3600" b="1" dirty="0">
                <a:solidFill>
                  <a:srgbClr val="0000FF"/>
                </a:solidFill>
              </a:rPr>
              <a:t>per </a:t>
            </a:r>
            <a:r>
              <a:rPr lang="en-GB" sz="3600" b="1" dirty="0" smtClean="0">
                <a:solidFill>
                  <a:srgbClr val="0000FF"/>
                </a:solidFill>
              </a:rPr>
              <a:t>second </a:t>
            </a:r>
          </a:p>
          <a:p>
            <a:pPr marL="0" indent="0">
              <a:buNone/>
            </a:pPr>
            <a:r>
              <a:rPr lang="en-US" sz="2000" dirty="0" smtClean="0"/>
              <a:t>  </a:t>
            </a:r>
            <a:endParaRPr lang="en-GB" sz="2000" dirty="0"/>
          </a:p>
          <a:p>
            <a:pPr marL="0" indent="0">
              <a:buNone/>
            </a:pPr>
            <a:r>
              <a:rPr lang="en-GB" sz="3600" dirty="0"/>
              <a:t>f</a:t>
            </a:r>
            <a:r>
              <a:rPr lang="en-GB" sz="3600" dirty="0" smtClean="0"/>
              <a:t>or comparison:  </a:t>
            </a:r>
          </a:p>
          <a:p>
            <a:pPr marL="0" indent="0">
              <a:buNone/>
            </a:pPr>
            <a:r>
              <a:rPr lang="en-GB" sz="3600" dirty="0" smtClean="0"/>
              <a:t>LEP </a:t>
            </a:r>
            <a:r>
              <a:rPr lang="en-GB" sz="3600" dirty="0"/>
              <a:t>injector complex </a:t>
            </a:r>
            <a:r>
              <a:rPr lang="en-GB" sz="3600" dirty="0" smtClean="0"/>
              <a:t>delivered </a:t>
            </a:r>
            <a:r>
              <a:rPr lang="en-GB" sz="3600" dirty="0"/>
              <a:t>~</a:t>
            </a:r>
            <a:r>
              <a:rPr lang="en-GB" sz="3600" dirty="0" smtClean="0"/>
              <a:t>10</a:t>
            </a:r>
            <a:r>
              <a:rPr lang="en-GB" sz="3600" baseline="30000" dirty="0" smtClean="0"/>
              <a:t>11</a:t>
            </a:r>
            <a:r>
              <a:rPr lang="en-GB" sz="3600" dirty="0" smtClean="0"/>
              <a:t> e</a:t>
            </a:r>
            <a:r>
              <a:rPr lang="en-GB" sz="3600" baseline="30000" dirty="0" smtClean="0"/>
              <a:t>+</a:t>
            </a:r>
            <a:r>
              <a:rPr lang="en-GB" sz="3600" dirty="0" smtClean="0"/>
              <a:t> per </a:t>
            </a:r>
            <a:r>
              <a:rPr lang="en-GB" sz="3600" dirty="0"/>
              <a:t>second </a:t>
            </a:r>
            <a:r>
              <a:rPr lang="en-GB" sz="3600" dirty="0" smtClean="0"/>
              <a:t>(5x more than needed for LEP3!)</a:t>
            </a:r>
            <a:endParaRPr lang="en-GB" sz="3600" dirty="0"/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96473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op-up injection: magnet ramp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79984" y="1083333"/>
            <a:ext cx="8928992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0000FF"/>
                </a:solidFill>
              </a:rPr>
              <a:t>SPS as LEP injector </a:t>
            </a:r>
            <a:r>
              <a:rPr lang="en-GB" sz="3200" dirty="0" smtClean="0"/>
              <a:t>accelerated </a:t>
            </a:r>
            <a:r>
              <a:rPr lang="en-GB" sz="3200" i="1" dirty="0" smtClean="0"/>
              <a:t>e</a:t>
            </a:r>
            <a:r>
              <a:rPr lang="en-GB" sz="3200" baseline="30000" dirty="0" smtClean="0">
                <a:latin typeface="Calibri"/>
                <a:cs typeface="Calibri"/>
              </a:rPr>
              <a:t>±</a:t>
            </a:r>
            <a:r>
              <a:rPr lang="en-GB" sz="3200" dirty="0" smtClean="0"/>
              <a:t> </a:t>
            </a:r>
            <a:r>
              <a:rPr lang="en-GB" sz="3200" dirty="0"/>
              <a:t>from 3.5 to 20 GeV (later 22 GeV) on a very short </a:t>
            </a:r>
            <a:r>
              <a:rPr lang="en-GB" sz="3200" dirty="0" smtClean="0"/>
              <a:t>cycle: </a:t>
            </a:r>
          </a:p>
          <a:p>
            <a:r>
              <a:rPr lang="en-GB" sz="3200" b="1" dirty="0" smtClean="0">
                <a:solidFill>
                  <a:srgbClr val="0000FF"/>
                </a:solidFill>
              </a:rPr>
              <a:t>acceleration </a:t>
            </a:r>
            <a:r>
              <a:rPr lang="en-GB" sz="3200" b="1" dirty="0">
                <a:solidFill>
                  <a:srgbClr val="0000FF"/>
                </a:solidFill>
              </a:rPr>
              <a:t>time </a:t>
            </a:r>
            <a:r>
              <a:rPr lang="en-GB" sz="3200" b="1" dirty="0" smtClean="0">
                <a:solidFill>
                  <a:srgbClr val="0000FF"/>
                </a:solidFill>
              </a:rPr>
              <a:t>= 265 </a:t>
            </a:r>
            <a:r>
              <a:rPr lang="en-GB" sz="3200" b="1" dirty="0" err="1" smtClean="0">
                <a:solidFill>
                  <a:srgbClr val="0000FF"/>
                </a:solidFill>
              </a:rPr>
              <a:t>ms</a:t>
            </a:r>
            <a:r>
              <a:rPr lang="en-GB" sz="3200" b="1" dirty="0" smtClean="0">
                <a:solidFill>
                  <a:srgbClr val="0000FF"/>
                </a:solidFill>
              </a:rPr>
              <a:t> or about </a:t>
            </a:r>
            <a:r>
              <a:rPr lang="en-GB" sz="3200" b="1" dirty="0">
                <a:solidFill>
                  <a:srgbClr val="0000FF"/>
                </a:solidFill>
              </a:rPr>
              <a:t>62.26 GeV/s</a:t>
            </a:r>
            <a:r>
              <a:rPr lang="en-GB" sz="3200" dirty="0"/>
              <a:t> </a:t>
            </a:r>
            <a:endParaRPr lang="en-GB" sz="2800" dirty="0"/>
          </a:p>
          <a:p>
            <a:r>
              <a:rPr lang="en-GB" sz="2400" dirty="0" smtClean="0"/>
              <a:t>Ref. K. </a:t>
            </a:r>
            <a:r>
              <a:rPr lang="en-GB" sz="2400" dirty="0" err="1" smtClean="0"/>
              <a:t>Cornelis</a:t>
            </a:r>
            <a:r>
              <a:rPr lang="en-GB" sz="2400" dirty="0" smtClean="0"/>
              <a:t>, W. Herr, R. </a:t>
            </a:r>
            <a:r>
              <a:rPr lang="en-GB" sz="2400" dirty="0"/>
              <a:t>S</a:t>
            </a:r>
            <a:r>
              <a:rPr lang="en-GB" sz="2400" dirty="0" smtClean="0"/>
              <a:t>chmidt, “</a:t>
            </a:r>
            <a:r>
              <a:rPr lang="en-GB" sz="2400" dirty="0" err="1" smtClean="0">
                <a:hlinkClick r:id="rId2"/>
              </a:rPr>
              <a:t>Multicycling</a:t>
            </a:r>
            <a:r>
              <a:rPr lang="en-GB" sz="2400" dirty="0" smtClean="0">
                <a:hlinkClick r:id="rId2"/>
              </a:rPr>
              <a:t> of the CERN SPS: </a:t>
            </a:r>
            <a:r>
              <a:rPr lang="en-GB" sz="2400" dirty="0" err="1" smtClean="0">
                <a:hlinkClick r:id="rId2"/>
              </a:rPr>
              <a:t>Supercycle</a:t>
            </a:r>
            <a:r>
              <a:rPr lang="en-GB" sz="2400" dirty="0" smtClean="0">
                <a:hlinkClick r:id="rId2"/>
              </a:rPr>
              <a:t> Generation &amp; First Experience with this mode of Operation</a:t>
            </a:r>
            <a:r>
              <a:rPr lang="en-GB" sz="2400" dirty="0" smtClean="0"/>
              <a:t>,” Proc. EPAC 1988 </a:t>
            </a:r>
            <a:r>
              <a:rPr lang="en-GB" sz="2800" dirty="0"/>
              <a:t> </a:t>
            </a:r>
          </a:p>
          <a:p>
            <a:r>
              <a:rPr lang="en-US" sz="1100" dirty="0" smtClean="0"/>
              <a:t>  </a:t>
            </a:r>
            <a:endParaRPr lang="en-GB" sz="1200" dirty="0"/>
          </a:p>
          <a:p>
            <a:r>
              <a:rPr lang="en-GB" sz="3200" dirty="0" smtClean="0"/>
              <a:t>LEP3/TLEP: with injection from </a:t>
            </a:r>
            <a:r>
              <a:rPr lang="en-GB" sz="3200" dirty="0"/>
              <a:t>SPS into </a:t>
            </a:r>
            <a:r>
              <a:rPr lang="en-GB" sz="3200" dirty="0" smtClean="0"/>
              <a:t>top-up </a:t>
            </a:r>
            <a:r>
              <a:rPr lang="en-GB" sz="3200" dirty="0"/>
              <a:t>accelerator at </a:t>
            </a:r>
            <a:r>
              <a:rPr lang="en-GB" sz="3200" dirty="0" smtClean="0"/>
              <a:t>20 </a:t>
            </a:r>
            <a:r>
              <a:rPr lang="en-GB" sz="3200" dirty="0"/>
              <a:t>GeV and f</a:t>
            </a:r>
            <a:r>
              <a:rPr lang="en-GB" sz="3200" dirty="0" smtClean="0"/>
              <a:t>inal </a:t>
            </a:r>
            <a:r>
              <a:rPr lang="en-GB" sz="3200" dirty="0"/>
              <a:t>energy of 120 </a:t>
            </a:r>
            <a:r>
              <a:rPr lang="en-GB" sz="3200" dirty="0" smtClean="0"/>
              <a:t>GeV </a:t>
            </a:r>
            <a:r>
              <a:rPr lang="en-GB" sz="3200" dirty="0" smtClean="0">
                <a:latin typeface="Calibri"/>
                <a:cs typeface="Calibri"/>
              </a:rPr>
              <a:t>→</a:t>
            </a:r>
            <a:r>
              <a:rPr lang="en-GB" sz="3200" dirty="0" smtClean="0"/>
              <a:t> </a:t>
            </a:r>
            <a:r>
              <a:rPr lang="en-GB" sz="3200" b="1" dirty="0" smtClean="0">
                <a:solidFill>
                  <a:srgbClr val="FF0000"/>
                </a:solidFill>
              </a:rPr>
              <a:t>acceleration </a:t>
            </a:r>
            <a:r>
              <a:rPr lang="en-GB" sz="3200" b="1" dirty="0">
                <a:solidFill>
                  <a:srgbClr val="FF0000"/>
                </a:solidFill>
              </a:rPr>
              <a:t>time </a:t>
            </a:r>
            <a:r>
              <a:rPr lang="en-GB" sz="3200" b="1" dirty="0" smtClean="0">
                <a:solidFill>
                  <a:srgbClr val="FF0000"/>
                </a:solidFill>
              </a:rPr>
              <a:t>= </a:t>
            </a:r>
            <a:r>
              <a:rPr lang="en-GB" sz="3200" b="1" dirty="0">
                <a:solidFill>
                  <a:srgbClr val="FF0000"/>
                </a:solidFill>
              </a:rPr>
              <a:t>1.6 </a:t>
            </a:r>
            <a:r>
              <a:rPr lang="en-GB" sz="3200" b="1" dirty="0" smtClean="0">
                <a:solidFill>
                  <a:srgbClr val="FF0000"/>
                </a:solidFill>
              </a:rPr>
              <a:t>seconds</a:t>
            </a:r>
          </a:p>
          <a:p>
            <a:r>
              <a:rPr lang="en-US" sz="1000" dirty="0" smtClean="0"/>
              <a:t>  </a:t>
            </a:r>
            <a:endParaRPr lang="en-US" sz="1000" dirty="0"/>
          </a:p>
          <a:p>
            <a:r>
              <a:rPr lang="en-US" sz="3200" b="1" dirty="0">
                <a:solidFill>
                  <a:srgbClr val="0000FF"/>
                </a:solidFill>
              </a:rPr>
              <a:t>t</a:t>
            </a:r>
            <a:r>
              <a:rPr lang="en-US" sz="3200" b="1" dirty="0" smtClean="0">
                <a:solidFill>
                  <a:srgbClr val="0000FF"/>
                </a:solidFill>
              </a:rPr>
              <a:t>otal cycle time = 10 s </a:t>
            </a:r>
            <a:r>
              <a:rPr lang="en-US" sz="3200" dirty="0" smtClean="0"/>
              <a:t>looks conservative (</a:t>
            </a:r>
            <a:r>
              <a:rPr lang="en-US" sz="3200" dirty="0" smtClean="0">
                <a:latin typeface="Calibri"/>
                <a:cs typeface="Calibri"/>
              </a:rPr>
              <a:t>→ </a:t>
            </a:r>
            <a:r>
              <a:rPr lang="en-US" sz="3200" b="1" dirty="0" smtClean="0">
                <a:solidFill>
                  <a:srgbClr val="0000FF"/>
                </a:solidFill>
              </a:rPr>
              <a:t>refilling ~1% of the LEP3</a:t>
            </a:r>
            <a:r>
              <a:rPr lang="en-US" sz="3200" dirty="0" smtClean="0"/>
              <a:t> beam, for </a:t>
            </a:r>
            <a:r>
              <a:rPr lang="en-US" sz="3200" dirty="0" smtClean="0">
                <a:latin typeface="Symbol" pitchFamily="18" charset="2"/>
              </a:rPr>
              <a:t>t</a:t>
            </a:r>
            <a:r>
              <a:rPr lang="en-US" sz="3200" baseline="-25000" dirty="0" smtClean="0"/>
              <a:t>beam</a:t>
            </a:r>
            <a:r>
              <a:rPr lang="en-US" sz="3200" dirty="0" smtClean="0"/>
              <a:t>~18 min)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436096" y="6382770"/>
            <a:ext cx="3526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Ghislain Roy &amp; Paul Collier </a:t>
            </a:r>
            <a:endParaRPr lang="en-GB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2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8510" y="-26640"/>
            <a:ext cx="8229600" cy="1143000"/>
          </a:xfrm>
        </p:spPr>
        <p:txBody>
          <a:bodyPr/>
          <a:lstStyle/>
          <a:p>
            <a:r>
              <a:rPr lang="en-US" dirty="0"/>
              <a:t>top-up injection: </a:t>
            </a:r>
            <a:r>
              <a:rPr lang="en-US" dirty="0" smtClean="0"/>
              <a:t>schematic cycle</a:t>
            </a:r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94316" y="4553153"/>
            <a:ext cx="3015952" cy="1728192"/>
            <a:chOff x="539552" y="4365104"/>
            <a:chExt cx="3015952" cy="1728192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539552" y="4365104"/>
              <a:ext cx="720080" cy="1728192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259632" y="4365104"/>
              <a:ext cx="180020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439652" y="4365104"/>
              <a:ext cx="540060" cy="1728192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979712" y="6093296"/>
              <a:ext cx="1575792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110268" y="4553153"/>
            <a:ext cx="3015952" cy="1728192"/>
            <a:chOff x="539552" y="4365104"/>
            <a:chExt cx="3015952" cy="1728192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39552" y="4365104"/>
              <a:ext cx="720080" cy="1728192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59632" y="4365104"/>
              <a:ext cx="180020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439652" y="4365104"/>
              <a:ext cx="540060" cy="1728192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1979712" y="6093296"/>
              <a:ext cx="1575792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220" y="4527455"/>
            <a:ext cx="3041650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>
            <a:off x="94316" y="6489616"/>
            <a:ext cx="3015952" cy="0"/>
          </a:xfrm>
          <a:prstGeom prst="straightConnector1">
            <a:avLst/>
          </a:prstGeom>
          <a:ln w="349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64446" y="6544816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s</a:t>
            </a:r>
            <a:endParaRPr lang="en-GB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94316" y="4176976"/>
            <a:ext cx="0" cy="2312640"/>
          </a:xfrm>
          <a:prstGeom prst="straightConnector1">
            <a:avLst/>
          </a:prstGeom>
          <a:ln w="34925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5796" y="3609296"/>
            <a:ext cx="3918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dirty="0" smtClean="0">
                <a:solidFill>
                  <a:srgbClr val="FF0000"/>
                </a:solidFill>
              </a:rPr>
              <a:t>nergy of accelerator ring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0653" y="4132516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120 GeV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0653" y="5937710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20 GeV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84906" y="4221147"/>
            <a:ext cx="217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njection into collider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4871966" y="5614544"/>
            <a:ext cx="1502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njection into </a:t>
            </a:r>
          </a:p>
          <a:p>
            <a:r>
              <a:rPr lang="en-US" dirty="0" smtClean="0"/>
              <a:t>accelerator</a:t>
            </a:r>
            <a:endParaRPr lang="en-GB" dirty="0"/>
          </a:p>
        </p:txBody>
      </p:sp>
      <p:grpSp>
        <p:nvGrpSpPr>
          <p:cNvPr id="1030" name="Group 1029"/>
          <p:cNvGrpSpPr/>
          <p:nvPr/>
        </p:nvGrpSpPr>
        <p:grpSpPr>
          <a:xfrm>
            <a:off x="859401" y="1881104"/>
            <a:ext cx="2925942" cy="648072"/>
            <a:chOff x="880536" y="1556792"/>
            <a:chExt cx="2925942" cy="648072"/>
          </a:xfrm>
        </p:grpSpPr>
        <p:cxnSp>
          <p:nvCxnSpPr>
            <p:cNvPr id="1024" name="Straight Connector 1023"/>
            <p:cNvCxnSpPr/>
            <p:nvPr/>
          </p:nvCxnSpPr>
          <p:spPr>
            <a:xfrm>
              <a:off x="880536" y="1556792"/>
              <a:ext cx="2880500" cy="648072"/>
            </a:xfrm>
            <a:prstGeom prst="line">
              <a:avLst/>
            </a:prstGeom>
            <a:ln w="476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806478" y="1556792"/>
              <a:ext cx="0" cy="648072"/>
            </a:xfrm>
            <a:prstGeom prst="line">
              <a:avLst/>
            </a:prstGeom>
            <a:ln w="476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3785343" y="1881104"/>
            <a:ext cx="2925942" cy="648072"/>
            <a:chOff x="880536" y="1556792"/>
            <a:chExt cx="2925942" cy="648072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880536" y="1556792"/>
              <a:ext cx="2880500" cy="648072"/>
            </a:xfrm>
            <a:prstGeom prst="line">
              <a:avLst/>
            </a:prstGeom>
            <a:ln w="476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806478" y="1556792"/>
              <a:ext cx="0" cy="648072"/>
            </a:xfrm>
            <a:prstGeom prst="line">
              <a:avLst/>
            </a:prstGeom>
            <a:ln w="476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/>
          <p:cNvCxnSpPr/>
          <p:nvPr/>
        </p:nvCxnSpPr>
        <p:spPr>
          <a:xfrm>
            <a:off x="6711285" y="1881104"/>
            <a:ext cx="2456585" cy="504056"/>
          </a:xfrm>
          <a:prstGeom prst="line">
            <a:avLst/>
          </a:prstGeom>
          <a:ln w="476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5796" y="2205140"/>
            <a:ext cx="793168" cy="180020"/>
          </a:xfrm>
          <a:prstGeom prst="line">
            <a:avLst/>
          </a:prstGeom>
          <a:ln w="476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904406" y="1881104"/>
            <a:ext cx="0" cy="504056"/>
          </a:xfrm>
          <a:prstGeom prst="line">
            <a:avLst/>
          </a:prstGeom>
          <a:ln w="476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94316" y="1558266"/>
            <a:ext cx="0" cy="2051030"/>
          </a:xfrm>
          <a:prstGeom prst="straightConnector1">
            <a:avLst/>
          </a:prstGeom>
          <a:ln w="34925">
            <a:solidFill>
              <a:srgbClr val="00B05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47989" y="1161024"/>
            <a:ext cx="7164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b</a:t>
            </a:r>
            <a:r>
              <a:rPr lang="en-US" sz="2800" dirty="0" smtClean="0">
                <a:solidFill>
                  <a:srgbClr val="00B050"/>
                </a:solidFill>
              </a:rPr>
              <a:t>eam current in collider (15 min. beam lifetime)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0045" y="1704544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100%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14312" y="2291644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99%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1036" name="TextBox 1035"/>
          <p:cNvSpPr txBox="1"/>
          <p:nvPr/>
        </p:nvSpPr>
        <p:spPr>
          <a:xfrm>
            <a:off x="4940029" y="2664032"/>
            <a:ext cx="2731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a</a:t>
            </a:r>
            <a:r>
              <a:rPr lang="en-US" sz="2000" dirty="0" smtClean="0">
                <a:solidFill>
                  <a:srgbClr val="00B050"/>
                </a:solidFill>
              </a:rPr>
              <a:t>lmost constant current </a:t>
            </a:r>
            <a:endParaRPr lang="en-GB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0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202" y="46816"/>
            <a:ext cx="92080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t</a:t>
            </a:r>
            <a:r>
              <a:rPr lang="en-US" sz="4400" dirty="0" smtClean="0"/>
              <a:t>wo schematic time schedules for LEP3 </a:t>
            </a:r>
            <a:endParaRPr lang="en-GB" sz="4400" dirty="0"/>
          </a:p>
        </p:txBody>
      </p:sp>
      <p:pic>
        <p:nvPicPr>
          <p:cNvPr id="3" name="Picture 8" descr="schedulesLEP3_Pag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798" y="829617"/>
            <a:ext cx="61055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schedulesLEP3_Page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870" y="3234169"/>
            <a:ext cx="610552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440" y="5804936"/>
            <a:ext cx="89815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  <a:r>
              <a:rPr lang="en-US" sz="3200" dirty="0" smtClean="0"/>
              <a:t>f course TLEP would be constructed independently and could pave a direct path to VHE-LHC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5278353"/>
            <a:ext cx="4464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(LEP3 run time likely to be longer than shown)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66161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037" y="0"/>
            <a:ext cx="9295430" cy="69249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LEP3/TLEP R&amp;D items</a:t>
            </a:r>
          </a:p>
          <a:p>
            <a:r>
              <a:rPr lang="en-US" sz="400" dirty="0" smtClean="0"/>
              <a:t>    </a:t>
            </a:r>
            <a:endParaRPr lang="en-US" sz="400" dirty="0"/>
          </a:p>
          <a:p>
            <a:pPr marL="571500" indent="-571500">
              <a:buFont typeface="Wingdings" pitchFamily="2" charset="2"/>
              <a:buChar char="§"/>
            </a:pPr>
            <a:r>
              <a:rPr lang="en-US" sz="4400" dirty="0"/>
              <a:t>c</a:t>
            </a:r>
            <a:r>
              <a:rPr lang="en-US" sz="4400" dirty="0" smtClean="0"/>
              <a:t>hoice of RF frequency: 1.3 GHz (ILC) </a:t>
            </a:r>
          </a:p>
          <a:p>
            <a:pPr lvl="1"/>
            <a:r>
              <a:rPr lang="en-US" sz="4400" dirty="0"/>
              <a:t>	</a:t>
            </a:r>
            <a:r>
              <a:rPr lang="en-US" sz="4400" dirty="0" smtClean="0"/>
              <a:t>or 700 MHz (ESS)? &amp; RF coupler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4400" dirty="0" smtClean="0"/>
              <a:t>SR handling and radiation shielding </a:t>
            </a:r>
          </a:p>
          <a:p>
            <a:pPr lvl="1"/>
            <a:r>
              <a:rPr lang="en-US" sz="4400" dirty="0"/>
              <a:t>	</a:t>
            </a:r>
            <a:r>
              <a:rPr lang="en-US" sz="4400" dirty="0" smtClean="0"/>
              <a:t>(LEP experience)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4400" dirty="0" smtClean="0"/>
              <a:t>beam-beam interaction for large </a:t>
            </a:r>
            <a:r>
              <a:rPr lang="en-US" sz="4400" i="1" dirty="0" smtClean="0"/>
              <a:t>Q</a:t>
            </a:r>
            <a:r>
              <a:rPr lang="en-US" sz="4400" i="1" baseline="-25000" dirty="0" smtClean="0"/>
              <a:t>s</a:t>
            </a:r>
            <a:r>
              <a:rPr lang="en-US" sz="4400" i="1" dirty="0" smtClean="0"/>
              <a:t> </a:t>
            </a:r>
          </a:p>
          <a:p>
            <a:r>
              <a:rPr lang="en-US" sz="4400" dirty="0"/>
              <a:t>	</a:t>
            </a:r>
            <a:r>
              <a:rPr lang="en-US" sz="4400" dirty="0" smtClean="0"/>
              <a:t>and significant hourglass effect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4400" dirty="0" smtClean="0"/>
              <a:t>IR design with large momentum </a:t>
            </a:r>
          </a:p>
          <a:p>
            <a:r>
              <a:rPr lang="en-US" sz="4400" dirty="0" smtClean="0"/>
              <a:t>	acceptance 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4400" dirty="0" smtClean="0"/>
              <a:t>integration in LHC tunnel (LEP3)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71993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050758" cy="54726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8331" y="6268670"/>
            <a:ext cx="8509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P. Janot, CERN PH seminar 30 October, attended and watched by &gt;400 physicists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98851" y="100887"/>
            <a:ext cx="9017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summary of LEP3/TLEP physics measurements</a:t>
            </a:r>
            <a:endParaRPr lang="en-GB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0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US" dirty="0" smtClean="0"/>
              <a:t>Part 1 – LEP3 / TLEP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95" y="1556792"/>
            <a:ext cx="6432715" cy="482453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763688" y="2204864"/>
            <a:ext cx="7056784" cy="33123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10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rth_ligh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3293"/>
            <a:ext cx="9144000" cy="688367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150189" y="4851995"/>
            <a:ext cx="69158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bg1"/>
                </a:solidFill>
              </a:rPr>
              <a:t>circular </a:t>
            </a:r>
            <a:r>
              <a:rPr lang="en-US" sz="3600" b="1" i="1" dirty="0" err="1" smtClean="0">
                <a:solidFill>
                  <a:schemeClr val="bg1"/>
                </a:solidFill>
              </a:rPr>
              <a:t>e</a:t>
            </a:r>
            <a:r>
              <a:rPr lang="en-US" sz="3600" b="1" i="1" baseline="30000" dirty="0" err="1" smtClean="0">
                <a:solidFill>
                  <a:schemeClr val="bg1"/>
                </a:solidFill>
              </a:rPr>
              <a:t>+</a:t>
            </a:r>
            <a:r>
              <a:rPr lang="en-US" sz="3600" b="1" i="1" dirty="0" err="1" smtClean="0">
                <a:solidFill>
                  <a:schemeClr val="bg1"/>
                </a:solidFill>
              </a:rPr>
              <a:t>e</a:t>
            </a:r>
            <a:r>
              <a:rPr lang="en-US" sz="3600" b="1" i="1" baseline="30000" dirty="0" smtClean="0">
                <a:solidFill>
                  <a:schemeClr val="bg1"/>
                </a:solidFill>
              </a:rPr>
              <a:t>- </a:t>
            </a:r>
            <a:r>
              <a:rPr lang="en-US" sz="3600" b="1" i="1" dirty="0" smtClean="0">
                <a:solidFill>
                  <a:schemeClr val="bg1"/>
                </a:solidFill>
              </a:rPr>
              <a:t>Higgs factories become</a:t>
            </a:r>
          </a:p>
          <a:p>
            <a:pPr algn="ctr"/>
            <a:r>
              <a:rPr lang="en-US" sz="3600" b="1" i="1" dirty="0" smtClean="0">
                <a:solidFill>
                  <a:schemeClr val="bg1"/>
                </a:solidFill>
              </a:rPr>
              <a:t>popular around the world</a:t>
            </a:r>
            <a:endParaRPr lang="en-US" sz="3600" b="1" i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716016" y="1566961"/>
            <a:ext cx="144016" cy="14401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860032" y="1526311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LEP3 2011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8100392" y="1904027"/>
            <a:ext cx="144016" cy="144016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/>
          <p:cNvSpPr txBox="1"/>
          <p:nvPr/>
        </p:nvSpPr>
        <p:spPr>
          <a:xfrm>
            <a:off x="7728750" y="2118696"/>
            <a:ext cx="1524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00B0F0"/>
                </a:solidFill>
              </a:rPr>
              <a:t>SuperTristan</a:t>
            </a:r>
            <a:r>
              <a:rPr lang="en-US" sz="1400" b="1" dirty="0" smtClean="0">
                <a:solidFill>
                  <a:srgbClr val="00B0F0"/>
                </a:solidFill>
              </a:rPr>
              <a:t> 2012</a:t>
            </a:r>
            <a:endParaRPr lang="en-GB" sz="1400" b="1" dirty="0">
              <a:solidFill>
                <a:srgbClr val="00B0F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2771800" y="1764773"/>
            <a:ext cx="144016" cy="144016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TextBox 71"/>
          <p:cNvSpPr txBox="1"/>
          <p:nvPr/>
        </p:nvSpPr>
        <p:spPr>
          <a:xfrm>
            <a:off x="2699792" y="1904027"/>
            <a:ext cx="13837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LEP3 on LI, 2012</a:t>
            </a:r>
            <a:endParaRPr lang="en-GB" sz="1400" b="1" dirty="0">
              <a:solidFill>
                <a:srgbClr val="FFFF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2267744" y="2057915"/>
            <a:ext cx="144016" cy="144016"/>
          </a:xfrm>
          <a:prstGeom prst="ellipse">
            <a:avLst/>
          </a:prstGeom>
          <a:noFill/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007936" y="2226050"/>
            <a:ext cx="165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LEP3 in Texas, 2012</a:t>
            </a:r>
            <a:endParaRPr lang="en-GB" sz="1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1840" y="1456996"/>
            <a:ext cx="1700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FNAL site filler, 2012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195736" y="1678844"/>
            <a:ext cx="144016" cy="14401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67544" y="1615437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West Coast </a:t>
            </a:r>
          </a:p>
          <a:p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design, 2012</a:t>
            </a:r>
            <a:endParaRPr lang="en-GB" sz="1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516356" y="1974680"/>
            <a:ext cx="144016" cy="144016"/>
          </a:xfrm>
          <a:prstGeom prst="ellipse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452320" y="2056427"/>
            <a:ext cx="144016" cy="144016"/>
          </a:xfrm>
          <a:prstGeom prst="ellipse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341584" y="2135857"/>
            <a:ext cx="1250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C000"/>
                </a:solidFill>
              </a:rPr>
              <a:t>Chinese Higgs </a:t>
            </a:r>
          </a:p>
          <a:p>
            <a:r>
              <a:rPr lang="en-US" sz="1400" b="1" dirty="0" smtClean="0">
                <a:solidFill>
                  <a:srgbClr val="FFC000"/>
                </a:solidFill>
              </a:rPr>
              <a:t>Factory, 2012</a:t>
            </a:r>
            <a:endParaRPr lang="en-GB" sz="1400" b="1" dirty="0">
              <a:solidFill>
                <a:srgbClr val="FFC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823590" y="1312980"/>
            <a:ext cx="144016" cy="144016"/>
          </a:xfrm>
          <a:prstGeom prst="ellipse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5967606" y="1155624"/>
            <a:ext cx="1172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UNK Higgs </a:t>
            </a:r>
          </a:p>
          <a:p>
            <a:r>
              <a:rPr 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Factory, 2012</a:t>
            </a:r>
            <a:endParaRPr lang="en-GB" sz="1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35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" grpId="0" animBg="1"/>
      <p:bldP spid="4" grpId="0"/>
      <p:bldP spid="56" grpId="0" animBg="1"/>
      <p:bldP spid="70" grpId="0"/>
      <p:bldP spid="71" grpId="0" animBg="1"/>
      <p:bldP spid="72" grpId="0"/>
      <p:bldP spid="74" grpId="0" animBg="1"/>
      <p:bldP spid="75" grpId="0"/>
      <p:bldP spid="12" grpId="0"/>
      <p:bldP spid="15" grpId="0" animBg="1"/>
      <p:bldP spid="16" grpId="0"/>
      <p:bldP spid="17" grpId="0" animBg="1"/>
      <p:bldP spid="18" grpId="0" animBg="1"/>
      <p:bldP spid="19" grpId="0"/>
      <p:bldP spid="20" grpId="0" animBg="1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221762"/>
            <a:ext cx="8851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LEP3/TLEP baseline w established technology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355" y="1017250"/>
            <a:ext cx="831910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 had thought (</a:t>
            </a:r>
            <a:r>
              <a:rPr lang="en-US" sz="3200" dirty="0"/>
              <a:t>a</a:t>
            </a:r>
            <a:r>
              <a:rPr lang="en-US" sz="3200" dirty="0" smtClean="0"/>
              <a:t>nd still think) that the possible use of </a:t>
            </a:r>
            <a:r>
              <a:rPr lang="en-US" sz="3200" b="1" dirty="0" smtClean="0">
                <a:solidFill>
                  <a:srgbClr val="0000FF"/>
                </a:solidFill>
              </a:rPr>
              <a:t>cheap, robust, established technology is a great asset for LEP3/TLEP</a:t>
            </a:r>
          </a:p>
          <a:p>
            <a:endParaRPr lang="en-US" sz="3200" dirty="0" smtClean="0"/>
          </a:p>
          <a:p>
            <a:r>
              <a:rPr lang="en-US" sz="3200" dirty="0" smtClean="0"/>
              <a:t>However, in Cracow the </a:t>
            </a:r>
            <a:r>
              <a:rPr lang="en-US" sz="3200" b="1" dirty="0" smtClean="0">
                <a:solidFill>
                  <a:srgbClr val="FF0000"/>
                </a:solidFill>
              </a:rPr>
              <a:t>argument</a:t>
            </a:r>
            <a:r>
              <a:rPr lang="en-US" sz="3200" dirty="0" smtClean="0"/>
              <a:t> has been put forward </a:t>
            </a:r>
            <a:r>
              <a:rPr lang="en-US" sz="3200" b="1" dirty="0" smtClean="0">
                <a:solidFill>
                  <a:srgbClr val="FF0000"/>
                </a:solidFill>
              </a:rPr>
              <a:t>that any future collider should be a </a:t>
            </a:r>
            <a:r>
              <a:rPr lang="en-US" sz="3200" b="1" i="1" dirty="0" smtClean="0">
                <a:solidFill>
                  <a:srgbClr val="FF0000"/>
                </a:solidFill>
              </a:rPr>
              <a:t>Hi-Tech facility </a:t>
            </a:r>
            <a:r>
              <a:rPr lang="en-US" sz="3200" dirty="0" smtClean="0"/>
              <a:t>(i.e. ~18 GV SRF not  enough, 350 GeV SRF being much better! - In other words a reasoning that we should </a:t>
            </a:r>
            <a:r>
              <a:rPr lang="en-US" sz="3200" dirty="0"/>
              <a:t>f</a:t>
            </a:r>
            <a:r>
              <a:rPr lang="en-US" sz="3200" dirty="0" smtClean="0"/>
              <a:t>ill a large tunnel with expensive objects instead of with cheap “concrete” magnets like LEP/LEP2)</a:t>
            </a:r>
          </a:p>
          <a:p>
            <a:endParaRPr lang="en-US" sz="3200" dirty="0" smtClean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23778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868093"/>
            <a:ext cx="7914799" cy="557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221762"/>
            <a:ext cx="8163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b</a:t>
            </a:r>
            <a:r>
              <a:rPr lang="en-US" sz="3600" b="1" dirty="0" smtClean="0">
                <a:solidFill>
                  <a:srgbClr val="0000FF"/>
                </a:solidFill>
              </a:rPr>
              <a:t>y the way, LEP2 technology worked well 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8264" y="6412686"/>
            <a:ext cx="19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Blondel, P, Janot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02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340768"/>
            <a:ext cx="8256043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alibri"/>
                <a:cs typeface="Calibri"/>
              </a:rPr>
              <a:t>e</a:t>
            </a:r>
            <a:r>
              <a:rPr lang="en-US" sz="4000" dirty="0" smtClean="0">
                <a:latin typeface="Calibri"/>
                <a:cs typeface="Calibri"/>
              </a:rPr>
              <a:t>xamples- </a:t>
            </a:r>
          </a:p>
          <a:p>
            <a:endParaRPr lang="en-US" sz="4000" dirty="0" smtClean="0">
              <a:latin typeface="Calibri"/>
              <a:cs typeface="Calibri"/>
            </a:endParaRPr>
          </a:p>
          <a:p>
            <a:r>
              <a:rPr lang="en-US" sz="4000" dirty="0" smtClean="0">
                <a:latin typeface="Calibri"/>
                <a:cs typeface="Calibri"/>
              </a:rPr>
              <a:t>novel SC cavities for LEP3/TLEP collider</a:t>
            </a:r>
          </a:p>
          <a:p>
            <a:endParaRPr lang="en-US" sz="4000" dirty="0" smtClean="0"/>
          </a:p>
          <a:p>
            <a:r>
              <a:rPr lang="en-US" sz="4000" dirty="0"/>
              <a:t>f</a:t>
            </a:r>
            <a:r>
              <a:rPr lang="en-US" sz="4000" dirty="0" smtClean="0"/>
              <a:t>ast ramping HTS magnets</a:t>
            </a:r>
          </a:p>
          <a:p>
            <a:r>
              <a:rPr lang="en-US" sz="4000" dirty="0"/>
              <a:t>	</a:t>
            </a:r>
            <a:r>
              <a:rPr lang="en-US" sz="4000" dirty="0" smtClean="0"/>
              <a:t>	for LEP3/TLEP double ring </a:t>
            </a:r>
            <a:endParaRPr lang="en-US" sz="4000" dirty="0"/>
          </a:p>
          <a:p>
            <a:endParaRPr lang="en-US" sz="4000" dirty="0" smtClean="0"/>
          </a:p>
          <a:p>
            <a:r>
              <a:rPr lang="en-US" sz="4000" dirty="0" smtClean="0"/>
              <a:t>VHE-LHC 20-T high-field magnets</a:t>
            </a: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221762"/>
            <a:ext cx="86374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LEP3/TLEP(/VHE-LHC) “Hi-Tech options”</a:t>
            </a:r>
            <a:endParaRPr lang="en-GB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35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0"/>
            <a:ext cx="903649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SC cavities based on material </a:t>
            </a:r>
            <a:r>
              <a:rPr lang="en-US" sz="4000" dirty="0"/>
              <a:t>other than bulk niobium e.g. </a:t>
            </a:r>
            <a:r>
              <a:rPr lang="en-US" sz="4000" dirty="0" smtClean="0"/>
              <a:t>thin </a:t>
            </a:r>
            <a:r>
              <a:rPr lang="en-US" sz="4000" dirty="0"/>
              <a:t>films </a:t>
            </a:r>
            <a:r>
              <a:rPr lang="en-US" sz="4000" dirty="0" smtClean="0"/>
              <a:t>or </a:t>
            </a:r>
            <a:r>
              <a:rPr lang="en-US" sz="4000" i="1" dirty="0" smtClean="0"/>
              <a:t>Nb</a:t>
            </a:r>
            <a:r>
              <a:rPr lang="en-US" sz="4000" i="1" baseline="-25000" dirty="0" smtClean="0"/>
              <a:t>3</a:t>
            </a:r>
            <a:r>
              <a:rPr lang="en-US" sz="4000" i="1" dirty="0" smtClean="0"/>
              <a:t>Sn </a:t>
            </a:r>
            <a:endParaRPr lang="en-US" sz="3200" i="1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/>
              <a:t>extensive </a:t>
            </a:r>
            <a:r>
              <a:rPr lang="en-US" sz="2400" dirty="0"/>
              <a:t>studies at CERN (T. </a:t>
            </a:r>
            <a:r>
              <a:rPr lang="en-US" sz="2400" dirty="0" err="1" smtClean="0"/>
              <a:t>Junginger</a:t>
            </a:r>
            <a:r>
              <a:rPr lang="en-US" sz="2400" dirty="0" smtClean="0"/>
              <a:t>) and JLAB</a:t>
            </a:r>
            <a:endParaRPr lang="en-US" sz="2400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/>
              <a:t>CERN/</a:t>
            </a:r>
            <a:r>
              <a:rPr lang="en-US" sz="2400" dirty="0" err="1" smtClean="0"/>
              <a:t>Legnaro</a:t>
            </a:r>
            <a:r>
              <a:rPr lang="en-US" sz="2400" dirty="0" smtClean="0"/>
              <a:t>/Sheffield cavities - first prototypes </a:t>
            </a:r>
            <a:r>
              <a:rPr lang="en-US" sz="2400" dirty="0"/>
              <a:t>t</a:t>
            </a:r>
            <a:r>
              <a:rPr lang="en-US" sz="2400" dirty="0" smtClean="0"/>
              <a:t>ested </a:t>
            </a:r>
            <a:r>
              <a:rPr lang="en-US" sz="2400" dirty="0"/>
              <a:t>at </a:t>
            </a:r>
            <a:r>
              <a:rPr lang="en-US" sz="2400" dirty="0" err="1"/>
              <a:t>Legnaro</a:t>
            </a:r>
            <a:r>
              <a:rPr lang="en-US" sz="2400" dirty="0"/>
              <a:t> </a:t>
            </a:r>
            <a:r>
              <a:rPr lang="en-US" sz="2400" dirty="0" smtClean="0"/>
              <a:t>in 2012! </a:t>
            </a:r>
            <a:r>
              <a:rPr lang="en-US" sz="2400" dirty="0" err="1" smtClean="0"/>
              <a:t>HiPIMS</a:t>
            </a:r>
            <a:r>
              <a:rPr lang="en-US" sz="2400" dirty="0" smtClean="0"/>
              <a:t> technique; SIS concept,…</a:t>
            </a:r>
            <a:endParaRPr lang="en-US" sz="2400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/>
              <a:t>sputtered </a:t>
            </a:r>
            <a:r>
              <a:rPr lang="en-US" sz="2400" i="1" dirty="0" err="1" smtClean="0"/>
              <a:t>Nb</a:t>
            </a:r>
            <a:r>
              <a:rPr lang="en-US" sz="2400" dirty="0" smtClean="0"/>
              <a:t> will reduce cost &amp; and may show better performance; even more HTS SIS cavities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i="1" dirty="0" smtClean="0"/>
              <a:t>Nb</a:t>
            </a:r>
            <a:r>
              <a:rPr lang="en-US" sz="2400" i="1" baseline="-25000" dirty="0" smtClean="0"/>
              <a:t>3</a:t>
            </a:r>
            <a:r>
              <a:rPr lang="en-US" sz="2400" i="1" dirty="0" smtClean="0"/>
              <a:t>Sn</a:t>
            </a:r>
            <a:r>
              <a:rPr lang="en-US" sz="2400" dirty="0" smtClean="0"/>
              <a:t> </a:t>
            </a:r>
            <a:r>
              <a:rPr lang="en-US" sz="2400" dirty="0"/>
              <a:t>could be studied at CERN </a:t>
            </a:r>
            <a:r>
              <a:rPr lang="en-US" sz="2400" dirty="0" smtClean="0"/>
              <a:t>(quad </a:t>
            </a:r>
            <a:r>
              <a:rPr lang="en-US" sz="2400" dirty="0"/>
              <a:t>resonator) in collaboration with other labs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2" y="4124041"/>
            <a:ext cx="4506376" cy="26342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52352" y="4073386"/>
            <a:ext cx="4504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m</a:t>
            </a:r>
            <a:r>
              <a:rPr lang="en-US" sz="2800" dirty="0" smtClean="0">
                <a:solidFill>
                  <a:srgbClr val="0000FF"/>
                </a:solidFill>
              </a:rPr>
              <a:t>icrographs </a:t>
            </a:r>
            <a:r>
              <a:rPr lang="en-US" sz="2800" dirty="0">
                <a:solidFill>
                  <a:srgbClr val="0000FF"/>
                </a:solidFill>
              </a:rPr>
              <a:t>of </a:t>
            </a:r>
            <a:r>
              <a:rPr lang="en-US" sz="2800" dirty="0" smtClean="0">
                <a:solidFill>
                  <a:srgbClr val="0000FF"/>
                </a:solidFill>
              </a:rPr>
              <a:t>sample </a:t>
            </a:r>
            <a:r>
              <a:rPr lang="en-US" sz="2800" dirty="0">
                <a:solidFill>
                  <a:srgbClr val="0000FF"/>
                </a:solidFill>
              </a:rPr>
              <a:t>surface of a </a:t>
            </a:r>
            <a:r>
              <a:rPr lang="en-US" sz="2800" dirty="0" smtClean="0">
                <a:solidFill>
                  <a:srgbClr val="0000FF"/>
                </a:solidFill>
              </a:rPr>
              <a:t>micrometer thin </a:t>
            </a:r>
            <a:r>
              <a:rPr lang="en-US" sz="2800" dirty="0">
                <a:solidFill>
                  <a:srgbClr val="0000FF"/>
                </a:solidFill>
              </a:rPr>
              <a:t>niobium film sputtered on top of a copper substrate</a:t>
            </a:r>
          </a:p>
          <a:p>
            <a:r>
              <a:rPr lang="en-US" sz="2800" dirty="0">
                <a:solidFill>
                  <a:srgbClr val="0000FF"/>
                </a:solidFill>
              </a:rPr>
              <a:t>(left) and a bulk niobium (right) </a:t>
            </a:r>
            <a:r>
              <a:rPr lang="en-US" sz="2800" dirty="0" smtClean="0">
                <a:solidFill>
                  <a:srgbClr val="0000FF"/>
                </a:solidFill>
              </a:rPr>
              <a:t>sample</a:t>
            </a:r>
            <a:endParaRPr lang="en-GB" sz="28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0820" y="5557638"/>
            <a:ext cx="2234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g</a:t>
            </a:r>
            <a:r>
              <a:rPr lang="en-US" sz="2400" b="1" dirty="0" smtClean="0">
                <a:solidFill>
                  <a:srgbClr val="FFFF00"/>
                </a:solidFill>
              </a:rPr>
              <a:t>rain boundaries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&amp; 3-5x rougher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74904" y="6237917"/>
            <a:ext cx="1806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T. </a:t>
            </a:r>
            <a:r>
              <a:rPr lang="en-US" dirty="0" err="1" smtClean="0"/>
              <a:t>Junginger</a:t>
            </a:r>
            <a:r>
              <a:rPr lang="en-US" dirty="0" smtClean="0"/>
              <a:t> et al,</a:t>
            </a:r>
          </a:p>
          <a:p>
            <a:r>
              <a:rPr lang="en-US" dirty="0" smtClean="0"/>
              <a:t>IPAC2011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 rot="20085586">
            <a:off x="1109109" y="2576574"/>
            <a:ext cx="5348195" cy="1015663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000" b="1" i="1" dirty="0" smtClean="0">
                <a:solidFill>
                  <a:srgbClr val="FF0000"/>
                </a:solidFill>
              </a:rPr>
              <a:t>Hi-Tech cavities!</a:t>
            </a:r>
            <a:endParaRPr lang="en-GB" sz="60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3817" y="764704"/>
            <a:ext cx="13699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 Jensen,</a:t>
            </a:r>
          </a:p>
          <a:p>
            <a:r>
              <a:rPr lang="en-US" dirty="0" err="1" smtClean="0"/>
              <a:t>LHeC</a:t>
            </a:r>
            <a:r>
              <a:rPr lang="en-US" dirty="0" smtClean="0"/>
              <a:t> 2012;</a:t>
            </a:r>
          </a:p>
          <a:p>
            <a:r>
              <a:rPr lang="en-US" dirty="0" smtClean="0"/>
              <a:t>JLAB, IPAC12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877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810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8912" y="4707685"/>
            <a:ext cx="2819400" cy="198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512" y="3696560"/>
            <a:ext cx="92475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HTS prototype dipole  at FNAL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Test: B </a:t>
            </a:r>
            <a:r>
              <a:rPr kumimoji="0" lang="en-US" sz="2400" b="1" i="1" u="none" strike="noStrike" kern="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max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= 0.5 T, I</a:t>
            </a:r>
            <a:r>
              <a:rPr kumimoji="0" lang="en-US" sz="2400" b="1" i="1" u="none" strike="noStrike" kern="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max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= 27 kA,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dB/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dt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1" i="1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max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= 10 T/s , T </a:t>
            </a:r>
            <a:r>
              <a:rPr kumimoji="0" lang="en-US" sz="2400" b="1" i="1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max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~ 25 K </a:t>
            </a: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</a:p>
        </p:txBody>
      </p:sp>
      <p:pic>
        <p:nvPicPr>
          <p:cNvPr id="6" name="Picture 5" descr="E4R-mag-lea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616" y="4707685"/>
            <a:ext cx="2953504" cy="21480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9552" y="1055871"/>
            <a:ext cx="43890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Bookman Old Style" pitchFamily="18" charset="0"/>
              </a:rPr>
              <a:t>SC </a:t>
            </a:r>
            <a:r>
              <a:rPr lang="en-US" sz="2400" dirty="0">
                <a:latin typeface="Bookman Old Style" pitchFamily="18" charset="0"/>
              </a:rPr>
              <a:t>magnets require typically 10 x less space than </a:t>
            </a:r>
            <a:r>
              <a:rPr lang="en-US" sz="2400" dirty="0" smtClean="0">
                <a:latin typeface="Bookman Old Style" pitchFamily="18" charset="0"/>
              </a:rPr>
              <a:t>NC magnet </a:t>
            </a:r>
            <a:r>
              <a:rPr lang="en-US" sz="2400" dirty="0">
                <a:latin typeface="Bookman Old Style" pitchFamily="18" charset="0"/>
              </a:rPr>
              <a:t>of the same field and </a:t>
            </a:r>
            <a:r>
              <a:rPr lang="en-US" sz="2400" dirty="0" smtClean="0">
                <a:latin typeface="Bookman Old Style" pitchFamily="18" charset="0"/>
              </a:rPr>
              <a:t>gap; the </a:t>
            </a:r>
            <a:r>
              <a:rPr lang="en-US" sz="2400" dirty="0">
                <a:latin typeface="Bookman Old Style" pitchFamily="18" charset="0"/>
              </a:rPr>
              <a:t>magnet weight is very significantly </a:t>
            </a:r>
            <a:r>
              <a:rPr lang="en-US" sz="2400" dirty="0" smtClean="0">
                <a:latin typeface="Bookman Old Style" pitchFamily="18" charset="0"/>
              </a:rPr>
              <a:t>reduced.</a:t>
            </a:r>
            <a:endParaRPr lang="en-GB" sz="2400" dirty="0"/>
          </a:p>
        </p:txBody>
      </p:sp>
      <p:pic>
        <p:nvPicPr>
          <p:cNvPr id="9" name="Picture 8" descr="LBNE-lts2-ma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048663"/>
            <a:ext cx="4724400" cy="3276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111535"/>
            <a:ext cx="603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f</a:t>
            </a:r>
            <a:r>
              <a:rPr lang="en-US" sz="3600" b="1" dirty="0" smtClean="0">
                <a:solidFill>
                  <a:srgbClr val="0000FF"/>
                </a:solidFill>
              </a:rPr>
              <a:t>ast ramping HTS/LTS magnets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3968" y="784212"/>
            <a:ext cx="4961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schematic HTS/LTS LEP3 magnet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00438" y="111535"/>
            <a:ext cx="2127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H. Piekarz,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EuCARD LEP3 Day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948884" y="4707685"/>
            <a:ext cx="328968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00FF"/>
                </a:solidFill>
              </a:rPr>
              <a:t>a</a:t>
            </a:r>
            <a:r>
              <a:rPr lang="en-US" sz="2400" b="1" i="1" dirty="0" smtClean="0">
                <a:solidFill>
                  <a:srgbClr val="0000FF"/>
                </a:solidFill>
              </a:rPr>
              <a:t>cceleration time ~0.1 s,</a:t>
            </a:r>
          </a:p>
          <a:p>
            <a:pPr algn="ctr"/>
            <a:r>
              <a:rPr lang="en-US" sz="2400" b="1" i="1" dirty="0" smtClean="0">
                <a:solidFill>
                  <a:srgbClr val="0000FF"/>
                </a:solidFill>
              </a:rPr>
              <a:t>total cycle  ~1 s; fast SC </a:t>
            </a:r>
          </a:p>
          <a:p>
            <a:pPr algn="ctr"/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b="1" i="1" dirty="0" smtClean="0">
                <a:solidFill>
                  <a:srgbClr val="0000FF"/>
                </a:solidFill>
              </a:rPr>
              <a:t>agnets might support </a:t>
            </a:r>
          </a:p>
          <a:p>
            <a:pPr algn="ctr"/>
            <a:r>
              <a:rPr lang="en-US" sz="2400" b="1" i="1" dirty="0" smtClean="0">
                <a:solidFill>
                  <a:srgbClr val="0000FF"/>
                </a:solidFill>
              </a:rPr>
              <a:t>1 minute lifetime</a:t>
            </a:r>
          </a:p>
          <a:p>
            <a:pPr algn="ctr"/>
            <a:r>
              <a:rPr lang="en-US" sz="2400" b="1" i="1" dirty="0">
                <a:solidFill>
                  <a:srgbClr val="0000FF"/>
                </a:solidFill>
              </a:rPr>
              <a:t>i</a:t>
            </a:r>
            <a:r>
              <a:rPr lang="en-US" sz="2400" b="1" i="1" dirty="0" smtClean="0">
                <a:solidFill>
                  <a:srgbClr val="0000FF"/>
                </a:solidFill>
              </a:rPr>
              <a:t>n collider ring!</a:t>
            </a:r>
          </a:p>
        </p:txBody>
      </p:sp>
      <p:sp>
        <p:nvSpPr>
          <p:cNvPr id="14" name="TextBox 13"/>
          <p:cNvSpPr txBox="1"/>
          <p:nvPr/>
        </p:nvSpPr>
        <p:spPr>
          <a:xfrm rot="20085586">
            <a:off x="1073457" y="2375752"/>
            <a:ext cx="5419497" cy="1015663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000" b="1" i="1" dirty="0" smtClean="0">
                <a:solidFill>
                  <a:srgbClr val="FF0000"/>
                </a:solidFill>
              </a:rPr>
              <a:t>Hi-Tech magnet!</a:t>
            </a:r>
            <a:endParaRPr lang="en-GB" sz="6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0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573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(V)HE-LHC 20-T hybrid magnet</a:t>
            </a:r>
            <a:endParaRPr lang="en-GB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052736"/>
            <a:ext cx="6120680" cy="44644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51723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b</a:t>
            </a:r>
            <a:r>
              <a:rPr lang="en-GB" sz="2800" dirty="0" smtClean="0"/>
              <a:t>lock </a:t>
            </a:r>
            <a:r>
              <a:rPr lang="en-GB" sz="2800" dirty="0"/>
              <a:t>layout of </a:t>
            </a:r>
            <a:r>
              <a:rPr lang="en-GB" sz="2800" i="1" dirty="0" err="1" smtClean="0"/>
              <a:t>Nb</a:t>
            </a:r>
            <a:r>
              <a:rPr lang="en-GB" sz="2800" i="1" dirty="0" smtClean="0"/>
              <a:t>-Ti </a:t>
            </a:r>
            <a:r>
              <a:rPr lang="en-GB" sz="2800" dirty="0"/>
              <a:t>&amp; </a:t>
            </a:r>
            <a:r>
              <a:rPr lang="en-GB" sz="2800" i="1" dirty="0"/>
              <a:t>Nb</a:t>
            </a:r>
            <a:r>
              <a:rPr lang="en-GB" sz="2800" i="1" baseline="-25000" dirty="0"/>
              <a:t>3</a:t>
            </a:r>
            <a:r>
              <a:rPr lang="en-GB" sz="2800" i="1" dirty="0"/>
              <a:t>Sn</a:t>
            </a:r>
            <a:r>
              <a:rPr lang="en-GB" sz="2800" dirty="0"/>
              <a:t> &amp; </a:t>
            </a:r>
            <a:r>
              <a:rPr lang="en-GB" sz="2800" i="1" dirty="0" smtClean="0"/>
              <a:t>HTS </a:t>
            </a:r>
            <a:r>
              <a:rPr lang="en-GB" sz="2800" dirty="0" smtClean="0"/>
              <a:t>(</a:t>
            </a:r>
            <a:r>
              <a:rPr lang="en-GB" sz="2800" i="1" dirty="0" smtClean="0"/>
              <a:t>Bi</a:t>
            </a:r>
            <a:r>
              <a:rPr lang="en-GB" sz="2800" dirty="0" smtClean="0"/>
              <a:t>-2212) </a:t>
            </a:r>
            <a:r>
              <a:rPr lang="en-GB" sz="2800" dirty="0"/>
              <a:t>20-T </a:t>
            </a:r>
            <a:r>
              <a:rPr lang="en-GB" sz="2800" dirty="0" smtClean="0"/>
              <a:t>dipole-magnet coil. Only </a:t>
            </a:r>
            <a:r>
              <a:rPr lang="en-GB" sz="2800" dirty="0"/>
              <a:t>one quarter of one aperture is shown.</a:t>
            </a:r>
          </a:p>
        </p:txBody>
      </p:sp>
      <p:sp>
        <p:nvSpPr>
          <p:cNvPr id="6" name="Rectangle 5"/>
          <p:cNvSpPr/>
          <p:nvPr/>
        </p:nvSpPr>
        <p:spPr>
          <a:xfrm>
            <a:off x="7812360" y="1484784"/>
            <a:ext cx="99931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/>
              <a:t>E. Todesco,</a:t>
            </a:r>
          </a:p>
          <a:p>
            <a:r>
              <a:rPr lang="en-US" sz="1400" dirty="0"/>
              <a:t>L</a:t>
            </a:r>
            <a:r>
              <a:rPr lang="en-US" sz="1400" dirty="0" smtClean="0"/>
              <a:t>. Rossi,</a:t>
            </a:r>
            <a:endParaRPr lang="en-GB" sz="1400" dirty="0" smtClean="0"/>
          </a:p>
          <a:p>
            <a:r>
              <a:rPr lang="en-GB" sz="1400" dirty="0" smtClean="0"/>
              <a:t>P. McIntyre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 rot="20085586">
            <a:off x="1073457" y="2375752"/>
            <a:ext cx="5419497" cy="1015663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000" b="1" i="1" dirty="0" smtClean="0">
                <a:solidFill>
                  <a:srgbClr val="FF0000"/>
                </a:solidFill>
              </a:rPr>
              <a:t>Hi-Tech magnet!</a:t>
            </a:r>
            <a:endParaRPr lang="en-GB" sz="6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3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28" y="1124744"/>
            <a:ext cx="939120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3600" i="1" dirty="0" smtClean="0"/>
              <a:t>a </a:t>
            </a:r>
            <a:r>
              <a:rPr lang="fr-CH" sz="3600" i="1" dirty="0"/>
              <a:t>ring </a:t>
            </a:r>
            <a:r>
              <a:rPr lang="fr-CH" sz="3600" i="1" dirty="0" err="1"/>
              <a:t>e</a:t>
            </a:r>
            <a:r>
              <a:rPr lang="fr-CH" sz="3600" i="1" baseline="30000" dirty="0" err="1"/>
              <a:t>+</a:t>
            </a:r>
            <a:r>
              <a:rPr lang="fr-CH" sz="3600" i="1" dirty="0" err="1"/>
              <a:t>e</a:t>
            </a:r>
            <a:r>
              <a:rPr lang="fr-CH" sz="3600" i="1" baseline="30000" dirty="0"/>
              <a:t>-</a:t>
            </a:r>
            <a:r>
              <a:rPr lang="fr-CH" sz="3600" i="1" dirty="0"/>
              <a:t> </a:t>
            </a:r>
            <a:r>
              <a:rPr lang="fr-CH" sz="3600" i="1" dirty="0" err="1"/>
              <a:t>collider</a:t>
            </a:r>
            <a:r>
              <a:rPr lang="fr-CH" sz="3600" i="1" dirty="0">
                <a:solidFill>
                  <a:srgbClr val="FF0000"/>
                </a:solidFill>
              </a:rPr>
              <a:t> LEP3 or TLEP </a:t>
            </a:r>
            <a:r>
              <a:rPr lang="fr-CH" sz="3600" i="1" dirty="0" err="1"/>
              <a:t>can</a:t>
            </a:r>
            <a:r>
              <a:rPr lang="fr-CH" sz="3600" i="1" dirty="0"/>
              <a:t> </a:t>
            </a:r>
            <a:r>
              <a:rPr lang="fr-CH" sz="3600" i="1" dirty="0" err="1"/>
              <a:t>provide</a:t>
            </a:r>
            <a:r>
              <a:rPr lang="fr-CH" sz="3600" i="1" dirty="0"/>
              <a:t> </a:t>
            </a:r>
            <a:r>
              <a:rPr lang="fr-CH" sz="3600" i="1" dirty="0" smtClean="0"/>
              <a:t>an </a:t>
            </a:r>
            <a:r>
              <a:rPr lang="fr-CH" sz="3600" i="1" dirty="0" err="1"/>
              <a:t>economical</a:t>
            </a:r>
            <a:r>
              <a:rPr lang="fr-CH" sz="3600" i="1" dirty="0"/>
              <a:t> </a:t>
            </a:r>
            <a:r>
              <a:rPr lang="fr-CH" sz="3600" i="1" dirty="0" smtClean="0"/>
              <a:t>&amp; </a:t>
            </a:r>
            <a:r>
              <a:rPr lang="fr-CH" sz="3600" i="1" dirty="0" err="1" smtClean="0"/>
              <a:t>robust</a:t>
            </a:r>
            <a:r>
              <a:rPr lang="fr-CH" sz="3600" i="1" dirty="0" smtClean="0"/>
              <a:t> </a:t>
            </a:r>
            <a:r>
              <a:rPr lang="fr-CH" sz="3600" i="1" dirty="0"/>
              <a:t>solution </a:t>
            </a:r>
            <a:r>
              <a:rPr lang="fr-CH" sz="3600" i="1" dirty="0" err="1" smtClean="0"/>
              <a:t>with</a:t>
            </a:r>
            <a:r>
              <a:rPr lang="fr-CH" sz="3600" i="1" dirty="0" smtClean="0"/>
              <a:t> </a:t>
            </a:r>
            <a:r>
              <a:rPr lang="fr-CH" sz="3600" i="1" dirty="0" err="1" smtClean="0"/>
              <a:t>very</a:t>
            </a:r>
            <a:r>
              <a:rPr lang="fr-CH" sz="3600" i="1" dirty="0" smtClean="0"/>
              <a:t> high </a:t>
            </a:r>
            <a:r>
              <a:rPr lang="fr-CH" sz="3600" i="1" dirty="0" err="1"/>
              <a:t>statistics</a:t>
            </a:r>
            <a:r>
              <a:rPr lang="fr-CH" sz="3600" i="1" dirty="0"/>
              <a:t> </a:t>
            </a:r>
            <a:r>
              <a:rPr lang="fr-CH" sz="3600" i="1" dirty="0" err="1" smtClean="0"/>
              <a:t>at</a:t>
            </a:r>
            <a:r>
              <a:rPr lang="fr-CH" sz="3600" i="1" dirty="0" smtClean="0"/>
              <a:t> </a:t>
            </a:r>
            <a:r>
              <a:rPr lang="fr-CH" sz="3600" i="1" dirty="0" err="1" smtClean="0"/>
              <a:t>several</a:t>
            </a:r>
            <a:r>
              <a:rPr lang="fr-CH" sz="3600" i="1" dirty="0" smtClean="0"/>
              <a:t> </a:t>
            </a:r>
            <a:r>
              <a:rPr lang="fr-CH" sz="3600" i="1" dirty="0" err="1" smtClean="0"/>
              <a:t>IPs</a:t>
            </a:r>
            <a:r>
              <a:rPr lang="fr-CH" sz="3600" i="1" dirty="0" smtClean="0"/>
              <a:t> for </a:t>
            </a:r>
            <a:r>
              <a:rPr lang="fr-CH" sz="3600" i="1" dirty="0" err="1" smtClean="0"/>
              <a:t>studying</a:t>
            </a:r>
            <a:r>
              <a:rPr lang="fr-CH" sz="3600" i="1" dirty="0" smtClean="0"/>
              <a:t> </a:t>
            </a:r>
            <a:r>
              <a:rPr lang="fr-CH" sz="3600" i="1" dirty="0"/>
              <a:t>the X(125) </a:t>
            </a:r>
            <a:r>
              <a:rPr lang="fr-CH" sz="3600" i="1" dirty="0" err="1"/>
              <a:t>with</a:t>
            </a:r>
            <a:r>
              <a:rPr lang="fr-CH" sz="3600" i="1" dirty="0"/>
              <a:t> </a:t>
            </a:r>
            <a:r>
              <a:rPr lang="fr-CH" sz="3600" i="1" dirty="0" smtClean="0"/>
              <a:t>excellent </a:t>
            </a:r>
            <a:r>
              <a:rPr lang="fr-CH" sz="3600" i="1" dirty="0" err="1" smtClean="0"/>
              <a:t>precision</a:t>
            </a:r>
            <a:r>
              <a:rPr lang="fr-CH" sz="3600" i="1" dirty="0" smtClean="0"/>
              <a:t> &amp; for </a:t>
            </a:r>
            <a:r>
              <a:rPr lang="fr-CH" sz="3600" i="1" dirty="0" err="1" smtClean="0"/>
              <a:t>performing</a:t>
            </a:r>
            <a:r>
              <a:rPr lang="fr-CH" sz="3600" i="1" dirty="0" smtClean="0"/>
              <a:t> </a:t>
            </a:r>
            <a:r>
              <a:rPr lang="fr-CH" sz="3600" i="1" dirty="0" err="1" smtClean="0"/>
              <a:t>many</a:t>
            </a:r>
            <a:r>
              <a:rPr lang="fr-CH" sz="3600" i="1" dirty="0" smtClean="0"/>
              <a:t> high-</a:t>
            </a:r>
            <a:r>
              <a:rPr lang="fr-CH" sz="3600" i="1" dirty="0" err="1" smtClean="0"/>
              <a:t>resolution</a:t>
            </a:r>
            <a:r>
              <a:rPr lang="fr-CH" sz="3600" i="1" dirty="0" smtClean="0"/>
              <a:t> </a:t>
            </a:r>
            <a:r>
              <a:rPr lang="fr-CH" sz="3600" i="1" dirty="0" err="1" smtClean="0"/>
              <a:t>measurements</a:t>
            </a:r>
            <a:r>
              <a:rPr lang="fr-CH" sz="3600" i="1" dirty="0" smtClean="0"/>
              <a:t> </a:t>
            </a:r>
            <a:r>
              <a:rPr lang="fr-CH" sz="3600" i="1" dirty="0"/>
              <a:t>on H, W, Z </a:t>
            </a:r>
            <a:r>
              <a:rPr lang="fr-CH" sz="3600" i="1" dirty="0" smtClean="0"/>
              <a:t>(+top quark) </a:t>
            </a:r>
          </a:p>
          <a:p>
            <a:r>
              <a:rPr lang="fr-CH" sz="3600" i="1" dirty="0" smtClean="0">
                <a:solidFill>
                  <a:srgbClr val="FF0000"/>
                </a:solidFill>
              </a:rPr>
              <a:t>LEP3/TLEP</a:t>
            </a:r>
            <a:r>
              <a:rPr lang="fr-CH" sz="3600" i="1" dirty="0" smtClean="0"/>
              <a:t> </a:t>
            </a:r>
            <a:r>
              <a:rPr lang="fr-CH" sz="3600" i="1" dirty="0" err="1" smtClean="0"/>
              <a:t>would</a:t>
            </a:r>
            <a:r>
              <a:rPr lang="fr-CH" sz="3600" i="1" dirty="0" smtClean="0"/>
              <a:t> </a:t>
            </a:r>
            <a:r>
              <a:rPr lang="fr-CH" sz="3600" i="1" dirty="0" err="1" smtClean="0"/>
              <a:t>be</a:t>
            </a:r>
            <a:r>
              <a:rPr lang="fr-CH" sz="3600" i="1" dirty="0" smtClean="0"/>
              <a:t> THE </a:t>
            </a:r>
            <a:r>
              <a:rPr lang="fr-CH" sz="3600" i="1" dirty="0" err="1" smtClean="0"/>
              <a:t>choice</a:t>
            </a:r>
            <a:r>
              <a:rPr lang="fr-CH" sz="3600" i="1" dirty="0" smtClean="0"/>
              <a:t> for </a:t>
            </a:r>
            <a:r>
              <a:rPr lang="fr-CH" sz="3600" i="1" dirty="0" err="1" smtClean="0"/>
              <a:t>e</a:t>
            </a:r>
            <a:r>
              <a:rPr lang="fr-CH" sz="3600" i="1" baseline="30000" dirty="0" err="1" smtClean="0"/>
              <a:t>+</a:t>
            </a:r>
            <a:r>
              <a:rPr lang="fr-CH" sz="3600" i="1" dirty="0" err="1" smtClean="0"/>
              <a:t>e</a:t>
            </a:r>
            <a:r>
              <a:rPr lang="fr-CH" sz="3600" i="1" baseline="30000" dirty="0" smtClean="0"/>
              <a:t>- </a:t>
            </a:r>
            <a:r>
              <a:rPr lang="fr-CH" sz="3600" i="1" dirty="0" smtClean="0"/>
              <a:t>collision </a:t>
            </a:r>
            <a:r>
              <a:rPr lang="fr-CH" sz="3600" i="1" dirty="0" err="1" smtClean="0"/>
              <a:t>energies</a:t>
            </a:r>
            <a:r>
              <a:rPr lang="fr-CH" sz="3600" i="1" dirty="0" smtClean="0"/>
              <a:t> up to 400 GeV ; </a:t>
            </a:r>
          </a:p>
          <a:p>
            <a:r>
              <a:rPr lang="fr-CH" sz="3600" i="1" dirty="0" smtClean="0">
                <a:solidFill>
                  <a:srgbClr val="FF0000"/>
                </a:solidFill>
              </a:rPr>
              <a:t>TLEP</a:t>
            </a:r>
            <a:r>
              <a:rPr lang="fr-CH" sz="3600" i="1" dirty="0" smtClean="0"/>
              <a:t> </a:t>
            </a:r>
            <a:r>
              <a:rPr lang="fr-CH" sz="3600" i="1" dirty="0" err="1" smtClean="0"/>
              <a:t>would</a:t>
            </a:r>
            <a:r>
              <a:rPr lang="fr-CH" sz="3600" i="1" dirty="0" smtClean="0"/>
              <a:t> </a:t>
            </a:r>
            <a:r>
              <a:rPr lang="fr-CH" sz="3600" i="1" dirty="0" err="1" smtClean="0"/>
              <a:t>be</a:t>
            </a:r>
            <a:r>
              <a:rPr lang="fr-CH" sz="3600" i="1" dirty="0" smtClean="0"/>
              <a:t> part of a long-</a:t>
            </a:r>
            <a:r>
              <a:rPr lang="fr-CH" sz="3600" i="1" dirty="0" err="1" smtClean="0"/>
              <a:t>term</a:t>
            </a:r>
            <a:r>
              <a:rPr lang="fr-CH" sz="3600" i="1" dirty="0" smtClean="0"/>
              <a:t> HEP </a:t>
            </a:r>
            <a:r>
              <a:rPr lang="fr-CH" sz="3600" i="1" dirty="0" err="1" smtClean="0"/>
              <a:t>strategy</a:t>
            </a:r>
            <a:r>
              <a:rPr lang="fr-CH" sz="3600" i="1" dirty="0" smtClean="0"/>
              <a:t> </a:t>
            </a:r>
            <a:r>
              <a:rPr lang="fr-CH" sz="3600" i="1" dirty="0" err="1" smtClean="0"/>
              <a:t>aiming</a:t>
            </a:r>
            <a:r>
              <a:rPr lang="fr-CH" sz="3600" i="1" dirty="0" smtClean="0"/>
              <a:t> for 100 </a:t>
            </a:r>
            <a:r>
              <a:rPr lang="fr-CH" sz="3600" i="1" dirty="0" err="1" smtClean="0"/>
              <a:t>TeV</a:t>
            </a:r>
            <a:r>
              <a:rPr lang="fr-CH" sz="3600" i="1" dirty="0" smtClean="0"/>
              <a:t> pp </a:t>
            </a:r>
            <a:r>
              <a:rPr lang="fr-CH" sz="3600" i="1" dirty="0" err="1" smtClean="0"/>
              <a:t>CoM</a:t>
            </a:r>
            <a:r>
              <a:rPr lang="fr-CH" sz="3600" i="1" dirty="0" smtClean="0"/>
              <a:t> </a:t>
            </a:r>
            <a:r>
              <a:rPr lang="fr-CH" sz="3600" i="1" dirty="0" err="1" smtClean="0"/>
              <a:t>energy</a:t>
            </a:r>
            <a:endParaRPr lang="fr-CH" sz="3600" i="1" dirty="0" smtClean="0"/>
          </a:p>
          <a:p>
            <a:pPr algn="ctr"/>
            <a:endParaRPr lang="fr-CH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221762"/>
            <a:ext cx="5057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</a:rPr>
              <a:t>LEP3/TLEP </a:t>
            </a:r>
            <a:r>
              <a:rPr lang="en-US" sz="4400" b="1" dirty="0" err="1" smtClean="0">
                <a:solidFill>
                  <a:srgbClr val="0000FF"/>
                </a:solidFill>
              </a:rPr>
              <a:t>punchline</a:t>
            </a:r>
            <a:endParaRPr lang="en-GB" sz="4400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3894732"/>
            <a:ext cx="41183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CH" sz="3600" i="1" dirty="0" err="1">
                <a:solidFill>
                  <a:srgbClr val="FF0000"/>
                </a:solidFill>
              </a:rPr>
              <a:t>within</a:t>
            </a:r>
            <a:r>
              <a:rPr lang="fr-CH" sz="3600" i="1" dirty="0">
                <a:solidFill>
                  <a:srgbClr val="FF0000"/>
                </a:solidFill>
              </a:rPr>
              <a:t> </a:t>
            </a:r>
            <a:r>
              <a:rPr lang="fr-CH" sz="3600" i="1" dirty="0" err="1">
                <a:solidFill>
                  <a:srgbClr val="FF0000"/>
                </a:solidFill>
              </a:rPr>
              <a:t>our</a:t>
            </a:r>
            <a:r>
              <a:rPr lang="fr-CH" sz="3600" i="1" dirty="0">
                <a:solidFill>
                  <a:srgbClr val="FF0000"/>
                </a:solidFill>
              </a:rPr>
              <a:t> </a:t>
            </a:r>
            <a:r>
              <a:rPr lang="fr-CH" sz="3600" i="1" dirty="0" err="1">
                <a:solidFill>
                  <a:srgbClr val="FF0000"/>
                </a:solidFill>
              </a:rPr>
              <a:t>lifetimes</a:t>
            </a:r>
            <a:r>
              <a:rPr lang="fr-CH" sz="3600" i="1" dirty="0">
                <a:solidFill>
                  <a:srgbClr val="FF0000"/>
                </a:solidFill>
              </a:rPr>
              <a:t> </a:t>
            </a:r>
            <a:r>
              <a:rPr lang="fr-CH" sz="3600" i="1" dirty="0">
                <a:solidFill>
                  <a:prstClr val="black"/>
                </a:solidFill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94310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15613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Part 2 - </a:t>
            </a:r>
            <a:r>
              <a:rPr lang="en-US" dirty="0" err="1" smtClean="0"/>
              <a:t>SAPPHiRE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100" y="2782724"/>
            <a:ext cx="4392488" cy="329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3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318" y="1864873"/>
            <a:ext cx="442595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02" y="1556792"/>
            <a:ext cx="4276006" cy="446349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292475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+mn-lt"/>
              </a:rPr>
              <a:t> “Higgs” strongly couples to </a:t>
            </a:r>
            <a:r>
              <a:rPr lang="en-US" sz="4800" dirty="0" err="1" smtClean="0">
                <a:latin typeface="Symbol" pitchFamily="18" charset="2"/>
              </a:rPr>
              <a:t>gg</a:t>
            </a:r>
            <a:r>
              <a:rPr lang="en-US" sz="4800" dirty="0" smtClean="0">
                <a:latin typeface="Symbol" pitchFamily="18" charset="2"/>
              </a:rPr>
              <a:t/>
            </a:r>
            <a:br>
              <a:rPr lang="en-US" sz="4800" dirty="0" smtClean="0">
                <a:latin typeface="Symbol" pitchFamily="18" charset="2"/>
              </a:rPr>
            </a:br>
            <a:endParaRPr lang="en-GB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250809"/>
            <a:ext cx="2088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LHC CMS result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1403208"/>
            <a:ext cx="2274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LHC ATLAS result</a:t>
            </a:r>
            <a:endParaRPr lang="en-GB" sz="2400" dirty="0"/>
          </a:p>
        </p:txBody>
      </p:sp>
      <p:sp>
        <p:nvSpPr>
          <p:cNvPr id="7" name="Oval 6"/>
          <p:cNvSpPr/>
          <p:nvPr/>
        </p:nvSpPr>
        <p:spPr>
          <a:xfrm>
            <a:off x="2915816" y="2564904"/>
            <a:ext cx="792088" cy="50405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7740352" y="3536513"/>
            <a:ext cx="792088" cy="50405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41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71500"/>
            <a:ext cx="9144000" cy="426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803503"/>
            <a:ext cx="4130675" cy="18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2805" y="4803503"/>
            <a:ext cx="358925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400" b="1" dirty="0" smtClean="0">
                <a:solidFill>
                  <a:srgbClr val="000000"/>
                </a:solidFill>
              </a:rPr>
              <a:t>best for </a:t>
            </a:r>
            <a:r>
              <a:rPr lang="fr-CH" sz="2400" b="1" dirty="0" err="1" smtClean="0">
                <a:solidFill>
                  <a:srgbClr val="000000"/>
                </a:solidFill>
              </a:rPr>
              <a:t>tagged</a:t>
            </a:r>
            <a:r>
              <a:rPr lang="fr-CH" sz="2400" b="1" dirty="0" smtClean="0">
                <a:solidFill>
                  <a:srgbClr val="000000"/>
                </a:solidFill>
              </a:rPr>
              <a:t> </a:t>
            </a:r>
            <a:r>
              <a:rPr lang="fr-CH" sz="2400" b="1" i="1" dirty="0" smtClean="0">
                <a:solidFill>
                  <a:srgbClr val="000000"/>
                </a:solidFill>
              </a:rPr>
              <a:t>ZH</a:t>
            </a:r>
            <a:r>
              <a:rPr lang="fr-CH" sz="2400" b="1" dirty="0" smtClean="0">
                <a:solidFill>
                  <a:srgbClr val="000000"/>
                </a:solidFill>
              </a:rPr>
              <a:t> </a:t>
            </a:r>
            <a:r>
              <a:rPr lang="fr-CH" sz="2400" b="1" dirty="0" err="1" smtClean="0">
                <a:solidFill>
                  <a:srgbClr val="000000"/>
                </a:solidFill>
              </a:rPr>
              <a:t>physics</a:t>
            </a:r>
            <a:r>
              <a:rPr lang="fr-CH" sz="2400" b="1" dirty="0" smtClean="0">
                <a:solidFill>
                  <a:srgbClr val="000000"/>
                </a:solidFill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400" b="1" dirty="0" err="1" smtClean="0">
                <a:solidFill>
                  <a:srgbClr val="C00000"/>
                </a:solidFill>
              </a:rPr>
              <a:t>Ecm</a:t>
            </a:r>
            <a:r>
              <a:rPr lang="fr-CH" sz="2400" b="1" dirty="0" smtClean="0">
                <a:solidFill>
                  <a:srgbClr val="C00000"/>
                </a:solidFill>
              </a:rPr>
              <a:t>= </a:t>
            </a:r>
            <a:r>
              <a:rPr lang="fr-CH" sz="2400" b="1" dirty="0" err="1" smtClean="0">
                <a:solidFill>
                  <a:srgbClr val="C00000"/>
                </a:solidFill>
              </a:rPr>
              <a:t>m</a:t>
            </a:r>
            <a:r>
              <a:rPr lang="fr-CH" sz="2400" b="1" baseline="-25000" dirty="0" err="1" smtClean="0">
                <a:solidFill>
                  <a:srgbClr val="C00000"/>
                </a:solidFill>
              </a:rPr>
              <a:t>H</a:t>
            </a:r>
            <a:r>
              <a:rPr lang="fr-CH" sz="2400" b="1" dirty="0" smtClean="0">
                <a:solidFill>
                  <a:srgbClr val="C00000"/>
                </a:solidFill>
              </a:rPr>
              <a:t>+111</a:t>
            </a:r>
            <a:r>
              <a:rPr lang="fr-CH" sz="2400" b="1" dirty="0" smtClean="0">
                <a:solidFill>
                  <a:srgbClr val="C00000"/>
                </a:solidFill>
                <a:sym typeface="Symbol"/>
              </a:rPr>
              <a:t>10</a:t>
            </a:r>
            <a:r>
              <a:rPr lang="fr-CH" sz="2400" b="1" dirty="0" smtClean="0">
                <a:solidFill>
                  <a:srgbClr val="000000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 smtClean="0">
                <a:solidFill>
                  <a:srgbClr val="00B050"/>
                </a:solidFill>
              </a:rPr>
              <a:t>W. </a:t>
            </a:r>
            <a:r>
              <a:rPr lang="fr-CH" b="1" dirty="0" err="1" smtClean="0">
                <a:solidFill>
                  <a:srgbClr val="00B050"/>
                </a:solidFill>
              </a:rPr>
              <a:t>Lohmann</a:t>
            </a:r>
            <a:r>
              <a:rPr lang="fr-CH" b="1" dirty="0" smtClean="0">
                <a:solidFill>
                  <a:srgbClr val="00B050"/>
                </a:solidFill>
              </a:rPr>
              <a:t> et al LCWS/ILC2007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2400" b="1" dirty="0" smtClean="0">
              <a:solidFill>
                <a:srgbClr val="00B05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400" b="1" dirty="0" err="1" smtClean="0">
                <a:solidFill>
                  <a:srgbClr val="000000"/>
                </a:solidFill>
              </a:rPr>
              <a:t>take</a:t>
            </a:r>
            <a:r>
              <a:rPr lang="fr-CH" sz="2400" b="1" dirty="0" smtClean="0">
                <a:solidFill>
                  <a:srgbClr val="000000"/>
                </a:solidFill>
              </a:rPr>
              <a:t> 240 GeV</a:t>
            </a:r>
            <a:endParaRPr lang="fr-CH" sz="2400" b="1" dirty="0" smtClean="0">
              <a:solidFill>
                <a:srgbClr val="00B05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H="1" flipV="1">
            <a:off x="2123728" y="1143000"/>
            <a:ext cx="12700" cy="2222500"/>
          </a:xfrm>
          <a:prstGeom prst="line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itle 1"/>
          <p:cNvSpPr txBox="1">
            <a:spLocks/>
          </p:cNvSpPr>
          <p:nvPr/>
        </p:nvSpPr>
        <p:spPr>
          <a:xfrm>
            <a:off x="482600" y="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Higgs </a:t>
            </a:r>
            <a:r>
              <a:rPr lang="en-GB" i="1" dirty="0" err="1" smtClean="0"/>
              <a:t>e</a:t>
            </a:r>
            <a:r>
              <a:rPr lang="en-GB" i="1" baseline="30000" dirty="0" err="1" smtClean="0"/>
              <a:t>+</a:t>
            </a:r>
            <a:r>
              <a:rPr lang="en-GB" i="1" dirty="0" err="1" smtClean="0"/>
              <a:t>e</a:t>
            </a:r>
            <a:r>
              <a:rPr lang="en-GB" i="1" baseline="30000" dirty="0" smtClean="0"/>
              <a:t>-</a:t>
            </a:r>
            <a:r>
              <a:rPr lang="en-GB" dirty="0" smtClean="0"/>
              <a:t> production cross section </a:t>
            </a:r>
            <a:endParaRPr lang="en-GB" baseline="30000" dirty="0"/>
          </a:p>
        </p:txBody>
      </p:sp>
      <p:sp>
        <p:nvSpPr>
          <p:cNvPr id="2" name="TextBox 1"/>
          <p:cNvSpPr txBox="1"/>
          <p:nvPr/>
        </p:nvSpPr>
        <p:spPr>
          <a:xfrm>
            <a:off x="184874" y="6280830"/>
            <a:ext cx="1141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Blondel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2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002" y="404664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+mn-lt"/>
              </a:rPr>
              <a:t> a new type of collider?</a:t>
            </a:r>
            <a:r>
              <a:rPr lang="en-US" sz="6000" dirty="0" smtClean="0">
                <a:latin typeface="Symbol" pitchFamily="18" charset="2"/>
              </a:rPr>
              <a:t/>
            </a:r>
            <a:br>
              <a:rPr lang="en-US" sz="6000" dirty="0" smtClean="0">
                <a:latin typeface="Symbol" pitchFamily="18" charset="2"/>
              </a:rPr>
            </a:br>
            <a:endParaRPr lang="en-GB" sz="6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750485" y="1188345"/>
            <a:ext cx="4503705" cy="4411652"/>
            <a:chOff x="1715282" y="1681644"/>
            <a:chExt cx="2994087" cy="311756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68319">
              <a:off x="1715282" y="2032781"/>
              <a:ext cx="2257425" cy="202882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998137" y="1681644"/>
              <a:ext cx="3321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Symbol" pitchFamily="18" charset="2"/>
                </a:rPr>
                <a:t>g</a:t>
              </a:r>
              <a:endParaRPr lang="en-GB" sz="2800" dirty="0">
                <a:latin typeface="Symbol" pitchFamily="18" charset="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04253" y="4275986"/>
              <a:ext cx="3321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Symbol" pitchFamily="18" charset="2"/>
                </a:rPr>
                <a:t>g</a:t>
              </a:r>
              <a:endParaRPr lang="en-GB" sz="2800" dirty="0">
                <a:latin typeface="Symbol" pitchFamily="18" charset="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37406" y="2821993"/>
              <a:ext cx="271963" cy="3697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/>
                <a:t>H</a:t>
              </a:r>
              <a:endParaRPr lang="en-GB" sz="2800" i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59832" y="2441443"/>
              <a:ext cx="12956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/>
                <a:t>t</a:t>
              </a:r>
              <a:r>
                <a:rPr lang="en-US" sz="2800" i="1" dirty="0" smtClean="0"/>
                <a:t>, W,  …</a:t>
              </a:r>
              <a:endParaRPr lang="en-GB" sz="2800" i="1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1527142" y="5832250"/>
            <a:ext cx="71860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prstClr val="black"/>
                </a:solidFill>
                <a:latin typeface="Symbol" pitchFamily="18" charset="2"/>
                <a:ea typeface="+mj-ea"/>
                <a:cs typeface="+mj-cs"/>
              </a:rPr>
              <a:t>gg</a:t>
            </a:r>
            <a:r>
              <a:rPr lang="en-US" sz="4400" dirty="0">
                <a:solidFill>
                  <a:prstClr val="black"/>
                </a:solidFill>
                <a:latin typeface="Symbol" pitchFamily="18" charset="2"/>
                <a:ea typeface="+mj-ea"/>
                <a:cs typeface="+mj-cs"/>
              </a:rPr>
              <a:t> </a:t>
            </a:r>
            <a:r>
              <a:rPr lang="en-US" sz="4400" dirty="0">
                <a:solidFill>
                  <a:prstClr val="black"/>
                </a:solidFill>
                <a:ea typeface="+mj-ea"/>
                <a:cs typeface="+mj-cs"/>
              </a:rPr>
              <a:t>collider Higgs factory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5309386" y="3803983"/>
            <a:ext cx="349320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</a:rPr>
              <a:t>a</a:t>
            </a:r>
            <a:r>
              <a:rPr lang="en-US" sz="2800" dirty="0" smtClean="0">
                <a:solidFill>
                  <a:srgbClr val="0000CC"/>
                </a:solidFill>
              </a:rPr>
              <a:t>nother advantage:</a:t>
            </a:r>
          </a:p>
          <a:p>
            <a:r>
              <a:rPr lang="en-US" sz="2800" dirty="0">
                <a:solidFill>
                  <a:srgbClr val="0000CC"/>
                </a:solidFill>
              </a:rPr>
              <a:t>n</a:t>
            </a:r>
            <a:r>
              <a:rPr lang="en-US" sz="2800" dirty="0" smtClean="0">
                <a:solidFill>
                  <a:srgbClr val="0000CC"/>
                </a:solidFill>
              </a:rPr>
              <a:t>o </a:t>
            </a:r>
            <a:r>
              <a:rPr lang="en-US" sz="2800" dirty="0" err="1" smtClean="0">
                <a:solidFill>
                  <a:srgbClr val="0000CC"/>
                </a:solidFill>
              </a:rPr>
              <a:t>beamstrahlung</a:t>
            </a:r>
            <a:endParaRPr lang="en-US" sz="2800" dirty="0" smtClean="0">
              <a:solidFill>
                <a:srgbClr val="0000CC"/>
              </a:solidFill>
            </a:endParaRPr>
          </a:p>
          <a:p>
            <a:r>
              <a:rPr lang="en-US" sz="2800" dirty="0" smtClean="0">
                <a:solidFill>
                  <a:srgbClr val="0000CC"/>
                </a:solidFill>
                <a:latin typeface="Calibri"/>
                <a:cs typeface="Calibri"/>
              </a:rPr>
              <a:t>→ higher energy reach</a:t>
            </a:r>
          </a:p>
          <a:p>
            <a:r>
              <a:rPr lang="en-US" sz="2800" dirty="0">
                <a:solidFill>
                  <a:srgbClr val="0000CC"/>
                </a:solidFill>
                <a:latin typeface="Calibri"/>
                <a:cs typeface="Calibri"/>
              </a:rPr>
              <a:t>t</a:t>
            </a:r>
            <a:r>
              <a:rPr lang="en-US" sz="2800" dirty="0" smtClean="0">
                <a:solidFill>
                  <a:srgbClr val="0000CC"/>
                </a:solidFill>
                <a:latin typeface="Calibri"/>
                <a:cs typeface="Calibri"/>
              </a:rPr>
              <a:t>han </a:t>
            </a:r>
            <a:r>
              <a:rPr lang="en-US" sz="2800" dirty="0" err="1" smtClean="0">
                <a:solidFill>
                  <a:srgbClr val="0000CC"/>
                </a:solidFill>
                <a:latin typeface="Calibri"/>
                <a:cs typeface="Calibri"/>
              </a:rPr>
              <a:t>e</a:t>
            </a:r>
            <a:r>
              <a:rPr lang="en-US" sz="2800" baseline="30000" dirty="0" err="1" smtClean="0">
                <a:solidFill>
                  <a:srgbClr val="0000CC"/>
                </a:solidFill>
                <a:latin typeface="Calibri"/>
                <a:cs typeface="Calibri"/>
              </a:rPr>
              <a:t>+</a:t>
            </a:r>
            <a:r>
              <a:rPr lang="en-US" sz="2800" dirty="0" err="1" smtClean="0">
                <a:solidFill>
                  <a:srgbClr val="0000CC"/>
                </a:solidFill>
                <a:latin typeface="Calibri"/>
                <a:cs typeface="Calibri"/>
              </a:rPr>
              <a:t>e</a:t>
            </a:r>
            <a:r>
              <a:rPr lang="en-US" sz="2800" baseline="30000" dirty="0" smtClean="0">
                <a:solidFill>
                  <a:srgbClr val="0000CC"/>
                </a:solidFill>
                <a:latin typeface="Calibri"/>
                <a:cs typeface="Calibri"/>
              </a:rPr>
              <a:t>- </a:t>
            </a:r>
            <a:r>
              <a:rPr lang="en-US" sz="2800" dirty="0" smtClean="0">
                <a:solidFill>
                  <a:srgbClr val="0000CC"/>
                </a:solidFill>
                <a:latin typeface="Calibri"/>
                <a:cs typeface="Calibri"/>
              </a:rPr>
              <a:t>colliders</a:t>
            </a:r>
            <a:endParaRPr lang="en-GB" sz="2800" dirty="0">
              <a:solidFill>
                <a:srgbClr val="00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8760" y="1085774"/>
            <a:ext cx="337207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-channel production;</a:t>
            </a:r>
          </a:p>
          <a:p>
            <a:r>
              <a:rPr lang="en-US" sz="2800" dirty="0">
                <a:solidFill>
                  <a:srgbClr val="FF0000"/>
                </a:solidFill>
              </a:rPr>
              <a:t>l</a:t>
            </a:r>
            <a:r>
              <a:rPr lang="en-US" sz="2800" dirty="0" smtClean="0">
                <a:solidFill>
                  <a:srgbClr val="FF0000"/>
                </a:solidFill>
              </a:rPr>
              <a:t>ower energy;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no </a:t>
            </a:r>
            <a:r>
              <a:rPr lang="en-US" sz="2800" i="1" dirty="0" smtClean="0">
                <a:solidFill>
                  <a:srgbClr val="FF0000"/>
                </a:solidFill>
              </a:rPr>
              <a:t>e</a:t>
            </a:r>
            <a:r>
              <a:rPr lang="en-US" sz="2800" i="1" baseline="30000" dirty="0" smtClean="0">
                <a:solidFill>
                  <a:srgbClr val="FF0000"/>
                </a:solidFill>
              </a:rPr>
              <a:t>+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source</a:t>
            </a:r>
          </a:p>
          <a:p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5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4928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i="1" dirty="0"/>
              <a:t>c</a:t>
            </a:r>
            <a:r>
              <a:rPr lang="en-US" sz="3600" i="1" dirty="0" smtClean="0"/>
              <a:t>ombining photon science &amp; particle physics!</a:t>
            </a:r>
            <a:endParaRPr lang="en-GB" sz="36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8469305" cy="5112568"/>
          </a:xfrm>
        </p:spPr>
      </p:pic>
      <p:sp>
        <p:nvSpPr>
          <p:cNvPr id="5" name="TextBox 4"/>
          <p:cNvSpPr txBox="1"/>
          <p:nvPr/>
        </p:nvSpPr>
        <p:spPr>
          <a:xfrm>
            <a:off x="467544" y="5013176"/>
            <a:ext cx="1517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K.-J. Kim, A. </a:t>
            </a:r>
            <a:r>
              <a:rPr lang="en-US" sz="1200" dirty="0" err="1" smtClean="0"/>
              <a:t>Sessler</a:t>
            </a:r>
            <a:endParaRPr lang="en-US" sz="1200" dirty="0" smtClean="0"/>
          </a:p>
          <a:p>
            <a:r>
              <a:rPr lang="en-US" sz="1200" dirty="0" smtClean="0"/>
              <a:t>Beam Line</a:t>
            </a:r>
          </a:p>
          <a:p>
            <a:r>
              <a:rPr lang="en-US" sz="1200" dirty="0" smtClean="0"/>
              <a:t>Spring/Summer 1996</a:t>
            </a:r>
            <a:endParaRPr lang="en-GB" sz="1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err="1" smtClean="0">
                <a:latin typeface="Symbol" pitchFamily="18" charset="2"/>
              </a:rPr>
              <a:t>gg</a:t>
            </a:r>
            <a:r>
              <a:rPr lang="en-US" sz="6600" dirty="0" smtClean="0">
                <a:latin typeface="Symbol" pitchFamily="18" charset="2"/>
              </a:rPr>
              <a:t> </a:t>
            </a:r>
            <a:r>
              <a:rPr lang="en-US" sz="6600" dirty="0" smtClean="0"/>
              <a:t>collider</a:t>
            </a:r>
            <a:endParaRPr lang="en-GB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7300774" y="4997878"/>
            <a:ext cx="15222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</a:rPr>
              <a:t>few </a:t>
            </a:r>
            <a:r>
              <a:rPr lang="en-US" sz="2000" i="1" dirty="0" smtClean="0">
                <a:solidFill>
                  <a:srgbClr val="0000CC"/>
                </a:solidFill>
              </a:rPr>
              <a:t>J</a:t>
            </a:r>
            <a:r>
              <a:rPr lang="en-US" sz="2000" dirty="0" smtClean="0">
                <a:solidFill>
                  <a:srgbClr val="0000CC"/>
                </a:solidFill>
              </a:rPr>
              <a:t> pulse</a:t>
            </a:r>
          </a:p>
          <a:p>
            <a:r>
              <a:rPr lang="en-US" sz="2000" dirty="0" smtClean="0">
                <a:solidFill>
                  <a:srgbClr val="0000CC"/>
                </a:solidFill>
              </a:rPr>
              <a:t>energy with </a:t>
            </a:r>
          </a:p>
          <a:p>
            <a:r>
              <a:rPr lang="en-US" sz="2000" dirty="0" smtClean="0">
                <a:solidFill>
                  <a:srgbClr val="0000CC"/>
                </a:solidFill>
                <a:latin typeface="Symbol" pitchFamily="18" charset="2"/>
              </a:rPr>
              <a:t>l</a:t>
            </a:r>
            <a:r>
              <a:rPr lang="en-US" sz="2000" dirty="0" smtClean="0">
                <a:solidFill>
                  <a:srgbClr val="0000CC"/>
                </a:solidFill>
              </a:rPr>
              <a:t>~350 nm</a:t>
            </a:r>
            <a:endParaRPr lang="en-GB" sz="2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58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42524" y="1010432"/>
                <a:ext cx="4533532" cy="1050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𝑏𝑒𝑎𝑚</m:t>
                          </m:r>
                        </m:sub>
                      </m:sSub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24" y="1010432"/>
                <a:ext cx="4533532" cy="105041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42523" y="2661012"/>
            <a:ext cx="84537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e</a:t>
            </a:r>
            <a:r>
              <a:rPr lang="en-US" sz="3600" dirty="0" smtClean="0"/>
              <a:t>xample</a:t>
            </a:r>
            <a:r>
              <a:rPr lang="en-US" sz="3600" i="1" dirty="0" smtClean="0"/>
              <a:t>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i="1" dirty="0" smtClean="0"/>
              <a:t> </a:t>
            </a:r>
            <a:r>
              <a:rPr lang="en-US" sz="3600" dirty="0" smtClean="0">
                <a:latin typeface="Calibri"/>
                <a:cs typeface="Calibri"/>
              </a:rPr>
              <a:t>≈ 4.3 </a:t>
            </a:r>
          </a:p>
          <a:p>
            <a:r>
              <a:rPr lang="en-US" sz="3600" dirty="0" smtClean="0">
                <a:latin typeface="Calibri"/>
                <a:cs typeface="Calibri"/>
              </a:rPr>
              <a:t>(for </a:t>
            </a:r>
            <a:r>
              <a:rPr lang="en-US" sz="3600" i="1" dirty="0" smtClean="0">
                <a:latin typeface="Calibri"/>
                <a:cs typeface="Calibri"/>
              </a:rPr>
              <a:t>x</a:t>
            </a:r>
            <a:r>
              <a:rPr lang="en-US" sz="3600" dirty="0" smtClean="0">
                <a:latin typeface="Calibri"/>
                <a:cs typeface="Calibri"/>
              </a:rPr>
              <a:t>&gt;4.83 coherent pair production occurs)</a:t>
            </a:r>
            <a:endParaRPr lang="en-GB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35771" y="3641434"/>
                <a:ext cx="7689669" cy="29065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i="0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i="0" smtClean="0">
                        <a:solidFill>
                          <a:srgbClr val="FF0000"/>
                        </a:solidFill>
                      </a:rPr>
                      <m:t>w</m:t>
                    </m:r>
                    <m:r>
                      <m:rPr>
                        <m:nor/>
                      </m:rPr>
                      <a:rPr lang="en-US" sz="3600" b="0" i="0" smtClean="0">
                        <a:solidFill>
                          <a:srgbClr val="FF0000"/>
                        </a:solidFill>
                      </a:rPr>
                      <m:t>ith</m:t>
                    </m:r>
                    <m:r>
                      <m:rPr>
                        <m:nor/>
                      </m:rPr>
                      <a:rPr lang="en-US" sz="3600" b="0" i="0" smtClean="0">
                        <a:solidFill>
                          <a:srgbClr val="FF0000"/>
                        </a:solidFill>
                      </a:rPr>
                      <m:t> 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𝑏𝑒𝑎𝑚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≈80 </m:t>
                    </m:r>
                    <m:r>
                      <m:rPr>
                        <m:nor/>
                      </m:rPr>
                      <a:rPr lang="en-US" sz="3600" b="0" i="0" smtClean="0">
                        <a:solidFill>
                          <a:srgbClr val="FF0000"/>
                        </a:solidFill>
                        <a:ea typeface="Cambria Math"/>
                      </a:rPr>
                      <m:t>GeV</m:t>
                    </m:r>
                    <m:r>
                      <m:rPr>
                        <m:nor/>
                      </m:rPr>
                      <a:rPr lang="en-US" sz="3600" b="0" i="0" smtClean="0">
                        <a:solidFill>
                          <a:srgbClr val="FF0000"/>
                        </a:solidFill>
                        <a:ea typeface="Cambria Math"/>
                      </a:rPr>
                      <m:t>:</m:t>
                    </m:r>
                    <m:sSub>
                      <m:sSubPr>
                        <m:ctrlPr>
                          <a:rPr lang="en-GB" sz="3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FF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GB" sz="3600" dirty="0" smtClean="0">
                    <a:solidFill>
                      <a:srgbClr val="FF0000"/>
                    </a:solidFill>
                  </a:rPr>
                  <a:t>66 GeV</a:t>
                </a:r>
              </a:p>
              <a:p>
                <a:r>
                  <a:rPr lang="en-US" sz="3600" i="1" dirty="0" err="1" smtClean="0">
                    <a:solidFill>
                      <a:srgbClr val="FF0000"/>
                    </a:solidFill>
                  </a:rPr>
                  <a:t>E</a:t>
                </a:r>
                <a:r>
                  <a:rPr lang="en-US" sz="3600" i="1" baseline="-25000" dirty="0" err="1" smtClean="0">
                    <a:solidFill>
                      <a:srgbClr val="FF0000"/>
                    </a:solidFill>
                  </a:rPr>
                  <a:t>CM,max</a:t>
                </a:r>
                <a:r>
                  <a:rPr lang="en-US" sz="3600" dirty="0">
                    <a:solidFill>
                      <a:srgbClr val="FF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132</m:t>
                    </m:r>
                  </m:oMath>
                </a14:m>
                <a:r>
                  <a:rPr lang="en-GB" sz="3600" dirty="0" smtClean="0">
                    <a:solidFill>
                      <a:srgbClr val="FF0000"/>
                    </a:solidFill>
                  </a:rPr>
                  <a:t> GeV</a:t>
                </a:r>
                <a:endParaRPr lang="en-GB" sz="3600" dirty="0">
                  <a:solidFill>
                    <a:srgbClr val="FF0000"/>
                  </a:solidFill>
                </a:endParaRPr>
              </a:p>
              <a:p>
                <a:endParaRPr lang="en-US" sz="3600" dirty="0" smtClean="0">
                  <a:solidFill>
                    <a:srgbClr val="FF0000"/>
                  </a:solidFill>
                </a:endParaRPr>
              </a:p>
              <a:p>
                <a:r>
                  <a:rPr lang="en-US" sz="3600" i="1" dirty="0" err="1" smtClean="0">
                    <a:solidFill>
                      <a:srgbClr val="FF0000"/>
                    </a:solidFill>
                  </a:rPr>
                  <a:t>E</a:t>
                </a:r>
                <a:r>
                  <a:rPr lang="en-US" sz="3600" i="1" baseline="-25000" dirty="0" err="1" smtClean="0">
                    <a:solidFill>
                      <a:srgbClr val="FF0000"/>
                    </a:solidFill>
                  </a:rPr>
                  <a:t>photon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 ~3.53 </a:t>
                </a:r>
                <a:r>
                  <a:rPr lang="en-US" sz="3600" dirty="0" err="1" smtClean="0">
                    <a:solidFill>
                      <a:srgbClr val="FF0000"/>
                    </a:solidFill>
                  </a:rPr>
                  <a:t>eV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 , 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Symbol" pitchFamily="18" charset="2"/>
                  </a:rPr>
                  <a:t>l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~351 nm</a:t>
                </a:r>
                <a:endParaRPr lang="en-GB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71" y="3641434"/>
                <a:ext cx="7689669" cy="2906565"/>
              </a:xfrm>
              <a:prstGeom prst="rect">
                <a:avLst/>
              </a:prstGeom>
              <a:blipFill rotWithShape="1">
                <a:blip r:embed="rId3"/>
                <a:stretch>
                  <a:fillRect l="-2458" b="-7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05471" y="141178"/>
            <a:ext cx="8491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</a:t>
            </a:r>
            <a:r>
              <a:rPr lang="en-US" sz="3600" dirty="0" smtClean="0"/>
              <a:t>hich beam &amp; photon energy / wavelength?</a:t>
            </a:r>
            <a:endParaRPr lang="en-GB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64088" y="1916832"/>
                <a:ext cx="3310717" cy="9780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280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4</m:t>
                          </m:r>
                          <m:sSub>
                            <m:sSubPr>
                              <m:ctrlP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func>
                        <m:funcPr>
                          <m:ctrlPr>
                            <a:rPr lang="en-GB" sz="28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916832"/>
                <a:ext cx="3310717" cy="97802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446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01" y="1412776"/>
            <a:ext cx="9151101" cy="25202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512" y="4180344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latin typeface="CMTI12"/>
              </a:rPr>
              <a:t>Left: The </a:t>
            </a:r>
            <a:r>
              <a:rPr lang="en-US" sz="2400" i="1" dirty="0">
                <a:latin typeface="CMTI12"/>
              </a:rPr>
              <a:t>cross sections for </a:t>
            </a:r>
            <a:r>
              <a:rPr lang="en-US" sz="2400" dirty="0" err="1" smtClean="0">
                <a:latin typeface="Symbol" pitchFamily="18" charset="2"/>
              </a:rPr>
              <a:t>gg</a:t>
            </a:r>
            <a:r>
              <a:rPr lang="en-US" sz="2400" dirty="0" smtClean="0">
                <a:latin typeface="CMMI12"/>
              </a:rPr>
              <a:t> </a:t>
            </a:r>
            <a:r>
              <a:rPr lang="en-US" sz="2400" dirty="0">
                <a:latin typeface="CMSY10"/>
              </a:rPr>
              <a:t>→ </a:t>
            </a:r>
            <a:r>
              <a:rPr lang="en-US" sz="2400" dirty="0">
                <a:latin typeface="CMMI12"/>
              </a:rPr>
              <a:t>h </a:t>
            </a:r>
            <a:r>
              <a:rPr lang="en-US" sz="2400" i="1" dirty="0">
                <a:latin typeface="CMTI12"/>
              </a:rPr>
              <a:t>for different values of </a:t>
            </a:r>
            <a:r>
              <a:rPr lang="en-US" sz="2400" i="1" dirty="0" err="1">
                <a:latin typeface="CMMI12"/>
              </a:rPr>
              <a:t>M</a:t>
            </a:r>
            <a:r>
              <a:rPr lang="en-US" sz="1200" i="1" dirty="0" err="1">
                <a:latin typeface="CMMI8"/>
              </a:rPr>
              <a:t>h</a:t>
            </a:r>
            <a:r>
              <a:rPr lang="en-US" sz="1200" dirty="0">
                <a:latin typeface="CMMI8"/>
              </a:rPr>
              <a:t> </a:t>
            </a:r>
            <a:r>
              <a:rPr lang="en-US" sz="2400" i="1" dirty="0">
                <a:latin typeface="CMTI12"/>
              </a:rPr>
              <a:t>as functions </a:t>
            </a:r>
            <a:r>
              <a:rPr lang="en-US" sz="2400" i="1" dirty="0" smtClean="0">
                <a:latin typeface="CMTI12"/>
              </a:rPr>
              <a:t>of </a:t>
            </a:r>
            <a:r>
              <a:rPr lang="en-US" sz="2400" i="1" dirty="0" smtClean="0">
                <a:latin typeface="CMMI12"/>
              </a:rPr>
              <a:t>E</a:t>
            </a:r>
            <a:r>
              <a:rPr lang="en-US" sz="1200" i="1" dirty="0" smtClean="0">
                <a:latin typeface="CMMI8"/>
              </a:rPr>
              <a:t>CM</a:t>
            </a:r>
            <a:r>
              <a:rPr lang="en-US" sz="2400" dirty="0" smtClean="0">
                <a:latin typeface="CMR12"/>
              </a:rPr>
              <a:t>(</a:t>
            </a:r>
            <a:r>
              <a:rPr lang="en-US" sz="2400" dirty="0" smtClean="0">
                <a:latin typeface="CMMI12"/>
              </a:rPr>
              <a:t>e</a:t>
            </a:r>
            <a:r>
              <a:rPr lang="en-US" sz="1200" baseline="30000" dirty="0">
                <a:latin typeface="CMSY8"/>
              </a:rPr>
              <a:t>−</a:t>
            </a:r>
            <a:r>
              <a:rPr lang="en-US" sz="2400" dirty="0">
                <a:latin typeface="CMMI12"/>
              </a:rPr>
              <a:t>e</a:t>
            </a:r>
            <a:r>
              <a:rPr lang="en-US" sz="1200" baseline="30000" dirty="0">
                <a:latin typeface="CMSY8"/>
              </a:rPr>
              <a:t>−</a:t>
            </a:r>
            <a:r>
              <a:rPr lang="en-US" sz="2400" dirty="0">
                <a:latin typeface="CMR12"/>
              </a:rPr>
              <a:t>)</a:t>
            </a:r>
            <a:r>
              <a:rPr lang="en-US" sz="2400" i="1" dirty="0">
                <a:latin typeface="CMTI12"/>
              </a:rPr>
              <a:t>. </a:t>
            </a:r>
          </a:p>
          <a:p>
            <a:r>
              <a:rPr lang="en-US" sz="2400" i="1" dirty="0" smtClean="0">
                <a:latin typeface="CMTI12"/>
              </a:rPr>
              <a:t>Right: The </a:t>
            </a:r>
            <a:r>
              <a:rPr lang="en-US" sz="2400" i="1" dirty="0">
                <a:latin typeface="CMTI12"/>
              </a:rPr>
              <a:t>cross section for </a:t>
            </a:r>
            <a:r>
              <a:rPr lang="en-US" sz="2400" dirty="0" err="1" smtClean="0">
                <a:latin typeface="Symbol" pitchFamily="18" charset="2"/>
              </a:rPr>
              <a:t>gg</a:t>
            </a:r>
            <a:r>
              <a:rPr lang="en-US" sz="2400" dirty="0" smtClean="0">
                <a:latin typeface="CMSY10"/>
              </a:rPr>
              <a:t>→ </a:t>
            </a:r>
            <a:r>
              <a:rPr lang="en-US" sz="2400" dirty="0">
                <a:latin typeface="CMMI12"/>
              </a:rPr>
              <a:t>h </a:t>
            </a:r>
            <a:r>
              <a:rPr lang="en-US" sz="2400" i="1" dirty="0">
                <a:latin typeface="CMTI12"/>
              </a:rPr>
              <a:t>as a function of </a:t>
            </a:r>
            <a:r>
              <a:rPr lang="en-US" sz="2400" i="1" dirty="0" err="1">
                <a:latin typeface="CMMI12"/>
              </a:rPr>
              <a:t>M</a:t>
            </a:r>
            <a:r>
              <a:rPr lang="en-US" sz="1200" i="1" dirty="0" err="1">
                <a:latin typeface="CMMI8"/>
              </a:rPr>
              <a:t>h</a:t>
            </a:r>
            <a:r>
              <a:rPr lang="en-US" sz="1200" i="1" dirty="0">
                <a:latin typeface="CMMI8"/>
              </a:rPr>
              <a:t> </a:t>
            </a:r>
            <a:r>
              <a:rPr lang="en-US" sz="2400" i="1" dirty="0">
                <a:latin typeface="CMTI12"/>
              </a:rPr>
              <a:t>for three different </a:t>
            </a:r>
            <a:r>
              <a:rPr lang="en-US" sz="2400" i="1" dirty="0" smtClean="0">
                <a:latin typeface="CMTI12"/>
              </a:rPr>
              <a:t>values of </a:t>
            </a:r>
            <a:r>
              <a:rPr lang="en-US" sz="2400" i="1" dirty="0">
                <a:latin typeface="CMMI12"/>
              </a:rPr>
              <a:t>E</a:t>
            </a:r>
            <a:r>
              <a:rPr lang="en-US" sz="1200" i="1" dirty="0">
                <a:latin typeface="CMMI8"/>
              </a:rPr>
              <a:t>CM</a:t>
            </a:r>
            <a:r>
              <a:rPr lang="en-US" sz="2400" dirty="0">
                <a:latin typeface="CMR12"/>
              </a:rPr>
              <a:t>(</a:t>
            </a:r>
            <a:r>
              <a:rPr lang="en-US" sz="2400" dirty="0">
                <a:latin typeface="CMMI12"/>
              </a:rPr>
              <a:t>e</a:t>
            </a:r>
            <a:r>
              <a:rPr lang="en-US" sz="1200" baseline="30000" dirty="0">
                <a:latin typeface="CMSY8"/>
              </a:rPr>
              <a:t>−</a:t>
            </a:r>
            <a:r>
              <a:rPr lang="en-US" sz="2400" dirty="0">
                <a:latin typeface="CMMI12"/>
              </a:rPr>
              <a:t>e</a:t>
            </a:r>
            <a:r>
              <a:rPr lang="en-US" sz="1200" baseline="30000" dirty="0">
                <a:latin typeface="CMSY8"/>
              </a:rPr>
              <a:t>−</a:t>
            </a:r>
            <a:r>
              <a:rPr lang="en-US" sz="2400" dirty="0">
                <a:latin typeface="CMR12"/>
              </a:rPr>
              <a:t>)</a:t>
            </a:r>
            <a:r>
              <a:rPr lang="en-US" sz="2400" i="1" dirty="0">
                <a:latin typeface="CMTI12"/>
              </a:rPr>
              <a:t>. </a:t>
            </a:r>
            <a:endParaRPr lang="en-US" sz="2400" i="1" dirty="0" smtClean="0">
              <a:latin typeface="CMTI12"/>
            </a:endParaRPr>
          </a:p>
          <a:p>
            <a:r>
              <a:rPr lang="en-US" sz="2400" i="1" dirty="0" smtClean="0">
                <a:latin typeface="CMTI12"/>
              </a:rPr>
              <a:t>Assumptions: electrons have </a:t>
            </a:r>
            <a:r>
              <a:rPr lang="en-US" sz="2400" i="1" dirty="0">
                <a:latin typeface="CMTI12"/>
              </a:rPr>
              <a:t>80% longitudinal polarization and </a:t>
            </a:r>
            <a:r>
              <a:rPr lang="en-US" sz="2400" i="1" dirty="0" smtClean="0">
                <a:latin typeface="CMTI12"/>
              </a:rPr>
              <a:t>lasers </a:t>
            </a:r>
            <a:r>
              <a:rPr lang="en-US" sz="2400" i="1" dirty="0">
                <a:latin typeface="CMTI12"/>
              </a:rPr>
              <a:t>are circularly polarized, so that </a:t>
            </a:r>
            <a:r>
              <a:rPr lang="en-US" sz="2400" i="1" dirty="0" smtClean="0">
                <a:latin typeface="CMTI12"/>
              </a:rPr>
              <a:t>produced photons </a:t>
            </a:r>
            <a:r>
              <a:rPr lang="en-US" sz="2400" i="1" dirty="0">
                <a:latin typeface="CMTI12"/>
              </a:rPr>
              <a:t>are highly circularly </a:t>
            </a:r>
            <a:r>
              <a:rPr lang="en-US" sz="2400" i="1" dirty="0" smtClean="0">
                <a:latin typeface="CMTI12"/>
              </a:rPr>
              <a:t>polarized </a:t>
            </a:r>
            <a:r>
              <a:rPr lang="en-GB" sz="2400" i="1" dirty="0" smtClean="0">
                <a:latin typeface="CMTI12"/>
              </a:rPr>
              <a:t>at </a:t>
            </a:r>
            <a:r>
              <a:rPr lang="en-GB" sz="2400" i="1" dirty="0">
                <a:latin typeface="CMTI12"/>
              </a:rPr>
              <a:t>their maximum energy.</a:t>
            </a:r>
            <a:endParaRPr lang="en-GB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2600" y="1448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Higgs </a:t>
            </a:r>
            <a:r>
              <a:rPr lang="en-GB" i="1" dirty="0" err="1" smtClean="0">
                <a:latin typeface="Symbol" pitchFamily="18" charset="2"/>
              </a:rPr>
              <a:t>gg</a:t>
            </a:r>
            <a:r>
              <a:rPr lang="en-GB" dirty="0" smtClean="0"/>
              <a:t> production cross section </a:t>
            </a:r>
            <a:endParaRPr lang="en-GB" baseline="30000" dirty="0"/>
          </a:p>
        </p:txBody>
      </p:sp>
    </p:spTree>
    <p:extLst>
      <p:ext uri="{BB962C8B-B14F-4D97-AF65-F5344CB8AC3E}">
        <p14:creationId xmlns:p14="http://schemas.microsoft.com/office/powerpoint/2010/main" val="23007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904"/>
            <a:ext cx="9144000" cy="57972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0414" y="0"/>
            <a:ext cx="88369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/>
              <a:t>SAPPHiRE</a:t>
            </a:r>
            <a:r>
              <a:rPr lang="en-US" sz="4800" dirty="0" smtClean="0"/>
              <a:t>: a </a:t>
            </a:r>
            <a:r>
              <a:rPr lang="en-US" sz="4800" dirty="0"/>
              <a:t>S</a:t>
            </a:r>
            <a:r>
              <a:rPr lang="en-US" sz="4800" dirty="0" smtClean="0"/>
              <a:t>mall </a:t>
            </a:r>
            <a:r>
              <a:rPr lang="en-US" sz="4800" dirty="0" err="1" smtClean="0">
                <a:latin typeface="Symbol" pitchFamily="18" charset="2"/>
              </a:rPr>
              <a:t>gg</a:t>
            </a:r>
            <a:r>
              <a:rPr lang="en-US" sz="4800" dirty="0" smtClean="0">
                <a:latin typeface="Symbol" pitchFamily="18" charset="2"/>
              </a:rPr>
              <a:t> </a:t>
            </a:r>
            <a:r>
              <a:rPr lang="en-US" sz="4800" dirty="0" smtClean="0"/>
              <a:t>Higgs Factory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396335"/>
            <a:ext cx="961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SAPPHiRE</a:t>
            </a:r>
            <a:r>
              <a:rPr lang="en-US" dirty="0" smtClean="0"/>
              <a:t>: Small Accelerator for Photon-Photon Higgs production using  Recirculating Electrons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93121" y="5462093"/>
            <a:ext cx="38112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dirty="0" smtClean="0"/>
              <a:t>cale ~ European XFEL,</a:t>
            </a:r>
          </a:p>
          <a:p>
            <a:r>
              <a:rPr lang="en-US" sz="2800" dirty="0"/>
              <a:t>a</a:t>
            </a:r>
            <a:r>
              <a:rPr lang="en-US" sz="2800" dirty="0" smtClean="0"/>
              <a:t>bout 10k Higgs per year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040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905868"/>
              </p:ext>
            </p:extLst>
          </p:nvPr>
        </p:nvGraphicFramePr>
        <p:xfrm>
          <a:off x="0" y="44625"/>
          <a:ext cx="8964488" cy="6741407"/>
        </p:xfrm>
        <a:graphic>
          <a:graphicData uri="http://schemas.openxmlformats.org/drawingml/2006/table">
            <a:tbl>
              <a:tblPr firstRow="1" firstCol="1" bandRow="1"/>
              <a:tblGrid>
                <a:gridCol w="4968552"/>
                <a:gridCol w="1584176"/>
                <a:gridCol w="2411760"/>
              </a:tblGrid>
              <a:tr h="432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SAPPHiRE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symbol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value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 electric power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 MW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beam energy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80 GeV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beam polarization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GB" sz="2400" i="1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bunch population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i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GB" sz="2400" i="1" baseline="-25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en-GB" sz="2400" i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GB" sz="24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repetition rate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en-GB" sz="2400" i="1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rep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 kHz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bunch length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Symbol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GB" sz="24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z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30 </a:t>
                      </a:r>
                      <a:r>
                        <a:rPr lang="en-GB" sz="2400">
                          <a:effectLst/>
                          <a:latin typeface="Symbol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crossing angle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Symbol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en-GB" sz="24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Calibri"/>
                        </a:rPr>
                        <a:t>≥20 mrad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normalized 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horizontal/vert. </a:t>
                      </a: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emittance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 smtClean="0">
                          <a:effectLst/>
                          <a:latin typeface="Symbol"/>
                          <a:ea typeface="Calibri"/>
                          <a:cs typeface="Times New Roman"/>
                        </a:rPr>
                        <a:t>ge</a:t>
                      </a:r>
                      <a:r>
                        <a:rPr lang="en-GB" sz="2400" baseline="-25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x,y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5,0.5 </a:t>
                      </a:r>
                      <a:r>
                        <a:rPr lang="en-GB" sz="2400" dirty="0">
                          <a:effectLst/>
                          <a:latin typeface="Symbol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horizontal IP beta function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Symbol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GB" sz="24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5 mm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vertical IP beta function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Symbol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GB" sz="24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0.1 mm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horizontal rms IP spot size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Symbol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GB" sz="24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400 nm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vertical rms IP spot size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Symbol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GB" sz="24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18 nm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horizontal </a:t>
                      </a: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rms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CP spot size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Symbol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GB" sz="24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en-GB" sz="2400" baseline="30000">
                          <a:effectLst/>
                          <a:latin typeface="Calibri"/>
                          <a:ea typeface="Calibri"/>
                          <a:cs typeface="Times New Roman"/>
                        </a:rPr>
                        <a:t>CP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400 nm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vertical rms CP spot size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Symbol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GB" sz="24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  <a:r>
                        <a:rPr lang="en-GB" sz="2400" baseline="30000">
                          <a:effectLst/>
                          <a:latin typeface="Calibri"/>
                          <a:ea typeface="Calibri"/>
                          <a:cs typeface="Times New Roman"/>
                        </a:rPr>
                        <a:t>CP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180 nm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GB" sz="24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GB" sz="24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geometric luminosity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r>
                        <a:rPr lang="en-GB" sz="2400" i="1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ee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2x10</a:t>
                      </a:r>
                      <a:r>
                        <a:rPr lang="en-GB" sz="24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34 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cm</a:t>
                      </a:r>
                      <a:r>
                        <a:rPr lang="en-GB" sz="24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-2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GB" sz="24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-1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476672"/>
            <a:ext cx="8964488" cy="86409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-27642" y="4653136"/>
            <a:ext cx="8964488" cy="86409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-11149" y="1772816"/>
            <a:ext cx="8964488" cy="86409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996" y="6393236"/>
            <a:ext cx="8964488" cy="43204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27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2" y="1287800"/>
            <a:ext cx="9017532" cy="33843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1560" y="4672176"/>
            <a:ext cx="81857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luminosity </a:t>
            </a:r>
            <a:r>
              <a:rPr lang="en-US" sz="2800" dirty="0"/>
              <a:t>spectra for </a:t>
            </a:r>
            <a:r>
              <a:rPr lang="en-US" sz="2800" dirty="0" err="1"/>
              <a:t>SAPPHiRE</a:t>
            </a:r>
            <a:r>
              <a:rPr lang="en-US" sz="2800" dirty="0"/>
              <a:t> as </a:t>
            </a:r>
            <a:r>
              <a:rPr lang="en-US" sz="2800" dirty="0" smtClean="0"/>
              <a:t>functions </a:t>
            </a:r>
            <a:r>
              <a:rPr lang="en-US" sz="2800" dirty="0"/>
              <a:t>of </a:t>
            </a:r>
            <a:r>
              <a:rPr lang="en-US" sz="2800" i="1" dirty="0" smtClean="0"/>
              <a:t>E</a:t>
            </a:r>
            <a:r>
              <a:rPr lang="en-US" sz="2800" i="1" baseline="-25000" dirty="0" smtClean="0"/>
              <a:t>CM</a:t>
            </a:r>
            <a:r>
              <a:rPr lang="en-US" sz="2800" dirty="0" smtClean="0"/>
              <a:t>(</a:t>
            </a:r>
            <a:r>
              <a:rPr lang="en-US" sz="2800" dirty="0" err="1" smtClean="0">
                <a:latin typeface="Symbol" pitchFamily="18" charset="2"/>
              </a:rPr>
              <a:t>gg</a:t>
            </a:r>
            <a:r>
              <a:rPr lang="en-US" sz="2800" dirty="0" smtClean="0"/>
              <a:t>), </a:t>
            </a:r>
            <a:r>
              <a:rPr lang="en-US" sz="2800" dirty="0"/>
              <a:t>computed </a:t>
            </a:r>
            <a:r>
              <a:rPr lang="en-US" sz="2800" dirty="0" smtClean="0"/>
              <a:t>using Guinea-Pig  </a:t>
            </a:r>
            <a:r>
              <a:rPr lang="en-US" sz="2800" dirty="0"/>
              <a:t>for </a:t>
            </a:r>
            <a:r>
              <a:rPr lang="en-US" sz="2800" b="1" dirty="0">
                <a:solidFill>
                  <a:srgbClr val="0000FF"/>
                </a:solidFill>
              </a:rPr>
              <a:t>three possible normalized distances</a:t>
            </a:r>
            <a:r>
              <a:rPr lang="en-US" sz="2800" dirty="0">
                <a:latin typeface="Symbol" pitchFamily="18" charset="2"/>
              </a:rPr>
              <a:t> </a:t>
            </a:r>
            <a:r>
              <a:rPr lang="en-US" sz="2800" dirty="0" err="1" smtClean="0">
                <a:latin typeface="Symbol" pitchFamily="18" charset="2"/>
              </a:rPr>
              <a:t>r</a:t>
            </a:r>
            <a:r>
              <a:rPr lang="en-US" sz="2800" dirty="0" err="1" smtClean="0">
                <a:latin typeface="Calibri"/>
                <a:cs typeface="Calibri"/>
              </a:rPr>
              <a:t>≡</a:t>
            </a:r>
            <a:r>
              <a:rPr lang="en-US" sz="2800" i="1" dirty="0" err="1" smtClean="0">
                <a:latin typeface="Calibri"/>
                <a:cs typeface="Calibri"/>
              </a:rPr>
              <a:t>l</a:t>
            </a:r>
            <a:r>
              <a:rPr lang="en-US" sz="2800" baseline="-25000" dirty="0" err="1" smtClean="0">
                <a:latin typeface="Calibri"/>
                <a:cs typeface="Calibri"/>
              </a:rPr>
              <a:t>CP-IP</a:t>
            </a:r>
            <a:r>
              <a:rPr lang="en-US" sz="2800" dirty="0" smtClean="0"/>
              <a:t>/(</a:t>
            </a:r>
            <a:r>
              <a:rPr lang="en-US" sz="2800" dirty="0" err="1" smtClean="0">
                <a:latin typeface="Symbol" pitchFamily="18" charset="2"/>
              </a:rPr>
              <a:t>gs</a:t>
            </a:r>
            <a:r>
              <a:rPr lang="en-US" sz="2800" baseline="-25000" dirty="0" err="1" smtClean="0"/>
              <a:t>y</a:t>
            </a:r>
            <a:r>
              <a:rPr lang="en-US" sz="2800" dirty="0" smtClean="0"/>
              <a:t>*) (left</a:t>
            </a:r>
            <a:r>
              <a:rPr lang="en-US" sz="2800" dirty="0"/>
              <a:t>) and </a:t>
            </a:r>
            <a:r>
              <a:rPr lang="en-US" sz="2800" b="1" dirty="0">
                <a:solidFill>
                  <a:srgbClr val="0000FF"/>
                </a:solidFill>
              </a:rPr>
              <a:t>different polarizations of </a:t>
            </a:r>
            <a:r>
              <a:rPr lang="en-US" sz="2800" b="1" dirty="0" smtClean="0">
                <a:solidFill>
                  <a:srgbClr val="0000FF"/>
                </a:solidFill>
              </a:rPr>
              <a:t>in-coming </a:t>
            </a:r>
            <a:r>
              <a:rPr lang="en-US" sz="2800" b="1" dirty="0">
                <a:solidFill>
                  <a:srgbClr val="0000FF"/>
                </a:solidFill>
              </a:rPr>
              <a:t>particles </a:t>
            </a:r>
            <a:r>
              <a:rPr lang="en-US" sz="2800" dirty="0"/>
              <a:t>(right</a:t>
            </a:r>
            <a:r>
              <a:rPr lang="en-US" sz="2800" dirty="0" smtClean="0"/>
              <a:t>)</a:t>
            </a:r>
            <a:endParaRPr lang="en-GB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2600" y="1448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i="1" dirty="0" err="1" smtClean="0">
                <a:latin typeface="+mn-lt"/>
              </a:rPr>
              <a:t>SAPPHiRE</a:t>
            </a:r>
            <a:r>
              <a:rPr lang="en-GB" i="1" dirty="0" smtClean="0">
                <a:latin typeface="Symbol" pitchFamily="18" charset="2"/>
              </a:rPr>
              <a:t> </a:t>
            </a:r>
            <a:r>
              <a:rPr lang="en-GB" i="1" dirty="0" err="1" smtClean="0">
                <a:latin typeface="Symbol" pitchFamily="18" charset="2"/>
              </a:rPr>
              <a:t>gg</a:t>
            </a:r>
            <a:r>
              <a:rPr lang="en-GB" dirty="0" smtClean="0"/>
              <a:t> luminosity </a:t>
            </a:r>
            <a:endParaRPr lang="en-GB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7308304" y="1103134"/>
            <a:ext cx="114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Zanetti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773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698950"/>
              </p:ext>
            </p:extLst>
          </p:nvPr>
        </p:nvGraphicFramePr>
        <p:xfrm>
          <a:off x="357859" y="2514541"/>
          <a:ext cx="8640958" cy="4255104"/>
        </p:xfrm>
        <a:graphic>
          <a:graphicData uri="http://schemas.openxmlformats.org/drawingml/2006/table">
            <a:tbl>
              <a:tblPr firstRow="1" firstCol="1" bandRow="1"/>
              <a:tblGrid>
                <a:gridCol w="3071045"/>
                <a:gridCol w="3071045"/>
                <a:gridCol w="2498868"/>
              </a:tblGrid>
              <a:tr h="469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beam energy [ GeV]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en-GB" sz="2400" i="1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GB" sz="2400" baseline="-250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arc</a:t>
                      </a:r>
                      <a:r>
                        <a:rPr lang="en-GB" sz="2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[GeV]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Ds</a:t>
                      </a:r>
                      <a:r>
                        <a:rPr lang="en-GB" sz="2400" baseline="-25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[MeV]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0.0006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0.038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0.009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0.43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0.05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1.7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0.15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5.0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0.36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60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0.75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70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1.39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35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80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1.19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3.89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57 (0.071%)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105831" y="-61555"/>
                <a:ext cx="9145015" cy="26849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Energy loss on multiple passes</a:t>
                </a:r>
                <a:endPara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The energy loss per arc is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  <a:ea typeface="Calibri"/>
                        <a:cs typeface="Times New Roman"/>
                      </a:rPr>
                      <m:t>∆</m:t>
                    </m:r>
                    <m:sSub>
                      <m:sSubPr>
                        <m:ctrlPr>
                          <a:rPr lang="en-GB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GB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𝐸</m:t>
                        </m:r>
                      </m:e>
                      <m:sub>
                        <m:r>
                          <a:rPr lang="en-GB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𝑎𝑟𝑐</m:t>
                        </m:r>
                      </m:sub>
                    </m:sSub>
                    <m:r>
                      <a:rPr lang="en-GB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GB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GB" sz="240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GeV</m:t>
                        </m:r>
                      </m:e>
                    </m:d>
                    <m:r>
                      <a:rPr lang="en-GB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=8.846×</m:t>
                    </m:r>
                    <m:sSup>
                      <m:sSupPr>
                        <m:ctrlPr>
                          <a:rPr lang="en-GB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GB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10</m:t>
                        </m:r>
                      </m:e>
                      <m:sup>
                        <m:r>
                          <a:rPr lang="en-GB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−5</m:t>
                        </m:r>
                      </m:sup>
                    </m:sSup>
                    <m:f>
                      <m:fPr>
                        <m:ctrlPr>
                          <a:rPr lang="en-GB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4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2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GB" sz="2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𝐸</m:t>
                                </m:r>
                                <m:r>
                                  <a:rPr lang="en-GB" sz="2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 [</m:t>
                                </m:r>
                                <m:r>
                                  <a:rPr lang="en-GB" sz="2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𝐺𝑒𝑉</m:t>
                                </m:r>
                                <m:r>
                                  <a:rPr lang="en-GB" sz="2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]</m:t>
                                </m:r>
                              </m:e>
                            </m:d>
                          </m:e>
                          <m:sup>
                            <m:r>
                              <a:rPr lang="en-GB" sz="24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GB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 2</m:t>
                        </m:r>
                        <m:r>
                          <a:rPr lang="en-GB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𝜌</m:t>
                        </m:r>
                        <m:r>
                          <a:rPr lang="en-GB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en-GB" sz="240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m</m:t>
                        </m:r>
                        <m:r>
                          <a:rPr lang="en-GB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]</m:t>
                        </m:r>
                      </m:den>
                    </m:f>
                  </m:oMath>
                </a14:m>
                <a:endPara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For </a:t>
                </a:r>
                <a:r>
                  <a:rPr kumimoji="0" lang="en-GB" sz="24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Symbol" pitchFamily="18" charset="2"/>
                    <a:ea typeface="Times New Roman" pitchFamily="18" charset="0"/>
                    <a:cs typeface="Times New Roman" pitchFamily="18" charset="0"/>
                  </a:rPr>
                  <a:t>r</a:t>
                </a:r>
                <a:r>
                  <a:rPr kumimoji="0" lang="en-GB" sz="24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=764 m </a:t>
                </a:r>
                <a:r>
                  <a:rPr kumimoji="0" lang="en-GB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(</a:t>
                </a:r>
                <a:r>
                  <a:rPr kumimoji="0" lang="en-GB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LHeC</a:t>
                </a:r>
                <a:r>
                  <a:rPr kumimoji="0" lang="en-GB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 design) the energy loss in the various arcs is summarized in the following table.</a:t>
                </a:r>
                <a:r>
                  <a:rPr kumimoji="0" lang="en-GB" sz="24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400" dirty="0"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GB" sz="2400" dirty="0" smtClean="0"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-</a:t>
                </a:r>
                <a:r>
                  <a:rPr kumimoji="0" lang="en-GB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lose about 4 GeV in energy, which can be compensated by increasing the voltage of the two </a:t>
                </a:r>
                <a:r>
                  <a:rPr kumimoji="0" lang="en-GB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linacs</a:t>
                </a:r>
                <a:r>
                  <a:rPr kumimoji="0" lang="en-GB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from 10 GV to 10.5 GV. We take 11 GV per </a:t>
                </a:r>
                <a:r>
                  <a:rPr kumimoji="0" lang="en-GB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linac</a:t>
                </a:r>
                <a:r>
                  <a:rPr kumimoji="0" lang="en-GB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to be conservative. </a:t>
                </a:r>
                <a:endParaRPr kumimoji="0" lang="en-GB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831" y="-61555"/>
                <a:ext cx="9145015" cy="2684966"/>
              </a:xfrm>
              <a:prstGeom prst="rect">
                <a:avLst/>
              </a:prstGeom>
              <a:blipFill rotWithShape="1">
                <a:blip r:embed="rId2"/>
                <a:stretch>
                  <a:fillRect l="-1666" t="-2273" r="-533" b="-47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119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1172" y="-13834"/>
                <a:ext cx="9145016" cy="6413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3600" b="1" dirty="0" err="1">
                    <a:solidFill>
                      <a:srgbClr val="0000FF"/>
                    </a:solidFill>
                    <a:ea typeface="Calibri"/>
                    <a:cs typeface="Times New Roman"/>
                  </a:rPr>
                  <a:t>Emittance</a:t>
                </a:r>
                <a:r>
                  <a:rPr lang="en-GB" sz="3600" b="1" dirty="0">
                    <a:solidFill>
                      <a:srgbClr val="0000FF"/>
                    </a:solidFill>
                    <a:ea typeface="Calibri"/>
                    <a:cs typeface="Times New Roman"/>
                  </a:rPr>
                  <a:t> </a:t>
                </a:r>
                <a:r>
                  <a:rPr lang="en-GB" sz="3600" b="1" dirty="0" smtClean="0">
                    <a:solidFill>
                      <a:srgbClr val="0000FF"/>
                    </a:solidFill>
                    <a:ea typeface="Calibri"/>
                    <a:cs typeface="Times New Roman"/>
                  </a:rPr>
                  <a:t>growth</a:t>
                </a:r>
                <a:endParaRPr lang="en-GB" sz="3200" dirty="0">
                  <a:solidFill>
                    <a:srgbClr val="0000FF"/>
                  </a:solidFill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800" dirty="0" smtClean="0">
                    <a:ea typeface="Calibri"/>
                    <a:cs typeface="Times New Roman"/>
                  </a:rPr>
                  <a:t>The </a:t>
                </a:r>
                <a:r>
                  <a:rPr lang="en-GB" sz="2800" dirty="0" err="1">
                    <a:ea typeface="Calibri"/>
                    <a:cs typeface="Times New Roman"/>
                  </a:rPr>
                  <a:t>emittance</a:t>
                </a:r>
                <a:r>
                  <a:rPr lang="en-GB" sz="2800" dirty="0">
                    <a:ea typeface="Calibri"/>
                    <a:cs typeface="Times New Roman"/>
                  </a:rPr>
                  <a:t> growth is </a:t>
                </a:r>
                <a14:m>
                  <m:oMath xmlns:m="http://schemas.openxmlformats.org/officeDocument/2006/math">
                    <m:r>
                      <a:rPr lang="fr-FR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∆</m:t>
                    </m:r>
                    <m:sSub>
                      <m:sSubPr>
                        <m:ctrlPr>
                          <a:rPr lang="en-GB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GB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𝜀</m:t>
                        </m:r>
                      </m:e>
                      <m:sub>
                        <m:r>
                          <a:rPr lang="en-GB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𝑁</m:t>
                        </m:r>
                      </m:sub>
                    </m:sSub>
                    <m:r>
                      <a:rPr lang="fr-FR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GB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fr-FR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  <m:r>
                          <a:rPr lang="en-GB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𝜋</m:t>
                        </m:r>
                      </m:num>
                      <m:den>
                        <m:r>
                          <a:rPr lang="fr-FR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  <m:f>
                      <m:fPr>
                        <m:ctrlPr>
                          <a:rPr lang="en-GB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𝐶</m:t>
                            </m:r>
                          </m:e>
                          <m:sub>
                            <m:r>
                              <a:rPr lang="en-GB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𝑞</m:t>
                            </m:r>
                          </m:sub>
                        </m:sSub>
                        <m:sSub>
                          <m:sSubPr>
                            <m:ctrlPr>
                              <a:rPr lang="en-GB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𝑟</m:t>
                            </m:r>
                          </m:e>
                          <m:sub>
                            <m:r>
                              <a:rPr lang="en-GB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GB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𝜌</m:t>
                            </m:r>
                          </m:e>
                          <m:sup>
                            <m:r>
                              <a:rPr lang="fr-FR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GB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GB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𝛾</m:t>
                        </m:r>
                      </m:e>
                      <m:sup>
                        <m:r>
                          <a:rPr lang="fr-FR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6</m:t>
                        </m:r>
                      </m:sup>
                    </m:sSup>
                    <m:d>
                      <m:dPr>
                        <m:begChr m:val="〈"/>
                        <m:endChr m:val="〉"/>
                        <m:ctrlPr>
                          <a:rPr lang="en-GB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GB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𝐻</m:t>
                        </m:r>
                      </m:e>
                    </m:d>
                  </m:oMath>
                </a14:m>
                <a:endParaRPr lang="en-GB" sz="24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800" dirty="0">
                    <a:ea typeface="Times New Roman"/>
                    <a:cs typeface="Times New Roman"/>
                  </a:rPr>
                  <a:t>with </a:t>
                </a:r>
                <a:r>
                  <a:rPr lang="en-GB" sz="2800" i="1" dirty="0" err="1">
                    <a:ea typeface="Times New Roman"/>
                    <a:cs typeface="Times New Roman"/>
                  </a:rPr>
                  <a:t>C</a:t>
                </a:r>
                <a:r>
                  <a:rPr lang="en-GB" sz="2800" i="1" baseline="-25000" dirty="0" err="1">
                    <a:ea typeface="Times New Roman"/>
                    <a:cs typeface="Times New Roman"/>
                  </a:rPr>
                  <a:t>q</a:t>
                </a:r>
                <a:r>
                  <a:rPr lang="en-GB" sz="2800" dirty="0">
                    <a:ea typeface="Times New Roman"/>
                    <a:cs typeface="Times New Roman"/>
                  </a:rPr>
                  <a:t>=3.8319x10</a:t>
                </a:r>
                <a:r>
                  <a:rPr lang="en-GB" sz="2800" baseline="30000" dirty="0">
                    <a:ea typeface="Times New Roman"/>
                    <a:cs typeface="Times New Roman"/>
                  </a:rPr>
                  <a:t>-13 </a:t>
                </a:r>
                <a:r>
                  <a:rPr lang="en-GB" sz="2800" dirty="0">
                    <a:ea typeface="Times New Roman"/>
                    <a:cs typeface="Times New Roman"/>
                  </a:rPr>
                  <a:t>m, and </a:t>
                </a:r>
                <a:r>
                  <a:rPr lang="en-GB" sz="2800" dirty="0">
                    <a:effectLst/>
                    <a:latin typeface="Symbol"/>
                    <a:ea typeface="Times New Roman"/>
                    <a:cs typeface="Times New Roman"/>
                  </a:rPr>
                  <a:t>r</a:t>
                </a:r>
                <a:r>
                  <a:rPr lang="en-GB" sz="2800" dirty="0">
                    <a:ea typeface="Times New Roman"/>
                    <a:cs typeface="Times New Roman"/>
                  </a:rPr>
                  <a:t> the bending radius. </a:t>
                </a:r>
                <a:endParaRPr lang="en-GB" sz="2800" dirty="0" smtClean="0"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800" dirty="0" smtClean="0">
                    <a:ea typeface="Times New Roman"/>
                    <a:cs typeface="Times New Roman"/>
                  </a:rPr>
                  <a:t>For </a:t>
                </a:r>
                <a:r>
                  <a:rPr lang="en-GB" sz="2800" dirty="0" err="1" smtClean="0">
                    <a:ea typeface="Times New Roman"/>
                    <a:cs typeface="Times New Roman"/>
                  </a:rPr>
                  <a:t>LHeC</a:t>
                </a:r>
                <a:r>
                  <a:rPr lang="en-GB" sz="2800" dirty="0" smtClean="0">
                    <a:ea typeface="Times New Roman"/>
                    <a:cs typeface="Times New Roman"/>
                  </a:rPr>
                  <a:t> </a:t>
                </a:r>
                <a:r>
                  <a:rPr lang="en-GB" sz="2800" dirty="0">
                    <a:ea typeface="Times New Roman"/>
                    <a:cs typeface="Times New Roman"/>
                  </a:rPr>
                  <a:t>RLA design with </a:t>
                </a:r>
                <a:r>
                  <a:rPr lang="en-GB" sz="2800" i="1" dirty="0">
                    <a:ea typeface="Times New Roman"/>
                    <a:cs typeface="Times New Roman"/>
                  </a:rPr>
                  <a:t>l</a:t>
                </a:r>
                <a:r>
                  <a:rPr lang="en-GB" sz="2800" baseline="-25000" dirty="0">
                    <a:ea typeface="Times New Roman"/>
                    <a:cs typeface="Times New Roman"/>
                  </a:rPr>
                  <a:t>bend</a:t>
                </a:r>
                <a:r>
                  <a:rPr lang="en-GB" sz="2800" dirty="0">
                    <a:ea typeface="Times New Roman"/>
                    <a:cs typeface="Times New Roman"/>
                  </a:rPr>
                  <a:t>~10 m, and </a:t>
                </a:r>
                <a:r>
                  <a:rPr lang="en-GB" sz="2800" dirty="0">
                    <a:effectLst/>
                    <a:latin typeface="Symbol"/>
                    <a:ea typeface="Times New Roman"/>
                    <a:cs typeface="Times New Roman"/>
                  </a:rPr>
                  <a:t>r</a:t>
                </a:r>
                <a:r>
                  <a:rPr lang="en-GB" sz="2800" dirty="0">
                    <a:ea typeface="Times New Roman"/>
                    <a:cs typeface="Times New Roman"/>
                  </a:rPr>
                  <a:t>=764 m, </a:t>
                </a:r>
                <a:r>
                  <a:rPr lang="en-GB" sz="2800" dirty="0" smtClean="0">
                    <a:ea typeface="Times New Roman"/>
                    <a:cs typeface="Times New Roman"/>
                  </a:rPr>
                  <a:t>&lt;</a:t>
                </a:r>
                <a:r>
                  <a:rPr lang="en-GB" sz="2800" dirty="0">
                    <a:ea typeface="Times New Roman"/>
                    <a:cs typeface="Times New Roman"/>
                  </a:rPr>
                  <a:t>H&gt;=1.2x10</a:t>
                </a:r>
                <a:r>
                  <a:rPr lang="en-GB" sz="2800" baseline="30000" dirty="0">
                    <a:ea typeface="Times New Roman"/>
                    <a:cs typeface="Times New Roman"/>
                  </a:rPr>
                  <a:t>-3</a:t>
                </a:r>
                <a:r>
                  <a:rPr lang="en-GB" sz="2800" dirty="0">
                    <a:ea typeface="Times New Roman"/>
                    <a:cs typeface="Times New Roman"/>
                  </a:rPr>
                  <a:t> m </a:t>
                </a:r>
                <a:r>
                  <a:rPr lang="en-GB" sz="2800" dirty="0" smtClean="0">
                    <a:ea typeface="Times New Roman"/>
                    <a:cs typeface="Times New Roman"/>
                  </a:rPr>
                  <a:t>[Bogacz et al]. </a:t>
                </a:r>
                <a:r>
                  <a:rPr lang="en-GB" sz="2800" dirty="0">
                    <a:ea typeface="Times New Roman"/>
                    <a:cs typeface="Times New Roman"/>
                  </a:rPr>
                  <a:t>At 60 GeV the </a:t>
                </a:r>
                <a:r>
                  <a:rPr lang="en-GB" sz="2800" dirty="0" err="1">
                    <a:ea typeface="Times New Roman"/>
                    <a:cs typeface="Times New Roman"/>
                  </a:rPr>
                  <a:t>emittance</a:t>
                </a:r>
                <a:r>
                  <a:rPr lang="en-GB" sz="2800" dirty="0">
                    <a:ea typeface="Times New Roman"/>
                    <a:cs typeface="Times New Roman"/>
                  </a:rPr>
                  <a:t> growth of </a:t>
                </a:r>
                <a:r>
                  <a:rPr lang="en-GB" sz="2800" dirty="0" err="1" smtClean="0">
                    <a:ea typeface="Times New Roman"/>
                    <a:cs typeface="Times New Roman"/>
                  </a:rPr>
                  <a:t>LHeC</a:t>
                </a:r>
                <a:r>
                  <a:rPr lang="en-GB" sz="2800" dirty="0" smtClean="0">
                    <a:ea typeface="Times New Roman"/>
                    <a:cs typeface="Times New Roman"/>
                  </a:rPr>
                  <a:t> </a:t>
                </a:r>
                <a:r>
                  <a:rPr lang="en-GB" sz="2800" dirty="0">
                    <a:ea typeface="Times New Roman"/>
                    <a:cs typeface="Times New Roman"/>
                  </a:rPr>
                  <a:t>optics </a:t>
                </a:r>
                <a:r>
                  <a:rPr lang="en-GB" sz="2800" dirty="0" smtClean="0">
                    <a:ea typeface="Times New Roman"/>
                    <a:cs typeface="Times New Roman"/>
                  </a:rPr>
                  <a:t>is </a:t>
                </a:r>
                <a:r>
                  <a:rPr lang="en-GB" sz="2800" dirty="0">
                    <a:ea typeface="Times New Roman"/>
                    <a:cs typeface="Times New Roman"/>
                  </a:rPr>
                  <a:t>13 micron, too high for our purpose, and e</a:t>
                </a:r>
                <a:r>
                  <a:rPr lang="en-GB" sz="2800" dirty="0" smtClean="0">
                    <a:ea typeface="Times New Roman"/>
                    <a:cs typeface="Times New Roman"/>
                  </a:rPr>
                  <a:t>xtrapolation </a:t>
                </a:r>
                <a:r>
                  <a:rPr lang="en-GB" sz="2800" dirty="0">
                    <a:ea typeface="Times New Roman"/>
                    <a:cs typeface="Times New Roman"/>
                  </a:rPr>
                  <a:t>to 80 GeV is unfavourable with 6</a:t>
                </a:r>
                <a:r>
                  <a:rPr lang="en-GB" sz="2800" dirty="0" smtClean="0">
                    <a:ea typeface="Times New Roman"/>
                    <a:cs typeface="Times New Roman"/>
                  </a:rPr>
                  <a:t>th </a:t>
                </a:r>
                <a:r>
                  <a:rPr lang="en-GB" sz="2800" dirty="0">
                    <a:ea typeface="Times New Roman"/>
                    <a:cs typeface="Times New Roman"/>
                  </a:rPr>
                  <a:t>power of energy. From </a:t>
                </a:r>
                <a:r>
                  <a:rPr lang="en-GB" sz="2800" dirty="0" smtClean="0">
                    <a:ea typeface="Times New Roman"/>
                    <a:cs typeface="Times New Roman"/>
                  </a:rPr>
                  <a:t>L. </a:t>
                </a:r>
                <a:r>
                  <a:rPr lang="en-GB" sz="2800" dirty="0" err="1" smtClean="0">
                    <a:ea typeface="Times New Roman"/>
                    <a:cs typeface="Times New Roman"/>
                  </a:rPr>
                  <a:t>Teng</a:t>
                </a:r>
                <a:r>
                  <a:rPr lang="en-GB" sz="2800" dirty="0" smtClean="0">
                    <a:ea typeface="Times New Roman"/>
                    <a:cs typeface="Times New Roman"/>
                  </a:rPr>
                  <a:t> </a:t>
                </a:r>
                <a:r>
                  <a:rPr lang="en-GB" sz="2800" dirty="0">
                    <a:ea typeface="Times New Roman"/>
                    <a:cs typeface="Times New Roman"/>
                  </a:rPr>
                  <a:t>we also </a:t>
                </a:r>
                <a:r>
                  <a:rPr lang="en-GB" sz="2800" dirty="0" smtClean="0">
                    <a:ea typeface="Times New Roman"/>
                    <a:cs typeface="Times New Roman"/>
                  </a:rPr>
                  <a:t>have </a:t>
                </a:r>
                <a:r>
                  <a:rPr lang="en-GB" sz="2800" b="1" dirty="0" smtClean="0">
                    <a:solidFill>
                      <a:srgbClr val="0000FF"/>
                    </a:solidFill>
                    <a:ea typeface="Times New Roman"/>
                    <a:cs typeface="Times New Roman"/>
                  </a:rPr>
                  <a:t>scaling law </a:t>
                </a:r>
                <a14:m>
                  <m:oMath xmlns:m="http://schemas.openxmlformats.org/officeDocument/2006/math">
                    <m:r>
                      <a:rPr lang="en-GB" sz="2800" b="1" i="1">
                        <a:solidFill>
                          <a:srgbClr val="0000FF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&lt;</m:t>
                    </m:r>
                    <m:r>
                      <a:rPr lang="en-GB" sz="2800" b="1" i="1">
                        <a:solidFill>
                          <a:srgbClr val="0000FF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𝑯</m:t>
                    </m:r>
                    <m:r>
                      <a:rPr lang="en-GB" sz="2800" b="1" i="1">
                        <a:solidFill>
                          <a:srgbClr val="0000FF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&gt;∝</m:t>
                    </m:r>
                    <m:f>
                      <m:fPr>
                        <m:type m:val="lin"/>
                        <m:ctrlPr>
                          <a:rPr lang="en-GB" sz="2800" b="1" i="1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GB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SupPr>
                          <m:e>
                            <m:r>
                              <a:rPr lang="en-GB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𝒍</m:t>
                            </m:r>
                          </m:e>
                          <m:sub>
                            <m:r>
                              <a:rPr lang="en-GB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𝒃𝒆𝒏𝒅</m:t>
                            </m:r>
                          </m:sub>
                          <m:sup>
                            <m:r>
                              <a:rPr lang="en-GB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𝟑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GB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GB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𝝆</m:t>
                            </m:r>
                          </m:e>
                          <m:sup>
                            <m:r>
                              <a:rPr lang="en-GB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800" dirty="0">
                    <a:ea typeface="Times New Roman"/>
                    <a:cs typeface="Times New Roman"/>
                  </a:rPr>
                  <a:t> </a:t>
                </a:r>
                <a:r>
                  <a:rPr lang="en-GB" sz="2800" dirty="0" smtClean="0">
                    <a:ea typeface="Times New Roman"/>
                    <a:cs typeface="Times New Roman"/>
                  </a:rPr>
                  <a:t>, which suggests </a:t>
                </a:r>
                <a:r>
                  <a:rPr lang="en-GB" sz="2800" dirty="0">
                    <a:ea typeface="Times New Roman"/>
                    <a:cs typeface="Times New Roman"/>
                  </a:rPr>
                  <a:t>that </a:t>
                </a:r>
                <a:r>
                  <a:rPr lang="en-GB" sz="2800" b="1" dirty="0">
                    <a:solidFill>
                      <a:srgbClr val="0000FF"/>
                    </a:solidFill>
                    <a:ea typeface="Times New Roman"/>
                    <a:cs typeface="Times New Roman"/>
                  </a:rPr>
                  <a:t>by reducing the cell length and dipole length by a factor of 4 we can bring the </a:t>
                </a:r>
                <a:r>
                  <a:rPr lang="en-GB" sz="2800" b="1" dirty="0" err="1" smtClean="0">
                    <a:solidFill>
                      <a:srgbClr val="0000FF"/>
                    </a:solidFill>
                    <a:ea typeface="Times New Roman"/>
                    <a:cs typeface="Times New Roman"/>
                  </a:rPr>
                  <a:t>horiz</a:t>
                </a:r>
                <a:r>
                  <a:rPr lang="en-GB" sz="2800" b="1" dirty="0" smtClean="0">
                    <a:solidFill>
                      <a:srgbClr val="0000FF"/>
                    </a:solidFill>
                    <a:ea typeface="Times New Roman"/>
                    <a:cs typeface="Times New Roman"/>
                  </a:rPr>
                  <a:t>. norm. </a:t>
                </a:r>
                <a:r>
                  <a:rPr lang="en-GB" sz="2800" b="1" dirty="0" err="1">
                    <a:solidFill>
                      <a:srgbClr val="0000FF"/>
                    </a:solidFill>
                    <a:ea typeface="Times New Roman"/>
                    <a:cs typeface="Times New Roman"/>
                  </a:rPr>
                  <a:t>emittance</a:t>
                </a:r>
                <a:r>
                  <a:rPr lang="en-GB" sz="2800" b="1" dirty="0">
                    <a:solidFill>
                      <a:srgbClr val="0000FF"/>
                    </a:solidFill>
                    <a:ea typeface="Times New Roman"/>
                    <a:cs typeface="Times New Roman"/>
                  </a:rPr>
                  <a:t> growth at 80 GeV down to 1 </a:t>
                </a:r>
                <a:r>
                  <a:rPr lang="en-GB" sz="2800" b="1" dirty="0" smtClean="0">
                    <a:solidFill>
                      <a:srgbClr val="0000FF"/>
                    </a:solidFill>
                    <a:ea typeface="Times New Roman"/>
                    <a:cs typeface="Times New Roman"/>
                  </a:rPr>
                  <a:t>micron</a:t>
                </a:r>
                <a:r>
                  <a:rPr lang="en-GB" sz="2800" dirty="0">
                    <a:ea typeface="Times New Roman"/>
                    <a:cs typeface="Times New Roman"/>
                  </a:rPr>
                  <a:t>.</a:t>
                </a:r>
                <a:endParaRPr lang="en-GB" sz="24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72" y="-13834"/>
                <a:ext cx="9145016" cy="6413872"/>
              </a:xfrm>
              <a:prstGeom prst="rect">
                <a:avLst/>
              </a:prstGeom>
              <a:blipFill rotWithShape="1">
                <a:blip r:embed="rId2"/>
                <a:stretch>
                  <a:fillRect l="-2000" t="-665" r="-533" b="-13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067944" y="6400038"/>
            <a:ext cx="472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Valery Telnov  thinks this scaling is too optimistic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438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083632" cy="3240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971436"/>
            <a:ext cx="1774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reference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05274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0"/>
            <a:ext cx="8229600" cy="1143000"/>
          </a:xfrm>
        </p:spPr>
        <p:txBody>
          <a:bodyPr/>
          <a:lstStyle/>
          <a:p>
            <a:r>
              <a:rPr lang="en-GB" dirty="0" smtClean="0"/>
              <a:t>Higgs production mechanism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980728"/>
            <a:ext cx="8432800" cy="12953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400" dirty="0" smtClean="0"/>
              <a:t>in </a:t>
            </a:r>
            <a:r>
              <a:rPr lang="en-US" sz="2400" i="1" dirty="0" err="1" smtClean="0"/>
              <a:t>e</a:t>
            </a:r>
            <a:r>
              <a:rPr lang="en-US" sz="2400" i="1" baseline="30000" dirty="0" err="1" smtClean="0"/>
              <a:t>+</a:t>
            </a:r>
            <a:r>
              <a:rPr lang="en-US" sz="2400" i="1" dirty="0" err="1" smtClean="0"/>
              <a:t>e</a:t>
            </a:r>
            <a:r>
              <a:rPr lang="en-US" sz="2400" baseline="30000" dirty="0" smtClean="0"/>
              <a:t>–</a:t>
            </a:r>
            <a:r>
              <a:rPr lang="en-GB" sz="2400" dirty="0" smtClean="0"/>
              <a:t> collisions a light Higgs  is produced by the “</a:t>
            </a:r>
            <a:r>
              <a:rPr lang="en-GB" sz="2400" dirty="0" err="1"/>
              <a:t>H</a:t>
            </a:r>
            <a:r>
              <a:rPr lang="en-GB" sz="2400" dirty="0" err="1" smtClean="0"/>
              <a:t>iggstrahlung</a:t>
            </a:r>
            <a:r>
              <a:rPr lang="en-GB" sz="2400" dirty="0" smtClean="0"/>
              <a:t>” process close to threshold ; production section has a maximum at near threshold ~200 </a:t>
            </a:r>
            <a:r>
              <a:rPr lang="en-GB" sz="2400" dirty="0" err="1" smtClean="0"/>
              <a:t>fb</a:t>
            </a:r>
            <a:endParaRPr lang="en-GB" sz="2400" dirty="0" smtClean="0"/>
          </a:p>
          <a:p>
            <a:pPr>
              <a:buNone/>
            </a:pPr>
            <a:r>
              <a:rPr lang="en-GB" dirty="0" smtClean="0">
                <a:solidFill>
                  <a:srgbClr val="C00000"/>
                </a:solidFill>
              </a:rPr>
              <a:t>            10</a:t>
            </a:r>
            <a:r>
              <a:rPr lang="en-GB" baseline="30000" dirty="0" smtClean="0">
                <a:solidFill>
                  <a:srgbClr val="C00000"/>
                </a:solidFill>
              </a:rPr>
              <a:t>34</a:t>
            </a:r>
            <a:r>
              <a:rPr lang="en-GB" dirty="0" smtClean="0">
                <a:solidFill>
                  <a:srgbClr val="C00000"/>
                </a:solidFill>
              </a:rPr>
              <a:t>/cm</a:t>
            </a:r>
            <a:r>
              <a:rPr lang="en-GB" baseline="30000" dirty="0" smtClean="0">
                <a:solidFill>
                  <a:srgbClr val="C00000"/>
                </a:solidFill>
              </a:rPr>
              <a:t>2</a:t>
            </a:r>
            <a:r>
              <a:rPr lang="en-GB" dirty="0" smtClean="0">
                <a:solidFill>
                  <a:srgbClr val="C00000"/>
                </a:solidFill>
              </a:rPr>
              <a:t>/s </a:t>
            </a:r>
            <a:r>
              <a:rPr lang="en-GB" dirty="0" smtClean="0">
                <a:solidFill>
                  <a:srgbClr val="C00000"/>
                </a:solidFill>
                <a:sym typeface="Wingdings" pitchFamily="2" charset="2"/>
              </a:rPr>
              <a:t>  20’000 </a:t>
            </a:r>
            <a:r>
              <a:rPr lang="en-GB" i="1" dirty="0" smtClean="0">
                <a:solidFill>
                  <a:srgbClr val="C00000"/>
                </a:solidFill>
                <a:sym typeface="Wingdings" pitchFamily="2" charset="2"/>
              </a:rPr>
              <a:t>H-Z</a:t>
            </a:r>
            <a:r>
              <a:rPr lang="en-GB" dirty="0" smtClean="0">
                <a:solidFill>
                  <a:srgbClr val="C00000"/>
                </a:solidFill>
                <a:sym typeface="Wingdings" pitchFamily="2" charset="2"/>
              </a:rPr>
              <a:t> events per year.</a:t>
            </a:r>
            <a:r>
              <a:rPr lang="en-GB" dirty="0" smtClean="0">
                <a:sym typeface="Wingdings" pitchFamily="2" charset="2"/>
              </a:rPr>
              <a:t> </a:t>
            </a:r>
            <a:endParaRPr lang="en-GB" dirty="0"/>
          </a:p>
        </p:txBody>
      </p:sp>
      <p:sp>
        <p:nvSpPr>
          <p:cNvPr id="7" name="Freeform 6"/>
          <p:cNvSpPr/>
          <p:nvPr/>
        </p:nvSpPr>
        <p:spPr>
          <a:xfrm>
            <a:off x="903767" y="3066016"/>
            <a:ext cx="914400" cy="1828800"/>
          </a:xfrm>
          <a:custGeom>
            <a:avLst/>
            <a:gdLst>
              <a:gd name="connsiteX0" fmla="*/ 0 w 914400"/>
              <a:gd name="connsiteY0" fmla="*/ 0 h 1828800"/>
              <a:gd name="connsiteX1" fmla="*/ 914400 w 914400"/>
              <a:gd name="connsiteY1" fmla="*/ 903768 h 1828800"/>
              <a:gd name="connsiteX2" fmla="*/ 0 w 914400"/>
              <a:gd name="connsiteY2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1828800">
                <a:moveTo>
                  <a:pt x="0" y="0"/>
                </a:moveTo>
                <a:lnTo>
                  <a:pt x="914400" y="903768"/>
                </a:lnTo>
                <a:lnTo>
                  <a:pt x="0" y="182880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732567" y="3060700"/>
            <a:ext cx="925033" cy="9090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43000" y="45847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GB" sz="1400" b="1" baseline="30000" dirty="0" smtClean="0">
                <a:solidFill>
                  <a:srgbClr val="000000"/>
                </a:solidFill>
                <a:latin typeface="Times New Roman" pitchFamily="18" charset="0"/>
              </a:rPr>
              <a:t>+</a:t>
            </a:r>
            <a:endParaRPr lang="en-GB" sz="1400" b="1" baseline="30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30607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dirty="0" smtClean="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GB" sz="1400" b="1" baseline="30000" dirty="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  <a:endParaRPr lang="en-GB" sz="1400" b="1" baseline="30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07116" y="3594100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dirty="0" smtClean="0">
                <a:solidFill>
                  <a:srgbClr val="000000"/>
                </a:solidFill>
                <a:latin typeface="Times New Roman" pitchFamily="18" charset="0"/>
              </a:rPr>
              <a:t>Z*</a:t>
            </a:r>
            <a:endParaRPr lang="en-GB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0" y="452016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dirty="0" smtClean="0">
                <a:solidFill>
                  <a:srgbClr val="000000"/>
                </a:solidFill>
                <a:latin typeface="Times New Roman" pitchFamily="18" charset="0"/>
              </a:rPr>
              <a:t>Z</a:t>
            </a:r>
            <a:endParaRPr lang="en-GB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0" y="3060700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dirty="0" smtClean="0">
                <a:solidFill>
                  <a:srgbClr val="000000"/>
                </a:solidFill>
                <a:latin typeface="Times New Roman" pitchFamily="18" charset="0"/>
              </a:rPr>
              <a:t>H</a:t>
            </a:r>
            <a:endParaRPr lang="en-GB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4" name="Group 20"/>
          <p:cNvGrpSpPr/>
          <p:nvPr/>
        </p:nvGrpSpPr>
        <p:grpSpPr>
          <a:xfrm>
            <a:off x="1828800" y="3930799"/>
            <a:ext cx="914400" cy="76200"/>
            <a:chOff x="0" y="4336312"/>
            <a:chExt cx="5486400" cy="1864240"/>
          </a:xfrm>
        </p:grpSpPr>
        <p:grpSp>
          <p:nvGrpSpPr>
            <p:cNvPr id="5" name="Group 12"/>
            <p:cNvGrpSpPr/>
            <p:nvPr/>
          </p:nvGrpSpPr>
          <p:grpSpPr>
            <a:xfrm>
              <a:off x="0" y="4336312"/>
              <a:ext cx="2743200" cy="1857152"/>
              <a:chOff x="0" y="4336312"/>
              <a:chExt cx="7315200" cy="1857152"/>
            </a:xfrm>
          </p:grpSpPr>
          <p:grpSp>
            <p:nvGrpSpPr>
              <p:cNvPr id="6" name="Group 8"/>
              <p:cNvGrpSpPr/>
              <p:nvPr/>
            </p:nvGrpSpPr>
            <p:grpSpPr>
              <a:xfrm>
                <a:off x="0" y="4336312"/>
                <a:ext cx="3657600" cy="1850064"/>
                <a:chOff x="0" y="4336312"/>
                <a:chExt cx="7315200" cy="1850064"/>
              </a:xfrm>
            </p:grpSpPr>
            <p:sp>
              <p:nvSpPr>
                <p:cNvPr id="34" name="Freeform 5"/>
                <p:cNvSpPr/>
                <p:nvPr/>
              </p:nvSpPr>
              <p:spPr>
                <a:xfrm>
                  <a:off x="0" y="4336312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" name="Freeform 6"/>
                <p:cNvSpPr/>
                <p:nvPr/>
              </p:nvSpPr>
              <p:spPr>
                <a:xfrm>
                  <a:off x="3657600" y="4343400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" name="Group 9"/>
              <p:cNvGrpSpPr/>
              <p:nvPr/>
            </p:nvGrpSpPr>
            <p:grpSpPr>
              <a:xfrm>
                <a:off x="3657600" y="4343400"/>
                <a:ext cx="3657600" cy="1850064"/>
                <a:chOff x="0" y="4336312"/>
                <a:chExt cx="7315200" cy="1850064"/>
              </a:xfrm>
            </p:grpSpPr>
            <p:sp>
              <p:nvSpPr>
                <p:cNvPr id="32" name="Freeform 10"/>
                <p:cNvSpPr/>
                <p:nvPr/>
              </p:nvSpPr>
              <p:spPr>
                <a:xfrm>
                  <a:off x="0" y="4336312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" name="Freeform 11"/>
                <p:cNvSpPr/>
                <p:nvPr/>
              </p:nvSpPr>
              <p:spPr>
                <a:xfrm>
                  <a:off x="3657600" y="4343400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b="1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9" name="Group 13"/>
            <p:cNvGrpSpPr/>
            <p:nvPr/>
          </p:nvGrpSpPr>
          <p:grpSpPr>
            <a:xfrm>
              <a:off x="2743200" y="4343400"/>
              <a:ext cx="2743200" cy="1857152"/>
              <a:chOff x="0" y="4336312"/>
              <a:chExt cx="7315200" cy="1857152"/>
            </a:xfrm>
          </p:grpSpPr>
          <p:grpSp>
            <p:nvGrpSpPr>
              <p:cNvPr id="11" name="Group 8"/>
              <p:cNvGrpSpPr/>
              <p:nvPr/>
            </p:nvGrpSpPr>
            <p:grpSpPr>
              <a:xfrm>
                <a:off x="0" y="4336312"/>
                <a:ext cx="3657600" cy="1850064"/>
                <a:chOff x="0" y="4336312"/>
                <a:chExt cx="7315200" cy="1850064"/>
              </a:xfrm>
            </p:grpSpPr>
            <p:sp>
              <p:nvSpPr>
                <p:cNvPr id="28" name="Freeform 27"/>
                <p:cNvSpPr/>
                <p:nvPr/>
              </p:nvSpPr>
              <p:spPr>
                <a:xfrm>
                  <a:off x="0" y="4336312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>
                  <a:off x="3657600" y="4343400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" name="Group 9"/>
              <p:cNvGrpSpPr/>
              <p:nvPr/>
            </p:nvGrpSpPr>
            <p:grpSpPr>
              <a:xfrm>
                <a:off x="3657600" y="4343400"/>
                <a:ext cx="3657600" cy="1850064"/>
                <a:chOff x="0" y="4336312"/>
                <a:chExt cx="7315200" cy="1850064"/>
              </a:xfrm>
            </p:grpSpPr>
            <p:sp>
              <p:nvSpPr>
                <p:cNvPr id="26" name="Freeform 25"/>
                <p:cNvSpPr/>
                <p:nvPr/>
              </p:nvSpPr>
              <p:spPr>
                <a:xfrm>
                  <a:off x="0" y="4336312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>
                  <a:off x="3657600" y="4343400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b="1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3" name="Group 97"/>
          <p:cNvGrpSpPr/>
          <p:nvPr/>
        </p:nvGrpSpPr>
        <p:grpSpPr>
          <a:xfrm>
            <a:off x="3367555" y="3694455"/>
            <a:ext cx="770481" cy="1828800"/>
            <a:chOff x="3367555" y="4062755"/>
            <a:chExt cx="770481" cy="1828800"/>
          </a:xfrm>
        </p:grpSpPr>
        <p:grpSp>
          <p:nvGrpSpPr>
            <p:cNvPr id="20" name="Group 65"/>
            <p:cNvGrpSpPr/>
            <p:nvPr/>
          </p:nvGrpSpPr>
          <p:grpSpPr>
            <a:xfrm rot="2700000">
              <a:off x="2491255" y="4939055"/>
              <a:ext cx="1828800" cy="76200"/>
              <a:chOff x="914400" y="2438400"/>
              <a:chExt cx="1828800" cy="76200"/>
            </a:xfrm>
          </p:grpSpPr>
          <p:grpSp>
            <p:nvGrpSpPr>
              <p:cNvPr id="21" name="Group 36"/>
              <p:cNvGrpSpPr/>
              <p:nvPr/>
            </p:nvGrpSpPr>
            <p:grpSpPr>
              <a:xfrm>
                <a:off x="914400" y="2438400"/>
                <a:ext cx="914400" cy="76200"/>
                <a:chOff x="0" y="4336312"/>
                <a:chExt cx="5486400" cy="1864240"/>
              </a:xfrm>
            </p:grpSpPr>
            <p:grpSp>
              <p:nvGrpSpPr>
                <p:cNvPr id="22" name="Group 12"/>
                <p:cNvGrpSpPr/>
                <p:nvPr/>
              </p:nvGrpSpPr>
              <p:grpSpPr>
                <a:xfrm>
                  <a:off x="0" y="4336312"/>
                  <a:ext cx="2743200" cy="1857152"/>
                  <a:chOff x="0" y="4336312"/>
                  <a:chExt cx="7315200" cy="1857152"/>
                </a:xfrm>
              </p:grpSpPr>
              <p:grpSp>
                <p:nvGrpSpPr>
                  <p:cNvPr id="23" name="Group 8"/>
                  <p:cNvGrpSpPr/>
                  <p:nvPr/>
                </p:nvGrpSpPr>
                <p:grpSpPr>
                  <a:xfrm>
                    <a:off x="0" y="4336312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95" name="Freeform 5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6" name="Freeform 6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24" name="Group 9"/>
                  <p:cNvGrpSpPr/>
                  <p:nvPr/>
                </p:nvGrpSpPr>
                <p:grpSpPr>
                  <a:xfrm>
                    <a:off x="3657600" y="4343400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93" name="Freeform 10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4" name="Freeform 11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25" name="Group 13"/>
                <p:cNvGrpSpPr/>
                <p:nvPr/>
              </p:nvGrpSpPr>
              <p:grpSpPr>
                <a:xfrm>
                  <a:off x="2743200" y="4343400"/>
                  <a:ext cx="2743200" cy="1857152"/>
                  <a:chOff x="0" y="4336312"/>
                  <a:chExt cx="7315200" cy="1857152"/>
                </a:xfrm>
              </p:grpSpPr>
              <p:grpSp>
                <p:nvGrpSpPr>
                  <p:cNvPr id="30" name="Group 8"/>
                  <p:cNvGrpSpPr/>
                  <p:nvPr/>
                </p:nvGrpSpPr>
                <p:grpSpPr>
                  <a:xfrm>
                    <a:off x="0" y="4336312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89" name="Freeform 88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0" name="Freeform 89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31" name="Group 9"/>
                  <p:cNvGrpSpPr/>
                  <p:nvPr/>
                </p:nvGrpSpPr>
                <p:grpSpPr>
                  <a:xfrm>
                    <a:off x="3657600" y="4343400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87" name="Freeform 86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8" name="Freeform 87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6" name="Group 51"/>
              <p:cNvGrpSpPr/>
              <p:nvPr/>
            </p:nvGrpSpPr>
            <p:grpSpPr>
              <a:xfrm>
                <a:off x="1828800" y="2438400"/>
                <a:ext cx="914400" cy="76200"/>
                <a:chOff x="0" y="4336312"/>
                <a:chExt cx="5486400" cy="1864240"/>
              </a:xfrm>
            </p:grpSpPr>
            <p:grpSp>
              <p:nvGrpSpPr>
                <p:cNvPr id="37" name="Group 12"/>
                <p:cNvGrpSpPr/>
                <p:nvPr/>
              </p:nvGrpSpPr>
              <p:grpSpPr>
                <a:xfrm>
                  <a:off x="0" y="4336312"/>
                  <a:ext cx="2743200" cy="1857152"/>
                  <a:chOff x="0" y="4336312"/>
                  <a:chExt cx="7315200" cy="1857152"/>
                </a:xfrm>
              </p:grpSpPr>
              <p:grpSp>
                <p:nvGrpSpPr>
                  <p:cNvPr id="38" name="Group 8"/>
                  <p:cNvGrpSpPr/>
                  <p:nvPr/>
                </p:nvGrpSpPr>
                <p:grpSpPr>
                  <a:xfrm>
                    <a:off x="0" y="4336312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81" name="Freeform 5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2" name="Freeform 6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39" name="Group 9"/>
                  <p:cNvGrpSpPr/>
                  <p:nvPr/>
                </p:nvGrpSpPr>
                <p:grpSpPr>
                  <a:xfrm>
                    <a:off x="3657600" y="4343400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79" name="Freeform 10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0" name="Freeform 11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40" name="Group 13"/>
                <p:cNvGrpSpPr/>
                <p:nvPr/>
              </p:nvGrpSpPr>
              <p:grpSpPr>
                <a:xfrm>
                  <a:off x="2743200" y="4343400"/>
                  <a:ext cx="2743200" cy="1857152"/>
                  <a:chOff x="0" y="4336312"/>
                  <a:chExt cx="7315200" cy="1857152"/>
                </a:xfrm>
              </p:grpSpPr>
              <p:grpSp>
                <p:nvGrpSpPr>
                  <p:cNvPr id="41" name="Group 8"/>
                  <p:cNvGrpSpPr/>
                  <p:nvPr/>
                </p:nvGrpSpPr>
                <p:grpSpPr>
                  <a:xfrm>
                    <a:off x="0" y="4336312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75" name="Freeform 74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6" name="Freeform 75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42" name="Group 9"/>
                  <p:cNvGrpSpPr/>
                  <p:nvPr/>
                </p:nvGrpSpPr>
                <p:grpSpPr>
                  <a:xfrm>
                    <a:off x="3657600" y="4343400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73" name="Freeform 72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4" name="Freeform 73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</p:grpSp>
        <p:sp>
          <p:nvSpPr>
            <p:cNvPr id="97" name="Rectangle 96"/>
            <p:cNvSpPr/>
            <p:nvPr/>
          </p:nvSpPr>
          <p:spPr>
            <a:xfrm rot="2700000">
              <a:off x="3560957" y="5291963"/>
              <a:ext cx="762000" cy="3921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b="1">
                <a:solidFill>
                  <a:srgbClr val="FFFFFF"/>
                </a:solidFill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4813300" y="2984500"/>
            <a:ext cx="31293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3200" b="1" i="1" dirty="0" smtClean="0">
                <a:solidFill>
                  <a:srgbClr val="000000"/>
                </a:solidFill>
              </a:rPr>
              <a:t>Z</a:t>
            </a:r>
            <a:r>
              <a:rPr lang="fr-CH" sz="3200" b="1" dirty="0" smtClean="0">
                <a:solidFill>
                  <a:srgbClr val="000000"/>
                </a:solidFill>
              </a:rPr>
              <a:t> – </a:t>
            </a:r>
            <a:r>
              <a:rPr lang="fr-CH" sz="3200" b="1" dirty="0" err="1" smtClean="0">
                <a:solidFill>
                  <a:srgbClr val="000000"/>
                </a:solidFill>
              </a:rPr>
              <a:t>tagging</a:t>
            </a:r>
            <a:r>
              <a:rPr lang="fr-CH" sz="3200" b="1" dirty="0" smtClean="0">
                <a:solidFill>
                  <a:srgbClr val="000000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3200" b="1" dirty="0" smtClean="0">
                <a:solidFill>
                  <a:srgbClr val="000000"/>
                </a:solidFill>
              </a:rPr>
              <a:t>   </a:t>
            </a:r>
            <a:r>
              <a:rPr lang="fr-CH" sz="3200" b="1" dirty="0">
                <a:solidFill>
                  <a:srgbClr val="000000"/>
                </a:solidFill>
              </a:rPr>
              <a:t>&amp;</a:t>
            </a:r>
            <a:r>
              <a:rPr lang="fr-CH" sz="3200" b="1" dirty="0" smtClean="0">
                <a:solidFill>
                  <a:srgbClr val="000000"/>
                </a:solidFill>
              </a:rPr>
              <a:t> </a:t>
            </a:r>
            <a:r>
              <a:rPr lang="fr-CH" sz="3200" b="1" dirty="0" err="1" smtClean="0">
                <a:solidFill>
                  <a:srgbClr val="000000"/>
                </a:solidFill>
              </a:rPr>
              <a:t>missing</a:t>
            </a:r>
            <a:r>
              <a:rPr lang="fr-CH" sz="3200" b="1" dirty="0" smtClean="0">
                <a:solidFill>
                  <a:srgbClr val="000000"/>
                </a:solidFill>
              </a:rPr>
              <a:t> mass</a:t>
            </a:r>
            <a:r>
              <a:rPr lang="fr-CH" b="1" dirty="0" smtClean="0">
                <a:solidFill>
                  <a:srgbClr val="000000"/>
                </a:solidFill>
              </a:rPr>
              <a:t> </a:t>
            </a:r>
            <a:endParaRPr lang="en-US" b="1" dirty="0" err="1" smtClean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2600" y="5282374"/>
            <a:ext cx="8216900" cy="12003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0033CC"/>
                </a:solidFill>
              </a:rPr>
              <a:t>For a Higgs of 125GeV, a centre of mass energy of 240GeV is sufficient  </a:t>
            </a:r>
            <a:r>
              <a:rPr lang="en-GB" sz="2400" b="1" dirty="0" smtClean="0">
                <a:solidFill>
                  <a:srgbClr val="0033CC"/>
                </a:solidFill>
                <a:sym typeface="Wingdings" pitchFamily="2" charset="2"/>
              </a:rPr>
              <a:t> kinematical constraint near threshold for high precision in mass, width, selection purity </a:t>
            </a:r>
            <a:endParaRPr lang="en-GB" sz="2400" b="1" dirty="0">
              <a:solidFill>
                <a:srgbClr val="0033CC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64157" y="6465496"/>
            <a:ext cx="1141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Blondel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61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084" y="116632"/>
            <a:ext cx="9109916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0000FF"/>
                </a:solidFill>
              </a:rPr>
              <a:t>f</a:t>
            </a:r>
            <a:r>
              <a:rPr lang="en-GB" sz="3600" b="1" dirty="0" smtClean="0">
                <a:solidFill>
                  <a:srgbClr val="0000FF"/>
                </a:solidFill>
              </a:rPr>
              <a:t>lat polarized electron source</a:t>
            </a:r>
          </a:p>
          <a:p>
            <a:r>
              <a:rPr lang="en-US" sz="1400" dirty="0" smtClean="0"/>
              <a:t>  </a:t>
            </a:r>
            <a:endParaRPr lang="en-GB" sz="1400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/>
              <a:t>t</a:t>
            </a:r>
            <a:r>
              <a:rPr lang="en-GB" sz="2800" dirty="0" smtClean="0"/>
              <a:t>arget </a:t>
            </a:r>
            <a:r>
              <a:rPr lang="en-GB" sz="2800" dirty="0" smtClean="0">
                <a:latin typeface="Symbol" pitchFamily="18" charset="2"/>
              </a:rPr>
              <a:t>e</a:t>
            </a:r>
            <a:r>
              <a:rPr lang="en-GB" sz="2800" baseline="-25000" dirty="0" smtClean="0"/>
              <a:t>x</a:t>
            </a:r>
            <a:r>
              <a:rPr lang="en-GB" sz="2800" dirty="0" smtClean="0"/>
              <a:t>/</a:t>
            </a:r>
            <a:r>
              <a:rPr lang="en-GB" sz="2800" dirty="0" err="1" smtClean="0">
                <a:latin typeface="Symbol" pitchFamily="18" charset="2"/>
              </a:rPr>
              <a:t>e</a:t>
            </a:r>
            <a:r>
              <a:rPr lang="en-GB" sz="2800" baseline="-25000" dirty="0" err="1" smtClean="0"/>
              <a:t>y</a:t>
            </a:r>
            <a:r>
              <a:rPr lang="en-GB" sz="2800" dirty="0" smtClean="0"/>
              <a:t> </a:t>
            </a:r>
            <a:r>
              <a:rPr lang="en-GB" sz="2800" dirty="0"/>
              <a:t>~</a:t>
            </a:r>
            <a:r>
              <a:rPr lang="en-GB" sz="2800" dirty="0" smtClean="0"/>
              <a:t> 10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flat-beam gun based on flat-beam </a:t>
            </a:r>
            <a:r>
              <a:rPr lang="en-GB" sz="2800" dirty="0"/>
              <a:t>transformer concept of </a:t>
            </a:r>
            <a:r>
              <a:rPr lang="en-GB" sz="2800" dirty="0" smtClean="0"/>
              <a:t>Derbenev et al.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/>
              <a:t>s</a:t>
            </a:r>
            <a:r>
              <a:rPr lang="en-GB" sz="2800" dirty="0" smtClean="0"/>
              <a:t>tarting </a:t>
            </a:r>
            <a:r>
              <a:rPr lang="en-GB" sz="2800" dirty="0"/>
              <a:t>with </a:t>
            </a:r>
            <a:r>
              <a:rPr lang="en-GB" sz="2800" dirty="0" smtClean="0">
                <a:latin typeface="Symbol" pitchFamily="18" charset="2"/>
              </a:rPr>
              <a:t>ge</a:t>
            </a:r>
            <a:r>
              <a:rPr lang="en-GB" sz="2800" dirty="0" smtClean="0"/>
              <a:t>~4-5 </a:t>
            </a:r>
            <a:r>
              <a:rPr lang="en-GB" sz="2800" dirty="0">
                <a:latin typeface="Symbol" pitchFamily="18" charset="2"/>
              </a:rPr>
              <a:t>m</a:t>
            </a:r>
            <a:r>
              <a:rPr lang="en-GB" sz="2800" dirty="0"/>
              <a:t>m at </a:t>
            </a:r>
            <a:r>
              <a:rPr lang="en-GB" sz="2800" dirty="0" smtClean="0"/>
              <a:t>0.5 </a:t>
            </a:r>
            <a:r>
              <a:rPr lang="en-GB" sz="2800" dirty="0" err="1"/>
              <a:t>nC</a:t>
            </a:r>
            <a:r>
              <a:rPr lang="en-GB" sz="2800" dirty="0"/>
              <a:t>, </a:t>
            </a:r>
            <a:r>
              <a:rPr lang="en-GB" sz="2800" dirty="0" smtClean="0"/>
              <a:t>injector </a:t>
            </a:r>
            <a:r>
              <a:rPr lang="en-GB" sz="2800" dirty="0"/>
              <a:t>test facility at </a:t>
            </a:r>
            <a:r>
              <a:rPr lang="en-GB" sz="2800" dirty="0" smtClean="0"/>
              <a:t> </a:t>
            </a:r>
            <a:r>
              <a:rPr lang="en-GB" sz="2800" b="1" dirty="0" err="1">
                <a:solidFill>
                  <a:srgbClr val="0000FF"/>
                </a:solidFill>
              </a:rPr>
              <a:t>Fermilab</a:t>
            </a:r>
            <a:r>
              <a:rPr lang="en-GB" sz="2800" b="1" dirty="0">
                <a:solidFill>
                  <a:srgbClr val="0000FF"/>
                </a:solidFill>
              </a:rPr>
              <a:t> A0 line achieved </a:t>
            </a:r>
            <a:r>
              <a:rPr lang="en-GB" sz="2800" b="1" dirty="0" err="1">
                <a:solidFill>
                  <a:srgbClr val="0000FF"/>
                </a:solidFill>
              </a:rPr>
              <a:t>emittances</a:t>
            </a:r>
            <a:r>
              <a:rPr lang="en-GB" sz="2800" b="1" dirty="0">
                <a:solidFill>
                  <a:srgbClr val="0000FF"/>
                </a:solidFill>
              </a:rPr>
              <a:t> of 40 </a:t>
            </a:r>
            <a:r>
              <a:rPr lang="en-GB" sz="2800" b="1" dirty="0">
                <a:solidFill>
                  <a:srgbClr val="0000FF"/>
                </a:solidFill>
                <a:latin typeface="Symbol" pitchFamily="18" charset="2"/>
              </a:rPr>
              <a:t>m</a:t>
            </a:r>
            <a:r>
              <a:rPr lang="en-GB" sz="2800" b="1" dirty="0">
                <a:solidFill>
                  <a:srgbClr val="0000FF"/>
                </a:solidFill>
              </a:rPr>
              <a:t>m horizontally and 0.4 </a:t>
            </a:r>
            <a:r>
              <a:rPr lang="en-GB" sz="2800" b="1" dirty="0">
                <a:solidFill>
                  <a:srgbClr val="0000FF"/>
                </a:solidFill>
                <a:latin typeface="Symbol" pitchFamily="18" charset="2"/>
              </a:rPr>
              <a:t>m</a:t>
            </a:r>
            <a:r>
              <a:rPr lang="en-GB" sz="2800" b="1" dirty="0">
                <a:solidFill>
                  <a:srgbClr val="0000FF"/>
                </a:solidFill>
              </a:rPr>
              <a:t>m vertically</a:t>
            </a:r>
            <a:r>
              <a:rPr lang="en-GB" sz="2800" dirty="0"/>
              <a:t>, with </a:t>
            </a:r>
            <a:r>
              <a:rPr lang="en-GB" sz="2800" dirty="0" smtClean="0">
                <a:latin typeface="Symbol" pitchFamily="18" charset="2"/>
              </a:rPr>
              <a:t>e</a:t>
            </a:r>
            <a:r>
              <a:rPr lang="en-GB" sz="2800" baseline="-25000" dirty="0" smtClean="0"/>
              <a:t>x</a:t>
            </a:r>
            <a:r>
              <a:rPr lang="en-GB" sz="2800" dirty="0" smtClean="0"/>
              <a:t>/</a:t>
            </a:r>
            <a:r>
              <a:rPr lang="en-GB" sz="2800" dirty="0" smtClean="0">
                <a:latin typeface="Symbol" pitchFamily="18" charset="2"/>
              </a:rPr>
              <a:t>e</a:t>
            </a:r>
            <a:r>
              <a:rPr lang="en-GB" sz="2800" baseline="-25000" dirty="0" smtClean="0"/>
              <a:t>y</a:t>
            </a:r>
            <a:r>
              <a:rPr lang="en-GB" sz="2800" dirty="0" smtClean="0"/>
              <a:t>~100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/>
              <a:t>f</a:t>
            </a:r>
            <a:r>
              <a:rPr lang="en-GB" sz="2800" dirty="0" smtClean="0"/>
              <a:t>or </a:t>
            </a:r>
            <a:r>
              <a:rPr lang="en-GB" sz="2800" dirty="0" err="1" smtClean="0"/>
              <a:t>SAPPHiRE</a:t>
            </a:r>
            <a:r>
              <a:rPr lang="en-GB" sz="2800" dirty="0" smtClean="0"/>
              <a:t> </a:t>
            </a:r>
            <a:r>
              <a:rPr lang="en-GB" sz="2800" b="1" dirty="0" smtClean="0">
                <a:solidFill>
                  <a:srgbClr val="FF0000"/>
                </a:solidFill>
              </a:rPr>
              <a:t>we </a:t>
            </a:r>
            <a:r>
              <a:rPr lang="en-GB" sz="2800" b="1" dirty="0">
                <a:solidFill>
                  <a:srgbClr val="FF0000"/>
                </a:solidFill>
              </a:rPr>
              <a:t>only need </a:t>
            </a:r>
            <a:r>
              <a:rPr lang="en-GB" sz="2800" b="1" dirty="0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GB" sz="2800" b="1" baseline="-25000" dirty="0" smtClean="0">
                <a:solidFill>
                  <a:srgbClr val="FF0000"/>
                </a:solidFill>
              </a:rPr>
              <a:t>x</a:t>
            </a:r>
            <a:r>
              <a:rPr lang="en-GB" sz="2800" b="1" dirty="0" smtClean="0">
                <a:solidFill>
                  <a:srgbClr val="FF0000"/>
                </a:solidFill>
              </a:rPr>
              <a:t>/</a:t>
            </a:r>
            <a:r>
              <a:rPr lang="en-GB" sz="2800" b="1" dirty="0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GB" sz="2800" b="1" baseline="-25000" dirty="0" smtClean="0">
                <a:solidFill>
                  <a:srgbClr val="FF0000"/>
                </a:solidFill>
              </a:rPr>
              <a:t>y</a:t>
            </a:r>
            <a:r>
              <a:rPr lang="en-GB" sz="2800" b="1" dirty="0" smtClean="0">
                <a:solidFill>
                  <a:srgbClr val="FF0000"/>
                </a:solidFill>
              </a:rPr>
              <a:t>~10</a:t>
            </a:r>
            <a:r>
              <a:rPr lang="en-GB" sz="2800" b="1" dirty="0">
                <a:solidFill>
                  <a:srgbClr val="FF0000"/>
                </a:solidFill>
              </a:rPr>
              <a:t>, but </a:t>
            </a:r>
            <a:r>
              <a:rPr lang="en-GB" sz="2800" b="1" dirty="0" smtClean="0">
                <a:solidFill>
                  <a:srgbClr val="FF0000"/>
                </a:solidFill>
              </a:rPr>
              <a:t>at three </a:t>
            </a:r>
            <a:r>
              <a:rPr lang="en-GB" sz="2800" b="1" dirty="0">
                <a:solidFill>
                  <a:srgbClr val="FF0000"/>
                </a:solidFill>
              </a:rPr>
              <a:t>times larger </a:t>
            </a:r>
            <a:r>
              <a:rPr lang="en-GB" sz="2800" b="1" dirty="0" smtClean="0">
                <a:solidFill>
                  <a:srgbClr val="FF0000"/>
                </a:solidFill>
              </a:rPr>
              <a:t>bunch charge </a:t>
            </a:r>
            <a:r>
              <a:rPr lang="en-GB" sz="2800" b="1" dirty="0">
                <a:solidFill>
                  <a:srgbClr val="FF0000"/>
                </a:solidFill>
              </a:rPr>
              <a:t>(1.6 </a:t>
            </a:r>
            <a:r>
              <a:rPr lang="en-GB" sz="2800" b="1" dirty="0" err="1">
                <a:solidFill>
                  <a:srgbClr val="FF0000"/>
                </a:solidFill>
              </a:rPr>
              <a:t>nC</a:t>
            </a:r>
            <a:r>
              <a:rPr lang="en-GB" sz="2800" b="1" dirty="0">
                <a:solidFill>
                  <a:srgbClr val="FF0000"/>
                </a:solidFill>
              </a:rPr>
              <a:t>) </a:t>
            </a:r>
            <a:r>
              <a:rPr lang="en-GB" sz="2800" b="1" dirty="0" smtClean="0">
                <a:solidFill>
                  <a:srgbClr val="FF0000"/>
                </a:solidFill>
              </a:rPr>
              <a:t>and smaller </a:t>
            </a:r>
            <a:r>
              <a:rPr lang="en-GB" sz="2800" b="1" dirty="0">
                <a:solidFill>
                  <a:srgbClr val="FF0000"/>
                </a:solidFill>
              </a:rPr>
              <a:t>initial </a:t>
            </a:r>
            <a:r>
              <a:rPr lang="en-GB" sz="2800" b="1" dirty="0" smtClean="0">
                <a:solidFill>
                  <a:srgbClr val="FF0000"/>
                </a:solidFill>
                <a:latin typeface="Symbol" pitchFamily="18" charset="2"/>
              </a:rPr>
              <a:t>ge</a:t>
            </a:r>
            <a:r>
              <a:rPr lang="en-GB" sz="2800" b="1" dirty="0" smtClean="0">
                <a:solidFill>
                  <a:srgbClr val="FF0000"/>
                </a:solidFill>
              </a:rPr>
              <a:t>~1.5 </a:t>
            </a:r>
            <a:r>
              <a:rPr lang="en-GB" sz="2800" b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GB" sz="2800" b="1" dirty="0" smtClean="0">
                <a:solidFill>
                  <a:srgbClr val="FF0000"/>
                </a:solidFill>
              </a:rPr>
              <a:t>m</a:t>
            </a:r>
            <a:endParaRPr lang="en-GB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these </a:t>
            </a:r>
            <a:r>
              <a:rPr lang="en-GB" sz="2800" dirty="0"/>
              <a:t>parameters are within the present state of the art (e.g. the LCLS </a:t>
            </a:r>
            <a:r>
              <a:rPr lang="en-GB" sz="2800" dirty="0" err="1"/>
              <a:t>photoinjector</a:t>
            </a:r>
            <a:r>
              <a:rPr lang="en-GB" sz="2800" dirty="0"/>
              <a:t> routinely achieves 1.2 </a:t>
            </a:r>
            <a:r>
              <a:rPr lang="en-GB" sz="2800" dirty="0">
                <a:latin typeface="Symbol" pitchFamily="18" charset="2"/>
              </a:rPr>
              <a:t>m</a:t>
            </a:r>
            <a:r>
              <a:rPr lang="en-GB" sz="2800" dirty="0"/>
              <a:t>m </a:t>
            </a:r>
            <a:r>
              <a:rPr lang="en-GB" sz="2800" dirty="0" err="1"/>
              <a:t>emittance</a:t>
            </a:r>
            <a:r>
              <a:rPr lang="en-GB" sz="2800" dirty="0"/>
              <a:t> at 1 </a:t>
            </a:r>
            <a:r>
              <a:rPr lang="en-GB" sz="2800" dirty="0" err="1"/>
              <a:t>nC</a:t>
            </a:r>
            <a:r>
              <a:rPr lang="en-GB" sz="2800" dirty="0"/>
              <a:t> </a:t>
            </a:r>
            <a:r>
              <a:rPr lang="en-GB" sz="2800" dirty="0" smtClean="0"/>
              <a:t>charge)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/>
              <a:t>h</a:t>
            </a:r>
            <a:r>
              <a:rPr lang="en-GB" sz="2800" dirty="0" smtClean="0"/>
              <a:t>owever, </a:t>
            </a:r>
            <a:r>
              <a:rPr lang="en-GB" sz="2800" b="1" dirty="0" smtClean="0">
                <a:solidFill>
                  <a:srgbClr val="FF0000"/>
                </a:solidFill>
              </a:rPr>
              <a:t>we need a polarized beam</a:t>
            </a:r>
            <a:r>
              <a:rPr lang="en-GB" sz="2800" dirty="0" smtClean="0"/>
              <a:t>…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605172" y="6219632"/>
            <a:ext cx="3574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Valery Telnov  stressed this difficulty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144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84026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c</a:t>
            </a:r>
            <a:r>
              <a:rPr lang="en-US" sz="4000" dirty="0" smtClean="0"/>
              <a:t>an we get ~ 1-nC polarized </a:t>
            </a:r>
            <a:r>
              <a:rPr lang="en-US" sz="4000" i="1" dirty="0" smtClean="0"/>
              <a:t>e</a:t>
            </a:r>
            <a:r>
              <a:rPr lang="en-US" sz="4000" i="1" baseline="30000" dirty="0" smtClean="0"/>
              <a:t>-</a:t>
            </a:r>
            <a:r>
              <a:rPr lang="en-US" sz="4000" dirty="0" smtClean="0"/>
              <a:t> bunches </a:t>
            </a:r>
          </a:p>
          <a:p>
            <a:r>
              <a:rPr lang="en-US" sz="4000" dirty="0" smtClean="0"/>
              <a:t>with ~1 </a:t>
            </a:r>
            <a:r>
              <a:rPr lang="en-US" sz="4000" dirty="0" smtClean="0">
                <a:latin typeface="Symbol" pitchFamily="18" charset="2"/>
              </a:rPr>
              <a:t>m</a:t>
            </a:r>
            <a:r>
              <a:rPr lang="en-US" sz="4000" dirty="0" smtClean="0"/>
              <a:t>m </a:t>
            </a:r>
            <a:r>
              <a:rPr lang="en-US" sz="4000" dirty="0" err="1" smtClean="0"/>
              <a:t>emittance</a:t>
            </a:r>
            <a:r>
              <a:rPr lang="en-US" sz="4000" dirty="0" smtClean="0"/>
              <a:t>? </a:t>
            </a: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76126" y="1959694"/>
            <a:ext cx="8518166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o</a:t>
            </a:r>
            <a:r>
              <a:rPr lang="en-US" sz="4000" dirty="0" smtClean="0"/>
              <a:t>ngoing R&amp;D efforts:</a:t>
            </a:r>
          </a:p>
          <a:p>
            <a:r>
              <a:rPr lang="en-US" sz="1600" dirty="0" smtClean="0"/>
              <a:t>  </a:t>
            </a:r>
          </a:p>
          <a:p>
            <a:r>
              <a:rPr lang="en-US" sz="4000" b="1" dirty="0">
                <a:solidFill>
                  <a:srgbClr val="0000FF"/>
                </a:solidFill>
              </a:rPr>
              <a:t>l</a:t>
            </a:r>
            <a:r>
              <a:rPr lang="en-US" sz="4000" b="1" dirty="0" smtClean="0">
                <a:solidFill>
                  <a:srgbClr val="0000FF"/>
                </a:solidFill>
              </a:rPr>
              <a:t>ow-</a:t>
            </a:r>
            <a:r>
              <a:rPr lang="en-US" sz="4000" b="1" dirty="0" err="1" smtClean="0">
                <a:solidFill>
                  <a:srgbClr val="0000FF"/>
                </a:solidFill>
              </a:rPr>
              <a:t>emittance</a:t>
            </a:r>
            <a:r>
              <a:rPr lang="en-US" sz="4000" b="1" dirty="0" smtClean="0">
                <a:solidFill>
                  <a:srgbClr val="0000FF"/>
                </a:solidFill>
              </a:rPr>
              <a:t> DC guns </a:t>
            </a:r>
          </a:p>
          <a:p>
            <a:r>
              <a:rPr lang="en-US" sz="4000" dirty="0" smtClean="0"/>
              <a:t>(MIT-Bates, Cornell, SACLA, JAEA, KEK…)</a:t>
            </a:r>
          </a:p>
          <a:p>
            <a:r>
              <a:rPr lang="en-US" sz="4000" dirty="0"/>
              <a:t>	</a:t>
            </a:r>
            <a:r>
              <a:rPr lang="en-US" sz="4000" dirty="0" smtClean="0"/>
              <a:t>	</a:t>
            </a:r>
            <a:r>
              <a:rPr lang="en-US" sz="3200" dirty="0" smtClean="0"/>
              <a:t>[E. </a:t>
            </a:r>
            <a:r>
              <a:rPr lang="en-US" sz="3200" dirty="0" err="1" smtClean="0"/>
              <a:t>Tsentalovich</a:t>
            </a:r>
            <a:r>
              <a:rPr lang="en-US" sz="3200" dirty="0" smtClean="0"/>
              <a:t>, I. </a:t>
            </a:r>
            <a:r>
              <a:rPr lang="en-US" sz="3200" dirty="0" err="1" smtClean="0"/>
              <a:t>Bazarov</a:t>
            </a:r>
            <a:r>
              <a:rPr lang="en-US" sz="3200" dirty="0" smtClean="0"/>
              <a:t>, et al]</a:t>
            </a:r>
          </a:p>
          <a:p>
            <a:r>
              <a:rPr lang="en-US" dirty="0" smtClean="0"/>
              <a:t>  </a:t>
            </a:r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sz="4000" b="1" dirty="0">
                <a:solidFill>
                  <a:srgbClr val="0000FF"/>
                </a:solidFill>
              </a:rPr>
              <a:t>p</a:t>
            </a:r>
            <a:r>
              <a:rPr lang="en-US" sz="4000" b="1" dirty="0" smtClean="0">
                <a:solidFill>
                  <a:srgbClr val="0000FF"/>
                </a:solidFill>
              </a:rPr>
              <a:t>olarized SRF guns </a:t>
            </a:r>
            <a:r>
              <a:rPr lang="en-US" sz="4000" dirty="0" smtClean="0"/>
              <a:t>(FZD, BNL,…)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	[J. </a:t>
            </a:r>
            <a:r>
              <a:rPr lang="en-US" sz="3200" dirty="0" err="1" smtClean="0"/>
              <a:t>Teichert</a:t>
            </a:r>
            <a:r>
              <a:rPr lang="en-US" sz="3200" dirty="0" smtClean="0"/>
              <a:t>, J. </a:t>
            </a:r>
            <a:r>
              <a:rPr lang="en-US" sz="3200" dirty="0" err="1" smtClean="0"/>
              <a:t>Kewisch</a:t>
            </a:r>
            <a:r>
              <a:rPr lang="en-US" sz="3200" dirty="0" smtClean="0"/>
              <a:t>, et al]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08296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0" y="6216650"/>
            <a:ext cx="6267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b="1"/>
              <a:t>Source: Fiber Based High Power Laser Systems, </a:t>
            </a:r>
          </a:p>
          <a:p>
            <a:r>
              <a:rPr lang="en-US"/>
              <a:t>Jens Limpert, Thomas Schreiber, and Andreas Tünnermann</a:t>
            </a:r>
          </a:p>
        </p:txBody>
      </p:sp>
      <p:pic>
        <p:nvPicPr>
          <p:cNvPr id="136195" name="Picture 3" descr="fiber_syste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7924800" cy="579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1676400" y="914400"/>
            <a:ext cx="52702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i="1" dirty="0">
                <a:solidFill>
                  <a:srgbClr val="3333FF"/>
                </a:solidFill>
              </a:rPr>
              <a:t>power evolution of </a:t>
            </a:r>
            <a:r>
              <a:rPr lang="en-US" sz="2400" b="1" i="1" dirty="0" err="1">
                <a:solidFill>
                  <a:srgbClr val="3333FF"/>
                </a:solidFill>
              </a:rPr>
              <a:t>cw</a:t>
            </a:r>
            <a:r>
              <a:rPr lang="en-US" sz="2400" b="1" i="1" dirty="0">
                <a:solidFill>
                  <a:srgbClr val="3333FF"/>
                </a:solidFill>
              </a:rPr>
              <a:t> double-clad</a:t>
            </a:r>
          </a:p>
          <a:p>
            <a:pPr eaLnBrk="1" hangingPunct="1"/>
            <a:r>
              <a:rPr lang="en-US" sz="2400" b="1" i="1" u="sng" dirty="0">
                <a:solidFill>
                  <a:srgbClr val="3333FF"/>
                </a:solidFill>
              </a:rPr>
              <a:t>fiber lasers</a:t>
            </a:r>
            <a:r>
              <a:rPr lang="en-US" sz="2400" b="1" i="1" dirty="0">
                <a:solidFill>
                  <a:srgbClr val="3333FF"/>
                </a:solidFill>
              </a:rPr>
              <a:t> with diffraction limited </a:t>
            </a:r>
          </a:p>
          <a:p>
            <a:pPr eaLnBrk="1" hangingPunct="1"/>
            <a:r>
              <a:rPr lang="en-US" sz="2400" b="1" i="1" dirty="0">
                <a:solidFill>
                  <a:srgbClr val="3333FF"/>
                </a:solidFill>
              </a:rPr>
              <a:t>beam quality </a:t>
            </a:r>
            <a:r>
              <a:rPr lang="en-US" sz="2400" b="1" i="1" dirty="0" smtClean="0">
                <a:solidFill>
                  <a:srgbClr val="3333FF"/>
                </a:solidFill>
              </a:rPr>
              <a:t>over one decade:</a:t>
            </a:r>
            <a:endParaRPr lang="en-US" sz="2400" b="1" i="1" dirty="0">
              <a:solidFill>
                <a:srgbClr val="3333FF"/>
              </a:solidFill>
            </a:endParaRPr>
          </a:p>
          <a:p>
            <a:pPr eaLnBrk="1" hangingPunct="1"/>
            <a:r>
              <a:rPr lang="en-US" sz="2400" b="1" i="1" dirty="0">
                <a:solidFill>
                  <a:srgbClr val="3333FF"/>
                </a:solidFill>
              </a:rPr>
              <a:t>factor 400 increase!</a:t>
            </a:r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10834" y="-24064"/>
            <a:ext cx="91262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i="1" dirty="0"/>
              <a:t>l</a:t>
            </a:r>
            <a:r>
              <a:rPr lang="en-US" sz="4400" i="1" dirty="0" smtClean="0"/>
              <a:t>aser progress: example fiber lasers</a:t>
            </a:r>
            <a:endParaRPr lang="en-US" sz="4400" i="1" dirty="0"/>
          </a:p>
        </p:txBody>
      </p:sp>
      <p:pic>
        <p:nvPicPr>
          <p:cNvPr id="136199" name="Picture 7" descr="fibre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38400"/>
            <a:ext cx="2819400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13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232" y="139726"/>
            <a:ext cx="5549596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p</a:t>
            </a:r>
            <a:r>
              <a:rPr lang="en-US" sz="4800" dirty="0" smtClean="0"/>
              <a:t>assive optical cavity </a:t>
            </a:r>
          </a:p>
          <a:p>
            <a:r>
              <a:rPr lang="en-US" sz="4800" dirty="0" smtClean="0"/>
              <a:t> </a:t>
            </a:r>
            <a:r>
              <a:rPr lang="en-US" sz="4800" dirty="0" smtClean="0">
                <a:latin typeface="Calibri"/>
                <a:cs typeface="Calibri"/>
              </a:rPr>
              <a:t>→</a:t>
            </a:r>
            <a:endParaRPr lang="en-US" sz="4800" dirty="0"/>
          </a:p>
          <a:p>
            <a:r>
              <a:rPr lang="en-US" sz="4800" i="1" dirty="0" smtClean="0">
                <a:solidFill>
                  <a:srgbClr val="0000CC"/>
                </a:solidFill>
              </a:rPr>
              <a:t>relaxed</a:t>
            </a:r>
          </a:p>
          <a:p>
            <a:r>
              <a:rPr lang="en-US" sz="4800" i="1" dirty="0">
                <a:solidFill>
                  <a:srgbClr val="0000CC"/>
                </a:solidFill>
              </a:rPr>
              <a:t>l</a:t>
            </a:r>
            <a:r>
              <a:rPr lang="en-US" sz="4800" i="1" dirty="0" smtClean="0">
                <a:solidFill>
                  <a:srgbClr val="0000CC"/>
                </a:solidFill>
              </a:rPr>
              <a:t>aser</a:t>
            </a:r>
          </a:p>
          <a:p>
            <a:r>
              <a:rPr lang="en-US" sz="4800" i="1" dirty="0" smtClean="0">
                <a:solidFill>
                  <a:srgbClr val="0000CC"/>
                </a:solidFill>
              </a:rPr>
              <a:t>parameters</a:t>
            </a:r>
            <a:endParaRPr lang="en-GB" sz="4800" i="1" dirty="0">
              <a:solidFill>
                <a:srgbClr val="0000C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526" y="956221"/>
            <a:ext cx="6084168" cy="39478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00192" y="6393338"/>
            <a:ext cx="2685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K. </a:t>
            </a:r>
            <a:r>
              <a:rPr lang="en-US" sz="1600" dirty="0" err="1" smtClean="0"/>
              <a:t>Moenig</a:t>
            </a:r>
            <a:r>
              <a:rPr lang="en-US" sz="1600" dirty="0" smtClean="0"/>
              <a:t> et al, DESY </a:t>
            </a:r>
            <a:r>
              <a:rPr lang="en-US" sz="1600" dirty="0" err="1" smtClean="0"/>
              <a:t>Zeuthen</a:t>
            </a:r>
            <a:endParaRPr lang="en-GB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804166"/>
            <a:ext cx="4710737" cy="304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9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2319" y="0"/>
            <a:ext cx="744825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smtClean="0"/>
              <a:t> self-generated FEL </a:t>
            </a:r>
            <a:r>
              <a:rPr lang="en-US" sz="4800" dirty="0" smtClean="0">
                <a:latin typeface="Symbol" pitchFamily="18" charset="2"/>
              </a:rPr>
              <a:t>g</a:t>
            </a:r>
            <a:r>
              <a:rPr lang="en-US" sz="4800" dirty="0" smtClean="0"/>
              <a:t> beams </a:t>
            </a:r>
          </a:p>
          <a:p>
            <a:pPr algn="ctr"/>
            <a:r>
              <a:rPr lang="en-US" sz="4400" dirty="0" smtClean="0"/>
              <a:t>(instead of laser</a:t>
            </a:r>
            <a:r>
              <a:rPr lang="en-US" sz="4800" dirty="0" smtClean="0"/>
              <a:t>)?</a:t>
            </a:r>
            <a:endParaRPr lang="en-GB" sz="4800" dirty="0"/>
          </a:p>
        </p:txBody>
      </p:sp>
      <p:sp>
        <p:nvSpPr>
          <p:cNvPr id="14" name="Block Arc 13"/>
          <p:cNvSpPr/>
          <p:nvPr/>
        </p:nvSpPr>
        <p:spPr>
          <a:xfrm rot="15054647">
            <a:off x="824774" y="5355262"/>
            <a:ext cx="914400" cy="457200"/>
          </a:xfrm>
          <a:prstGeom prst="blockArc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Block Arc 14"/>
          <p:cNvSpPr/>
          <p:nvPr/>
        </p:nvSpPr>
        <p:spPr>
          <a:xfrm rot="4249664">
            <a:off x="7544017" y="2618604"/>
            <a:ext cx="914400" cy="521586"/>
          </a:xfrm>
          <a:prstGeom prst="blockArc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6012674" y="2618826"/>
            <a:ext cx="2592288" cy="1028457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5173528" y="3659224"/>
            <a:ext cx="839146" cy="596792"/>
          </a:xfrm>
          <a:prstGeom prst="line">
            <a:avLst/>
          </a:prstGeom>
          <a:ln w="476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Block Arc 50"/>
          <p:cNvSpPr/>
          <p:nvPr/>
        </p:nvSpPr>
        <p:spPr>
          <a:xfrm rot="6226427" flipH="1">
            <a:off x="8071562" y="5414562"/>
            <a:ext cx="914400" cy="457200"/>
          </a:xfrm>
          <a:prstGeom prst="blockArc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2" name="Block Arc 51"/>
          <p:cNvSpPr/>
          <p:nvPr/>
        </p:nvSpPr>
        <p:spPr>
          <a:xfrm rot="17350336" flipH="1">
            <a:off x="1237526" y="2771004"/>
            <a:ext cx="914400" cy="521586"/>
          </a:xfrm>
          <a:prstGeom prst="blockArc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1090981" y="2771226"/>
            <a:ext cx="2592288" cy="1028457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75" idx="1"/>
          </p:cNvCxnSpPr>
          <p:nvPr/>
        </p:nvCxnSpPr>
        <p:spPr>
          <a:xfrm>
            <a:off x="3683269" y="3799683"/>
            <a:ext cx="613068" cy="488233"/>
          </a:xfrm>
          <a:prstGeom prst="line">
            <a:avLst/>
          </a:prstGeom>
          <a:ln w="476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090981" y="2771228"/>
            <a:ext cx="7134986" cy="2871934"/>
          </a:xfrm>
          <a:prstGeom prst="line">
            <a:avLst/>
          </a:prstGeom>
          <a:ln w="349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52" idx="2"/>
          </p:cNvCxnSpPr>
          <p:nvPr/>
        </p:nvCxnSpPr>
        <p:spPr>
          <a:xfrm>
            <a:off x="1694726" y="3031797"/>
            <a:ext cx="6910236" cy="2611365"/>
          </a:xfrm>
          <a:prstGeom prst="line">
            <a:avLst/>
          </a:prstGeom>
          <a:ln w="349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Explosion 1 74"/>
          <p:cNvSpPr/>
          <p:nvPr/>
        </p:nvSpPr>
        <p:spPr>
          <a:xfrm>
            <a:off x="4296337" y="4207195"/>
            <a:ext cx="228600" cy="202387"/>
          </a:xfrm>
          <a:prstGeom prst="irregularSeal1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Explosion 1 75"/>
          <p:cNvSpPr/>
          <p:nvPr/>
        </p:nvSpPr>
        <p:spPr>
          <a:xfrm>
            <a:off x="5035544" y="4207194"/>
            <a:ext cx="228600" cy="202387"/>
          </a:xfrm>
          <a:prstGeom prst="irregularSeal1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TextBox 78"/>
          <p:cNvSpPr txBox="1"/>
          <p:nvPr/>
        </p:nvSpPr>
        <p:spPr>
          <a:xfrm>
            <a:off x="7892164" y="3506313"/>
            <a:ext cx="11180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o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ptical</a:t>
            </a:r>
          </a:p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c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avity </a:t>
            </a:r>
          </a:p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mirrors</a:t>
            </a:r>
          </a:p>
          <a:p>
            <a:endParaRPr lang="en-GB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465153" y="1640255"/>
            <a:ext cx="27721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wiggler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c</a:t>
            </a:r>
            <a:r>
              <a:rPr lang="en-US" sz="2400" b="1" dirty="0" smtClean="0">
                <a:solidFill>
                  <a:srgbClr val="C00000"/>
                </a:solidFill>
              </a:rPr>
              <a:t>onverting some</a:t>
            </a:r>
          </a:p>
          <a:p>
            <a:r>
              <a:rPr lang="en-US" sz="2400" b="1" i="1" dirty="0">
                <a:solidFill>
                  <a:srgbClr val="C00000"/>
                </a:solidFill>
              </a:rPr>
              <a:t>e</a:t>
            </a:r>
            <a:r>
              <a:rPr lang="en-US" sz="2400" b="1" baseline="30000" dirty="0" smtClean="0">
                <a:solidFill>
                  <a:srgbClr val="C00000"/>
                </a:solidFill>
              </a:rPr>
              <a:t>-</a:t>
            </a:r>
            <a:r>
              <a:rPr lang="en-US" sz="2400" b="1" dirty="0" smtClean="0">
                <a:solidFill>
                  <a:srgbClr val="C00000"/>
                </a:solidFill>
              </a:rPr>
              <a:t> energy into 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p</a:t>
            </a:r>
            <a:r>
              <a:rPr lang="en-US" sz="2400" b="1" dirty="0" smtClean="0">
                <a:solidFill>
                  <a:srgbClr val="C00000"/>
                </a:solidFill>
              </a:rPr>
              <a:t>hotons (</a:t>
            </a:r>
            <a:r>
              <a:rPr lang="en-US" sz="2400" b="1" dirty="0" smtClean="0">
                <a:solidFill>
                  <a:srgbClr val="C00000"/>
                </a:solidFill>
                <a:latin typeface="Symbol" pitchFamily="18" charset="2"/>
              </a:rPr>
              <a:t>l</a:t>
            </a:r>
            <a:r>
              <a:rPr lang="en-US" sz="2400" b="1" dirty="0" smtClean="0">
                <a:solidFill>
                  <a:srgbClr val="C00000"/>
                </a:solidFill>
              </a:rPr>
              <a:t>≈350 nm)</a:t>
            </a:r>
          </a:p>
          <a:p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5578" y="1730888"/>
            <a:ext cx="12907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e</a:t>
            </a:r>
            <a:r>
              <a:rPr lang="en-US" sz="2400" b="1" baseline="30000" dirty="0" smtClean="0">
                <a:solidFill>
                  <a:srgbClr val="0070C0"/>
                </a:solidFill>
              </a:rPr>
              <a:t>-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(80 GeV)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853262" y="1667267"/>
            <a:ext cx="12907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e</a:t>
            </a:r>
            <a:r>
              <a:rPr lang="en-US" sz="2400" b="1" baseline="30000" dirty="0" smtClean="0">
                <a:solidFill>
                  <a:srgbClr val="0070C0"/>
                </a:solidFill>
              </a:rPr>
              <a:t>-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(80 GeV)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392944" y="3780084"/>
            <a:ext cx="13412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Compton</a:t>
            </a:r>
          </a:p>
          <a:p>
            <a:r>
              <a:rPr lang="en-US" sz="2000" b="1" dirty="0">
                <a:solidFill>
                  <a:srgbClr val="FF6600"/>
                </a:solidFill>
              </a:rPr>
              <a:t>c</a:t>
            </a:r>
            <a:r>
              <a:rPr lang="en-US" sz="2000" b="1" dirty="0" smtClean="0">
                <a:solidFill>
                  <a:srgbClr val="FF6600"/>
                </a:solidFill>
              </a:rPr>
              <a:t>onversion</a:t>
            </a:r>
          </a:p>
          <a:p>
            <a:r>
              <a:rPr lang="en-US" sz="2000" b="1" dirty="0" smtClean="0">
                <a:solidFill>
                  <a:srgbClr val="FF6600"/>
                </a:solidFill>
              </a:rPr>
              <a:t>point</a:t>
            </a:r>
            <a:endParaRPr lang="en-GB" sz="2000" b="1" dirty="0">
              <a:solidFill>
                <a:srgbClr val="FF6600"/>
              </a:solidFill>
            </a:endParaRPr>
          </a:p>
        </p:txBody>
      </p:sp>
      <p:sp>
        <p:nvSpPr>
          <p:cNvPr id="99" name="Explosion 1 98"/>
          <p:cNvSpPr/>
          <p:nvPr/>
        </p:nvSpPr>
        <p:spPr>
          <a:xfrm>
            <a:off x="4586220" y="4535532"/>
            <a:ext cx="296057" cy="337615"/>
          </a:xfrm>
          <a:prstGeom prst="irregularSeal1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8" name="Straight Connector 87"/>
          <p:cNvCxnSpPr/>
          <p:nvPr/>
        </p:nvCxnSpPr>
        <p:spPr>
          <a:xfrm>
            <a:off x="4432953" y="4413359"/>
            <a:ext cx="306534" cy="244116"/>
          </a:xfrm>
          <a:prstGeom prst="line">
            <a:avLst/>
          </a:prstGeom>
          <a:ln w="47625">
            <a:solidFill>
              <a:srgbClr val="FF66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4747952" y="4389827"/>
            <a:ext cx="287592" cy="247894"/>
          </a:xfrm>
          <a:prstGeom prst="line">
            <a:avLst/>
          </a:prstGeom>
          <a:ln w="47625">
            <a:solidFill>
              <a:srgbClr val="FF66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4421399" y="4829752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sz="2400" b="1" dirty="0" err="1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sz="2400" b="1" dirty="0" smtClean="0">
                <a:solidFill>
                  <a:srgbClr val="FF0000"/>
                </a:solidFill>
              </a:rPr>
              <a:t> IP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872540" y="3674467"/>
            <a:ext cx="1154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00CC"/>
                </a:solidFill>
              </a:rPr>
              <a:t>e</a:t>
            </a:r>
            <a:r>
              <a:rPr lang="en-US" sz="2400" b="1" baseline="30000" dirty="0" smtClean="0">
                <a:solidFill>
                  <a:srgbClr val="0000CC"/>
                </a:solidFill>
              </a:rPr>
              <a:t>-</a:t>
            </a:r>
            <a:r>
              <a:rPr lang="en-US" sz="2400" b="1" dirty="0" smtClean="0">
                <a:solidFill>
                  <a:srgbClr val="0000CC"/>
                </a:solidFill>
              </a:rPr>
              <a:t> bend</a:t>
            </a:r>
            <a:endParaRPr lang="en-GB" sz="2400" b="1" dirty="0">
              <a:solidFill>
                <a:srgbClr val="0000CC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742175" y="3423155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00CC"/>
                </a:solidFill>
              </a:rPr>
              <a:t>e</a:t>
            </a:r>
            <a:r>
              <a:rPr lang="en-US" sz="2400" b="1" baseline="30000" dirty="0" smtClean="0">
                <a:solidFill>
                  <a:srgbClr val="0000CC"/>
                </a:solidFill>
              </a:rPr>
              <a:t>-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</a:rPr>
              <a:t>bend</a:t>
            </a:r>
            <a:endParaRPr lang="en-GB" sz="2000" b="1" dirty="0">
              <a:solidFill>
                <a:srgbClr val="0000CC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26253" y="6301624"/>
            <a:ext cx="5773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</a:t>
            </a:r>
            <a:r>
              <a:rPr lang="en-US" sz="2000" dirty="0" smtClean="0"/>
              <a:t>xample: </a:t>
            </a:r>
            <a:r>
              <a:rPr lang="en-US" sz="2000" dirty="0" err="1" smtClean="0">
                <a:latin typeface="Symbol" pitchFamily="18" charset="2"/>
              </a:rPr>
              <a:t>l</a:t>
            </a:r>
            <a:r>
              <a:rPr lang="en-US" sz="2000" baseline="-25000" dirty="0" err="1" smtClean="0"/>
              <a:t>u</a:t>
            </a:r>
            <a:r>
              <a:rPr lang="en-US" sz="2000" dirty="0" smtClean="0"/>
              <a:t>=50 cm, </a:t>
            </a:r>
            <a:r>
              <a:rPr lang="en-US" sz="2000" i="1" dirty="0" smtClean="0"/>
              <a:t>B</a:t>
            </a:r>
            <a:r>
              <a:rPr lang="en-US" sz="2000" dirty="0" smtClean="0"/>
              <a:t>=5 T, </a:t>
            </a:r>
            <a:r>
              <a:rPr lang="en-US" sz="2000" i="1" dirty="0" smtClean="0"/>
              <a:t>L</a:t>
            </a:r>
            <a:r>
              <a:rPr lang="en-US" sz="2000" baseline="-25000" dirty="0" smtClean="0"/>
              <a:t>u</a:t>
            </a:r>
            <a:r>
              <a:rPr lang="en-US" sz="2000" dirty="0" smtClean="0"/>
              <a:t>=50 m, 0.1%</a:t>
            </a:r>
            <a:r>
              <a:rPr lang="en-US" sz="2000" i="1" dirty="0" smtClean="0"/>
              <a:t>P</a:t>
            </a:r>
            <a:r>
              <a:rPr lang="en-US" sz="2000" baseline="-25000" dirty="0" smtClean="0"/>
              <a:t>beam</a:t>
            </a:r>
            <a:r>
              <a:rPr lang="en-US" sz="2000" dirty="0" smtClean="0"/>
              <a:t>≈25 kW</a:t>
            </a:r>
            <a:endParaRPr lang="en-GB" sz="2000" dirty="0"/>
          </a:p>
        </p:txBody>
      </p:sp>
      <p:grpSp>
        <p:nvGrpSpPr>
          <p:cNvPr id="151" name="Group 150"/>
          <p:cNvGrpSpPr/>
          <p:nvPr/>
        </p:nvGrpSpPr>
        <p:grpSpPr>
          <a:xfrm rot="1354358">
            <a:off x="1664652" y="3137040"/>
            <a:ext cx="1844605" cy="493636"/>
            <a:chOff x="337885" y="3769023"/>
            <a:chExt cx="2214247" cy="663970"/>
          </a:xfrm>
        </p:grpSpPr>
        <p:grpSp>
          <p:nvGrpSpPr>
            <p:cNvPr id="132" name="Group 131"/>
            <p:cNvGrpSpPr/>
            <p:nvPr/>
          </p:nvGrpSpPr>
          <p:grpSpPr>
            <a:xfrm>
              <a:off x="337885" y="3784894"/>
              <a:ext cx="1111514" cy="648099"/>
              <a:chOff x="337885" y="3784894"/>
              <a:chExt cx="1309642" cy="648099"/>
            </a:xfrm>
          </p:grpSpPr>
          <p:grpSp>
            <p:nvGrpSpPr>
              <p:cNvPr id="130" name="Group 129"/>
              <p:cNvGrpSpPr/>
              <p:nvPr/>
            </p:nvGrpSpPr>
            <p:grpSpPr>
              <a:xfrm>
                <a:off x="337885" y="3800765"/>
                <a:ext cx="428910" cy="632228"/>
                <a:chOff x="337885" y="3800765"/>
                <a:chExt cx="428910" cy="632228"/>
              </a:xfrm>
            </p:grpSpPr>
            <p:grpSp>
              <p:nvGrpSpPr>
                <p:cNvPr id="109" name="Group 108"/>
                <p:cNvGrpSpPr/>
                <p:nvPr/>
              </p:nvGrpSpPr>
              <p:grpSpPr>
                <a:xfrm>
                  <a:off x="337885" y="3803496"/>
                  <a:ext cx="210854" cy="629497"/>
                  <a:chOff x="326253" y="3780084"/>
                  <a:chExt cx="285307" cy="629497"/>
                </a:xfrm>
              </p:grpSpPr>
              <p:sp>
                <p:nvSpPr>
                  <p:cNvPr id="106" name="Rectangle 105"/>
                  <p:cNvSpPr/>
                  <p:nvPr/>
                </p:nvSpPr>
                <p:spPr>
                  <a:xfrm>
                    <a:off x="326253" y="3780084"/>
                    <a:ext cx="285307" cy="629497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8" name="Down Arrow 107"/>
                  <p:cNvSpPr/>
                  <p:nvPr/>
                </p:nvSpPr>
                <p:spPr>
                  <a:xfrm>
                    <a:off x="343473" y="3864538"/>
                    <a:ext cx="250865" cy="472941"/>
                  </a:xfrm>
                  <a:prstGeom prst="downArrow">
                    <a:avLst/>
                  </a:prstGeom>
                  <a:solidFill>
                    <a:srgbClr val="C0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29" name="Group 128"/>
                <p:cNvGrpSpPr/>
                <p:nvPr/>
              </p:nvGrpSpPr>
              <p:grpSpPr>
                <a:xfrm>
                  <a:off x="555941" y="3800765"/>
                  <a:ext cx="210854" cy="629497"/>
                  <a:chOff x="555941" y="3800765"/>
                  <a:chExt cx="210854" cy="629497"/>
                </a:xfrm>
              </p:grpSpPr>
              <p:sp>
                <p:nvSpPr>
                  <p:cNvPr id="111" name="Rectangle 110"/>
                  <p:cNvSpPr/>
                  <p:nvPr/>
                </p:nvSpPr>
                <p:spPr>
                  <a:xfrm flipV="1">
                    <a:off x="555941" y="3800765"/>
                    <a:ext cx="210854" cy="62949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2" name="Down Arrow 111"/>
                  <p:cNvSpPr/>
                  <p:nvPr/>
                </p:nvSpPr>
                <p:spPr>
                  <a:xfrm flipV="1">
                    <a:off x="568667" y="3872867"/>
                    <a:ext cx="185400" cy="472941"/>
                  </a:xfrm>
                  <a:prstGeom prst="downArrow">
                    <a:avLst/>
                  </a:prstGeom>
                  <a:solidFill>
                    <a:srgbClr val="C0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15" name="Group 114"/>
              <p:cNvGrpSpPr/>
              <p:nvPr/>
            </p:nvGrpSpPr>
            <p:grpSpPr>
              <a:xfrm>
                <a:off x="768584" y="3787625"/>
                <a:ext cx="210854" cy="629497"/>
                <a:chOff x="326253" y="3780084"/>
                <a:chExt cx="285307" cy="629497"/>
              </a:xfrm>
            </p:grpSpPr>
            <p:sp>
              <p:nvSpPr>
                <p:cNvPr id="119" name="Rectangle 118"/>
                <p:cNvSpPr/>
                <p:nvPr/>
              </p:nvSpPr>
              <p:spPr>
                <a:xfrm>
                  <a:off x="326253" y="3780084"/>
                  <a:ext cx="285307" cy="629497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0" name="Down Arrow 119"/>
                <p:cNvSpPr/>
                <p:nvPr/>
              </p:nvSpPr>
              <p:spPr>
                <a:xfrm>
                  <a:off x="343473" y="3864538"/>
                  <a:ext cx="250865" cy="472941"/>
                </a:xfrm>
                <a:prstGeom prst="downArrow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17" name="Rectangle 116"/>
              <p:cNvSpPr/>
              <p:nvPr/>
            </p:nvSpPr>
            <p:spPr>
              <a:xfrm flipV="1">
                <a:off x="986640" y="3784894"/>
                <a:ext cx="210854" cy="62949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Down Arrow 117"/>
              <p:cNvSpPr/>
              <p:nvPr/>
            </p:nvSpPr>
            <p:spPr>
              <a:xfrm flipV="1">
                <a:off x="999366" y="3856996"/>
                <a:ext cx="185400" cy="472941"/>
              </a:xfrm>
              <a:prstGeom prst="down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22" name="Group 121"/>
              <p:cNvGrpSpPr/>
              <p:nvPr/>
            </p:nvGrpSpPr>
            <p:grpSpPr>
              <a:xfrm>
                <a:off x="1218617" y="3795166"/>
                <a:ext cx="210854" cy="629497"/>
                <a:chOff x="326253" y="3780084"/>
                <a:chExt cx="285307" cy="629497"/>
              </a:xfrm>
            </p:grpSpPr>
            <p:sp>
              <p:nvSpPr>
                <p:cNvPr id="126" name="Rectangle 125"/>
                <p:cNvSpPr/>
                <p:nvPr/>
              </p:nvSpPr>
              <p:spPr>
                <a:xfrm>
                  <a:off x="326253" y="3780084"/>
                  <a:ext cx="285307" cy="629497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7" name="Down Arrow 126"/>
                <p:cNvSpPr/>
                <p:nvPr/>
              </p:nvSpPr>
              <p:spPr>
                <a:xfrm>
                  <a:off x="343473" y="3864538"/>
                  <a:ext cx="250865" cy="472941"/>
                </a:xfrm>
                <a:prstGeom prst="downArrow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24" name="Rectangle 123"/>
              <p:cNvSpPr/>
              <p:nvPr/>
            </p:nvSpPr>
            <p:spPr>
              <a:xfrm flipV="1">
                <a:off x="1436673" y="3792435"/>
                <a:ext cx="210854" cy="62949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Down Arrow 124"/>
              <p:cNvSpPr/>
              <p:nvPr/>
            </p:nvSpPr>
            <p:spPr>
              <a:xfrm flipV="1">
                <a:off x="1449399" y="3864537"/>
                <a:ext cx="185400" cy="472941"/>
              </a:xfrm>
              <a:prstGeom prst="down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1440618" y="3769023"/>
              <a:ext cx="1111514" cy="648099"/>
              <a:chOff x="337885" y="3784894"/>
              <a:chExt cx="1309642" cy="648099"/>
            </a:xfrm>
          </p:grpSpPr>
          <p:grpSp>
            <p:nvGrpSpPr>
              <p:cNvPr id="134" name="Group 133"/>
              <p:cNvGrpSpPr/>
              <p:nvPr/>
            </p:nvGrpSpPr>
            <p:grpSpPr>
              <a:xfrm>
                <a:off x="337885" y="3800765"/>
                <a:ext cx="428910" cy="632228"/>
                <a:chOff x="337885" y="3800765"/>
                <a:chExt cx="428910" cy="632228"/>
              </a:xfrm>
            </p:grpSpPr>
            <p:grpSp>
              <p:nvGrpSpPr>
                <p:cNvPr id="145" name="Group 144"/>
                <p:cNvGrpSpPr/>
                <p:nvPr/>
              </p:nvGrpSpPr>
              <p:grpSpPr>
                <a:xfrm>
                  <a:off x="337885" y="3803496"/>
                  <a:ext cx="210854" cy="629497"/>
                  <a:chOff x="326253" y="3780084"/>
                  <a:chExt cx="285307" cy="629497"/>
                </a:xfrm>
              </p:grpSpPr>
              <p:sp>
                <p:nvSpPr>
                  <p:cNvPr id="149" name="Rectangle 148"/>
                  <p:cNvSpPr/>
                  <p:nvPr/>
                </p:nvSpPr>
                <p:spPr>
                  <a:xfrm>
                    <a:off x="326253" y="3780084"/>
                    <a:ext cx="285307" cy="629497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0" name="Down Arrow 149"/>
                  <p:cNvSpPr/>
                  <p:nvPr/>
                </p:nvSpPr>
                <p:spPr>
                  <a:xfrm>
                    <a:off x="343473" y="3864538"/>
                    <a:ext cx="250865" cy="472941"/>
                  </a:xfrm>
                  <a:prstGeom prst="downArrow">
                    <a:avLst/>
                  </a:prstGeom>
                  <a:solidFill>
                    <a:srgbClr val="C0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46" name="Group 145"/>
                <p:cNvGrpSpPr/>
                <p:nvPr/>
              </p:nvGrpSpPr>
              <p:grpSpPr>
                <a:xfrm>
                  <a:off x="555941" y="3800765"/>
                  <a:ext cx="210854" cy="629497"/>
                  <a:chOff x="555941" y="3800765"/>
                  <a:chExt cx="210854" cy="629497"/>
                </a:xfrm>
              </p:grpSpPr>
              <p:sp>
                <p:nvSpPr>
                  <p:cNvPr id="147" name="Rectangle 146"/>
                  <p:cNvSpPr/>
                  <p:nvPr/>
                </p:nvSpPr>
                <p:spPr>
                  <a:xfrm flipV="1">
                    <a:off x="555941" y="3800765"/>
                    <a:ext cx="210854" cy="62949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8" name="Down Arrow 147"/>
                  <p:cNvSpPr/>
                  <p:nvPr/>
                </p:nvSpPr>
                <p:spPr>
                  <a:xfrm flipV="1">
                    <a:off x="568667" y="3872867"/>
                    <a:ext cx="185400" cy="472941"/>
                  </a:xfrm>
                  <a:prstGeom prst="downArrow">
                    <a:avLst/>
                  </a:prstGeom>
                  <a:solidFill>
                    <a:srgbClr val="C0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35" name="Group 134"/>
              <p:cNvGrpSpPr/>
              <p:nvPr/>
            </p:nvGrpSpPr>
            <p:grpSpPr>
              <a:xfrm>
                <a:off x="768584" y="3787625"/>
                <a:ext cx="210854" cy="629497"/>
                <a:chOff x="326253" y="3780084"/>
                <a:chExt cx="285307" cy="629497"/>
              </a:xfrm>
            </p:grpSpPr>
            <p:sp>
              <p:nvSpPr>
                <p:cNvPr id="143" name="Rectangle 142"/>
                <p:cNvSpPr/>
                <p:nvPr/>
              </p:nvSpPr>
              <p:spPr>
                <a:xfrm>
                  <a:off x="326253" y="3780084"/>
                  <a:ext cx="285307" cy="629497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4" name="Down Arrow 143"/>
                <p:cNvSpPr/>
                <p:nvPr/>
              </p:nvSpPr>
              <p:spPr>
                <a:xfrm>
                  <a:off x="343473" y="3864538"/>
                  <a:ext cx="250865" cy="472941"/>
                </a:xfrm>
                <a:prstGeom prst="downArrow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36" name="Rectangle 135"/>
              <p:cNvSpPr/>
              <p:nvPr/>
            </p:nvSpPr>
            <p:spPr>
              <a:xfrm flipV="1">
                <a:off x="986640" y="3784894"/>
                <a:ext cx="210854" cy="62949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" name="Down Arrow 136"/>
              <p:cNvSpPr/>
              <p:nvPr/>
            </p:nvSpPr>
            <p:spPr>
              <a:xfrm flipV="1">
                <a:off x="999366" y="3856996"/>
                <a:ext cx="185400" cy="472941"/>
              </a:xfrm>
              <a:prstGeom prst="down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38" name="Group 137"/>
              <p:cNvGrpSpPr/>
              <p:nvPr/>
            </p:nvGrpSpPr>
            <p:grpSpPr>
              <a:xfrm>
                <a:off x="1218617" y="3795166"/>
                <a:ext cx="210854" cy="629497"/>
                <a:chOff x="326253" y="3780084"/>
                <a:chExt cx="285307" cy="629497"/>
              </a:xfrm>
            </p:grpSpPr>
            <p:sp>
              <p:nvSpPr>
                <p:cNvPr id="141" name="Rectangle 140"/>
                <p:cNvSpPr/>
                <p:nvPr/>
              </p:nvSpPr>
              <p:spPr>
                <a:xfrm>
                  <a:off x="326253" y="3780084"/>
                  <a:ext cx="285307" cy="629497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2" name="Down Arrow 141"/>
                <p:cNvSpPr/>
                <p:nvPr/>
              </p:nvSpPr>
              <p:spPr>
                <a:xfrm>
                  <a:off x="343473" y="3864538"/>
                  <a:ext cx="250865" cy="472941"/>
                </a:xfrm>
                <a:prstGeom prst="downArrow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39" name="Rectangle 138"/>
              <p:cNvSpPr/>
              <p:nvPr/>
            </p:nvSpPr>
            <p:spPr>
              <a:xfrm flipV="1">
                <a:off x="1436673" y="3792435"/>
                <a:ext cx="210854" cy="62949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0" name="Down Arrow 139"/>
              <p:cNvSpPr/>
              <p:nvPr/>
            </p:nvSpPr>
            <p:spPr>
              <a:xfrm flipV="1">
                <a:off x="1449399" y="3864537"/>
                <a:ext cx="185400" cy="472941"/>
              </a:xfrm>
              <a:prstGeom prst="down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52" name="Group 151"/>
          <p:cNvGrpSpPr/>
          <p:nvPr/>
        </p:nvGrpSpPr>
        <p:grpSpPr>
          <a:xfrm rot="20308373">
            <a:off x="6038905" y="3048678"/>
            <a:ext cx="1844605" cy="493636"/>
            <a:chOff x="337885" y="3769023"/>
            <a:chExt cx="2214247" cy="663970"/>
          </a:xfrm>
        </p:grpSpPr>
        <p:grpSp>
          <p:nvGrpSpPr>
            <p:cNvPr id="153" name="Group 152"/>
            <p:cNvGrpSpPr/>
            <p:nvPr/>
          </p:nvGrpSpPr>
          <p:grpSpPr>
            <a:xfrm>
              <a:off x="337885" y="3784894"/>
              <a:ext cx="1111514" cy="648099"/>
              <a:chOff x="337885" y="3784894"/>
              <a:chExt cx="1309642" cy="648099"/>
            </a:xfrm>
          </p:grpSpPr>
          <p:grpSp>
            <p:nvGrpSpPr>
              <p:cNvPr id="172" name="Group 171"/>
              <p:cNvGrpSpPr/>
              <p:nvPr/>
            </p:nvGrpSpPr>
            <p:grpSpPr>
              <a:xfrm>
                <a:off x="337885" y="3800765"/>
                <a:ext cx="428910" cy="632228"/>
                <a:chOff x="337885" y="3800765"/>
                <a:chExt cx="428910" cy="632228"/>
              </a:xfrm>
            </p:grpSpPr>
            <p:grpSp>
              <p:nvGrpSpPr>
                <p:cNvPr id="183" name="Group 182"/>
                <p:cNvGrpSpPr/>
                <p:nvPr/>
              </p:nvGrpSpPr>
              <p:grpSpPr>
                <a:xfrm>
                  <a:off x="337885" y="3803496"/>
                  <a:ext cx="210854" cy="629497"/>
                  <a:chOff x="326253" y="3780084"/>
                  <a:chExt cx="285307" cy="629497"/>
                </a:xfrm>
              </p:grpSpPr>
              <p:sp>
                <p:nvSpPr>
                  <p:cNvPr id="187" name="Rectangle 186"/>
                  <p:cNvSpPr/>
                  <p:nvPr/>
                </p:nvSpPr>
                <p:spPr>
                  <a:xfrm>
                    <a:off x="326253" y="3780084"/>
                    <a:ext cx="285307" cy="629497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8" name="Down Arrow 187"/>
                  <p:cNvSpPr/>
                  <p:nvPr/>
                </p:nvSpPr>
                <p:spPr>
                  <a:xfrm>
                    <a:off x="343473" y="3864538"/>
                    <a:ext cx="250865" cy="472941"/>
                  </a:xfrm>
                  <a:prstGeom prst="downArrow">
                    <a:avLst/>
                  </a:prstGeom>
                  <a:solidFill>
                    <a:srgbClr val="C0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84" name="Group 183"/>
                <p:cNvGrpSpPr/>
                <p:nvPr/>
              </p:nvGrpSpPr>
              <p:grpSpPr>
                <a:xfrm>
                  <a:off x="555941" y="3800765"/>
                  <a:ext cx="210854" cy="629497"/>
                  <a:chOff x="555941" y="3800765"/>
                  <a:chExt cx="210854" cy="629497"/>
                </a:xfrm>
              </p:grpSpPr>
              <p:sp>
                <p:nvSpPr>
                  <p:cNvPr id="185" name="Rectangle 184"/>
                  <p:cNvSpPr/>
                  <p:nvPr/>
                </p:nvSpPr>
                <p:spPr>
                  <a:xfrm flipV="1">
                    <a:off x="555941" y="3800765"/>
                    <a:ext cx="210854" cy="62949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6" name="Down Arrow 185"/>
                  <p:cNvSpPr/>
                  <p:nvPr/>
                </p:nvSpPr>
                <p:spPr>
                  <a:xfrm flipV="1">
                    <a:off x="568667" y="3872867"/>
                    <a:ext cx="185400" cy="472941"/>
                  </a:xfrm>
                  <a:prstGeom prst="downArrow">
                    <a:avLst/>
                  </a:prstGeom>
                  <a:solidFill>
                    <a:srgbClr val="C0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73" name="Group 172"/>
              <p:cNvGrpSpPr/>
              <p:nvPr/>
            </p:nvGrpSpPr>
            <p:grpSpPr>
              <a:xfrm>
                <a:off x="768584" y="3787625"/>
                <a:ext cx="210854" cy="629497"/>
                <a:chOff x="326253" y="3780084"/>
                <a:chExt cx="285307" cy="629497"/>
              </a:xfrm>
            </p:grpSpPr>
            <p:sp>
              <p:nvSpPr>
                <p:cNvPr id="181" name="Rectangle 180"/>
                <p:cNvSpPr/>
                <p:nvPr/>
              </p:nvSpPr>
              <p:spPr>
                <a:xfrm>
                  <a:off x="326253" y="3780084"/>
                  <a:ext cx="285307" cy="629497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2" name="Down Arrow 181"/>
                <p:cNvSpPr/>
                <p:nvPr/>
              </p:nvSpPr>
              <p:spPr>
                <a:xfrm>
                  <a:off x="343473" y="3864538"/>
                  <a:ext cx="250865" cy="472941"/>
                </a:xfrm>
                <a:prstGeom prst="downArrow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74" name="Rectangle 173"/>
              <p:cNvSpPr/>
              <p:nvPr/>
            </p:nvSpPr>
            <p:spPr>
              <a:xfrm flipV="1">
                <a:off x="986640" y="3784894"/>
                <a:ext cx="210854" cy="62949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" name="Down Arrow 174"/>
              <p:cNvSpPr/>
              <p:nvPr/>
            </p:nvSpPr>
            <p:spPr>
              <a:xfrm flipV="1">
                <a:off x="999366" y="3856996"/>
                <a:ext cx="185400" cy="472941"/>
              </a:xfrm>
              <a:prstGeom prst="down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76" name="Group 175"/>
              <p:cNvGrpSpPr/>
              <p:nvPr/>
            </p:nvGrpSpPr>
            <p:grpSpPr>
              <a:xfrm>
                <a:off x="1218617" y="3795166"/>
                <a:ext cx="210854" cy="629497"/>
                <a:chOff x="326253" y="3780084"/>
                <a:chExt cx="285307" cy="629497"/>
              </a:xfrm>
            </p:grpSpPr>
            <p:sp>
              <p:nvSpPr>
                <p:cNvPr id="179" name="Rectangle 178"/>
                <p:cNvSpPr/>
                <p:nvPr/>
              </p:nvSpPr>
              <p:spPr>
                <a:xfrm>
                  <a:off x="326253" y="3780084"/>
                  <a:ext cx="285307" cy="629497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0" name="Down Arrow 179"/>
                <p:cNvSpPr/>
                <p:nvPr/>
              </p:nvSpPr>
              <p:spPr>
                <a:xfrm>
                  <a:off x="343473" y="3864538"/>
                  <a:ext cx="250865" cy="472941"/>
                </a:xfrm>
                <a:prstGeom prst="downArrow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77" name="Rectangle 176"/>
              <p:cNvSpPr/>
              <p:nvPr/>
            </p:nvSpPr>
            <p:spPr>
              <a:xfrm flipV="1">
                <a:off x="1436673" y="3792435"/>
                <a:ext cx="210854" cy="62949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" name="Down Arrow 177"/>
              <p:cNvSpPr/>
              <p:nvPr/>
            </p:nvSpPr>
            <p:spPr>
              <a:xfrm flipV="1">
                <a:off x="1449399" y="3864537"/>
                <a:ext cx="185400" cy="472941"/>
              </a:xfrm>
              <a:prstGeom prst="down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4" name="Group 153"/>
            <p:cNvGrpSpPr/>
            <p:nvPr/>
          </p:nvGrpSpPr>
          <p:grpSpPr>
            <a:xfrm>
              <a:off x="1440618" y="3769023"/>
              <a:ext cx="1111514" cy="648099"/>
              <a:chOff x="337885" y="3784894"/>
              <a:chExt cx="1309642" cy="648099"/>
            </a:xfrm>
          </p:grpSpPr>
          <p:grpSp>
            <p:nvGrpSpPr>
              <p:cNvPr id="155" name="Group 154"/>
              <p:cNvGrpSpPr/>
              <p:nvPr/>
            </p:nvGrpSpPr>
            <p:grpSpPr>
              <a:xfrm>
                <a:off x="337885" y="3800765"/>
                <a:ext cx="428910" cy="632228"/>
                <a:chOff x="337885" y="3800765"/>
                <a:chExt cx="428910" cy="632228"/>
              </a:xfrm>
            </p:grpSpPr>
            <p:grpSp>
              <p:nvGrpSpPr>
                <p:cNvPr id="166" name="Group 165"/>
                <p:cNvGrpSpPr/>
                <p:nvPr/>
              </p:nvGrpSpPr>
              <p:grpSpPr>
                <a:xfrm>
                  <a:off x="337885" y="3803496"/>
                  <a:ext cx="210854" cy="629497"/>
                  <a:chOff x="326253" y="3780084"/>
                  <a:chExt cx="285307" cy="629497"/>
                </a:xfrm>
              </p:grpSpPr>
              <p:sp>
                <p:nvSpPr>
                  <p:cNvPr id="170" name="Rectangle 169"/>
                  <p:cNvSpPr/>
                  <p:nvPr/>
                </p:nvSpPr>
                <p:spPr>
                  <a:xfrm>
                    <a:off x="326253" y="3780084"/>
                    <a:ext cx="285307" cy="629497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1" name="Down Arrow 170"/>
                  <p:cNvSpPr/>
                  <p:nvPr/>
                </p:nvSpPr>
                <p:spPr>
                  <a:xfrm>
                    <a:off x="343473" y="3864538"/>
                    <a:ext cx="250865" cy="472941"/>
                  </a:xfrm>
                  <a:prstGeom prst="downArrow">
                    <a:avLst/>
                  </a:prstGeom>
                  <a:solidFill>
                    <a:srgbClr val="C0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67" name="Group 166"/>
                <p:cNvGrpSpPr/>
                <p:nvPr/>
              </p:nvGrpSpPr>
              <p:grpSpPr>
                <a:xfrm>
                  <a:off x="555941" y="3800765"/>
                  <a:ext cx="210854" cy="629497"/>
                  <a:chOff x="555941" y="3800765"/>
                  <a:chExt cx="210854" cy="629497"/>
                </a:xfrm>
              </p:grpSpPr>
              <p:sp>
                <p:nvSpPr>
                  <p:cNvPr id="168" name="Rectangle 167"/>
                  <p:cNvSpPr/>
                  <p:nvPr/>
                </p:nvSpPr>
                <p:spPr>
                  <a:xfrm flipV="1">
                    <a:off x="555941" y="3800765"/>
                    <a:ext cx="210854" cy="62949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9" name="Down Arrow 168"/>
                  <p:cNvSpPr/>
                  <p:nvPr/>
                </p:nvSpPr>
                <p:spPr>
                  <a:xfrm flipV="1">
                    <a:off x="568667" y="3872867"/>
                    <a:ext cx="185400" cy="472941"/>
                  </a:xfrm>
                  <a:prstGeom prst="downArrow">
                    <a:avLst/>
                  </a:prstGeom>
                  <a:solidFill>
                    <a:srgbClr val="C0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56" name="Group 155"/>
              <p:cNvGrpSpPr/>
              <p:nvPr/>
            </p:nvGrpSpPr>
            <p:grpSpPr>
              <a:xfrm>
                <a:off x="768584" y="3787625"/>
                <a:ext cx="210854" cy="629497"/>
                <a:chOff x="326253" y="3780084"/>
                <a:chExt cx="285307" cy="629497"/>
              </a:xfrm>
            </p:grpSpPr>
            <p:sp>
              <p:nvSpPr>
                <p:cNvPr id="164" name="Rectangle 163"/>
                <p:cNvSpPr/>
                <p:nvPr/>
              </p:nvSpPr>
              <p:spPr>
                <a:xfrm>
                  <a:off x="326253" y="3780084"/>
                  <a:ext cx="285307" cy="629497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5" name="Down Arrow 164"/>
                <p:cNvSpPr/>
                <p:nvPr/>
              </p:nvSpPr>
              <p:spPr>
                <a:xfrm>
                  <a:off x="343473" y="3864538"/>
                  <a:ext cx="250865" cy="472941"/>
                </a:xfrm>
                <a:prstGeom prst="downArrow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57" name="Rectangle 156"/>
              <p:cNvSpPr/>
              <p:nvPr/>
            </p:nvSpPr>
            <p:spPr>
              <a:xfrm flipV="1">
                <a:off x="986640" y="3784894"/>
                <a:ext cx="210854" cy="62949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" name="Down Arrow 157"/>
              <p:cNvSpPr/>
              <p:nvPr/>
            </p:nvSpPr>
            <p:spPr>
              <a:xfrm flipV="1">
                <a:off x="999366" y="3856996"/>
                <a:ext cx="185400" cy="472941"/>
              </a:xfrm>
              <a:prstGeom prst="down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59" name="Group 158"/>
              <p:cNvGrpSpPr/>
              <p:nvPr/>
            </p:nvGrpSpPr>
            <p:grpSpPr>
              <a:xfrm>
                <a:off x="1218617" y="3795166"/>
                <a:ext cx="210854" cy="629497"/>
                <a:chOff x="326253" y="3780084"/>
                <a:chExt cx="285307" cy="629497"/>
              </a:xfrm>
            </p:grpSpPr>
            <p:sp>
              <p:nvSpPr>
                <p:cNvPr id="162" name="Rectangle 161"/>
                <p:cNvSpPr/>
                <p:nvPr/>
              </p:nvSpPr>
              <p:spPr>
                <a:xfrm>
                  <a:off x="326253" y="3780084"/>
                  <a:ext cx="285307" cy="629497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3" name="Down Arrow 162"/>
                <p:cNvSpPr/>
                <p:nvPr/>
              </p:nvSpPr>
              <p:spPr>
                <a:xfrm>
                  <a:off x="343473" y="3864538"/>
                  <a:ext cx="250865" cy="472941"/>
                </a:xfrm>
                <a:prstGeom prst="downArrow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60" name="Rectangle 159"/>
              <p:cNvSpPr/>
              <p:nvPr/>
            </p:nvSpPr>
            <p:spPr>
              <a:xfrm flipV="1">
                <a:off x="1436673" y="3792435"/>
                <a:ext cx="210854" cy="62949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" name="Down Arrow 160"/>
              <p:cNvSpPr/>
              <p:nvPr/>
            </p:nvSpPr>
            <p:spPr>
              <a:xfrm flipV="1">
                <a:off x="1449399" y="3864537"/>
                <a:ext cx="185400" cy="472941"/>
              </a:xfrm>
              <a:prstGeom prst="down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89" name="Rectangle 188"/>
          <p:cNvSpPr/>
          <p:nvPr/>
        </p:nvSpPr>
        <p:spPr>
          <a:xfrm>
            <a:off x="2284204" y="5583862"/>
            <a:ext cx="55690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“</a:t>
            </a:r>
            <a:r>
              <a:rPr lang="en-US" sz="2000" b="1" i="1" dirty="0" err="1" smtClean="0">
                <a:solidFill>
                  <a:srgbClr val="FF0000"/>
                </a:solidFill>
              </a:rPr>
              <a:t>intracavity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>
                <a:solidFill>
                  <a:srgbClr val="FF0000"/>
                </a:solidFill>
              </a:rPr>
              <a:t>powers at MW levels are perfectly </a:t>
            </a:r>
            <a:r>
              <a:rPr lang="en-US" sz="2000" b="1" i="1" dirty="0" smtClean="0">
                <a:solidFill>
                  <a:srgbClr val="FF0000"/>
                </a:solidFill>
              </a:rPr>
              <a:t>reasonable</a:t>
            </a:r>
            <a:r>
              <a:rPr lang="en-US" sz="2000" b="1" dirty="0" smtClean="0">
                <a:solidFill>
                  <a:srgbClr val="FF0000"/>
                </a:solidFill>
              </a:rPr>
              <a:t>” – D. Douglas, 23 August 2012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52160" y="6277734"/>
            <a:ext cx="200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  <a:r>
              <a:rPr lang="en-US" i="1" dirty="0" smtClean="0"/>
              <a:t>cheme </a:t>
            </a:r>
            <a:r>
              <a:rPr lang="en-US" i="1" dirty="0"/>
              <a:t>d</a:t>
            </a:r>
            <a:r>
              <a:rPr lang="en-US" i="1" dirty="0" smtClean="0"/>
              <a:t>eveloped </a:t>
            </a:r>
          </a:p>
          <a:p>
            <a:r>
              <a:rPr lang="en-US" i="1" dirty="0" smtClean="0"/>
              <a:t>with </a:t>
            </a:r>
            <a:r>
              <a:rPr lang="en-US" i="1" dirty="0"/>
              <a:t> </a:t>
            </a:r>
            <a:r>
              <a:rPr lang="en-US" i="1" dirty="0" smtClean="0"/>
              <a:t>Z. Huang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10586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5085184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Schematic sketches of the layout for the </a:t>
            </a:r>
            <a:r>
              <a:rPr kumimoji="0" lang="en-GB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LHeC</a:t>
            </a: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ERL (left) and for a gamma-gamma Higgs factory based on the </a:t>
            </a:r>
            <a:r>
              <a:rPr kumimoji="0" lang="en-GB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LHeC</a:t>
            </a: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(right)</a:t>
            </a:r>
            <a:endParaRPr kumimoji="0" lang="en-GB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49" y="1765146"/>
            <a:ext cx="4788025" cy="271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233" y="1628800"/>
            <a:ext cx="4351767" cy="285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691680" y="451520"/>
            <a:ext cx="60412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/>
              <a:t>LHeC</a:t>
            </a:r>
            <a:r>
              <a:rPr lang="en-US" sz="6000" dirty="0" smtClean="0"/>
              <a:t> </a:t>
            </a:r>
            <a:r>
              <a:rPr lang="en-US" sz="6000" dirty="0" smtClean="0">
                <a:latin typeface="Calibri"/>
                <a:cs typeface="Calibri"/>
              </a:rPr>
              <a:t>→ </a:t>
            </a:r>
            <a:r>
              <a:rPr lang="en-US" sz="6000" dirty="0" err="1" smtClean="0">
                <a:latin typeface="Calibri"/>
                <a:cs typeface="Calibri"/>
              </a:rPr>
              <a:t>SAPPHiRE</a:t>
            </a:r>
            <a:r>
              <a:rPr lang="en-US" sz="6000" dirty="0" smtClean="0"/>
              <a:t> 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86929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21" y="377280"/>
            <a:ext cx="7608774" cy="648072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5062">
            <a:off x="1026278" y="2946595"/>
            <a:ext cx="6912862" cy="3348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60553" y="620688"/>
            <a:ext cx="5847050" cy="769441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dirty="0" smtClean="0"/>
              <a:t>would it fit on SLAC site?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94843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185" y="-74496"/>
            <a:ext cx="8229600" cy="1143000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chematic of HERA-</a:t>
            </a:r>
            <a:r>
              <a:rPr lang="en-US" dirty="0" err="1" smtClean="0">
                <a:latin typeface="Symbol" pitchFamily="18" charset="2"/>
              </a:rPr>
              <a:t>gg</a:t>
            </a:r>
            <a:endParaRPr lang="en-GB" dirty="0">
              <a:latin typeface="Symbol" pitchFamily="18" charset="2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699792" y="1867228"/>
            <a:ext cx="4130519" cy="4251214"/>
            <a:chOff x="3465817" y="1844824"/>
            <a:chExt cx="2691545" cy="2846518"/>
          </a:xfrm>
        </p:grpSpPr>
        <p:grpSp>
          <p:nvGrpSpPr>
            <p:cNvPr id="17" name="Group 16"/>
            <p:cNvGrpSpPr/>
            <p:nvPr/>
          </p:nvGrpSpPr>
          <p:grpSpPr>
            <a:xfrm>
              <a:off x="3465817" y="1844824"/>
              <a:ext cx="2690359" cy="2016224"/>
              <a:chOff x="3465817" y="1844824"/>
              <a:chExt cx="2690359" cy="2016224"/>
            </a:xfrm>
          </p:grpSpPr>
          <p:sp>
            <p:nvSpPr>
              <p:cNvPr id="4" name="Arc 3"/>
              <p:cNvSpPr/>
              <p:nvPr/>
            </p:nvSpPr>
            <p:spPr>
              <a:xfrm>
                <a:off x="4211960" y="1844824"/>
                <a:ext cx="1944216" cy="2016224"/>
              </a:xfrm>
              <a:prstGeom prst="arc">
                <a:avLst/>
              </a:prstGeom>
              <a:ln w="47625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Arc 4"/>
              <p:cNvSpPr/>
              <p:nvPr/>
            </p:nvSpPr>
            <p:spPr>
              <a:xfrm rot="16033264">
                <a:off x="3501821" y="1833095"/>
                <a:ext cx="1944216" cy="2016224"/>
              </a:xfrm>
              <a:prstGeom prst="arc">
                <a:avLst/>
              </a:prstGeom>
              <a:ln w="47625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" name="Straight Connector 6"/>
              <p:cNvCxnSpPr>
                <a:stCxn id="5" idx="2"/>
                <a:endCxn id="4" idx="0"/>
              </p:cNvCxnSpPr>
              <p:nvPr/>
            </p:nvCxnSpPr>
            <p:spPr>
              <a:xfrm flipV="1">
                <a:off x="4426799" y="1844824"/>
                <a:ext cx="757269" cy="25418"/>
              </a:xfrm>
              <a:prstGeom prst="line">
                <a:avLst/>
              </a:prstGeom>
              <a:ln w="47625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>
                <a:stCxn id="5" idx="0"/>
              </p:cNvCxnSpPr>
              <p:nvPr/>
            </p:nvCxnSpPr>
            <p:spPr>
              <a:xfrm>
                <a:off x="3467003" y="2890083"/>
                <a:ext cx="0" cy="793147"/>
              </a:xfrm>
              <a:prstGeom prst="line">
                <a:avLst/>
              </a:prstGeom>
              <a:ln w="47625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 rot="10800000">
              <a:off x="3467003" y="2675118"/>
              <a:ext cx="2690359" cy="2016224"/>
              <a:chOff x="3465817" y="1844824"/>
              <a:chExt cx="2690359" cy="2016224"/>
            </a:xfrm>
          </p:grpSpPr>
          <p:sp>
            <p:nvSpPr>
              <p:cNvPr id="28" name="Arc 27"/>
              <p:cNvSpPr/>
              <p:nvPr/>
            </p:nvSpPr>
            <p:spPr>
              <a:xfrm>
                <a:off x="4211960" y="1844824"/>
                <a:ext cx="1944216" cy="2016224"/>
              </a:xfrm>
              <a:prstGeom prst="arc">
                <a:avLst/>
              </a:prstGeom>
              <a:ln w="47625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Arc 28"/>
              <p:cNvSpPr/>
              <p:nvPr/>
            </p:nvSpPr>
            <p:spPr>
              <a:xfrm rot="16033264">
                <a:off x="3501821" y="1833095"/>
                <a:ext cx="1944216" cy="2016224"/>
              </a:xfrm>
              <a:prstGeom prst="arc">
                <a:avLst/>
              </a:prstGeom>
              <a:ln w="47625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0" name="Straight Connector 29"/>
              <p:cNvCxnSpPr>
                <a:stCxn id="29" idx="2"/>
                <a:endCxn id="28" idx="0"/>
              </p:cNvCxnSpPr>
              <p:nvPr/>
            </p:nvCxnSpPr>
            <p:spPr>
              <a:xfrm flipV="1">
                <a:off x="4426799" y="1844824"/>
                <a:ext cx="757269" cy="25418"/>
              </a:xfrm>
              <a:prstGeom prst="line">
                <a:avLst/>
              </a:prstGeom>
              <a:ln w="47625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29" idx="0"/>
              </p:cNvCxnSpPr>
              <p:nvPr/>
            </p:nvCxnSpPr>
            <p:spPr>
              <a:xfrm>
                <a:off x="3467003" y="2890083"/>
                <a:ext cx="0" cy="793147"/>
              </a:xfrm>
              <a:prstGeom prst="line">
                <a:avLst/>
              </a:prstGeom>
              <a:ln w="47625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Rectangle 35"/>
          <p:cNvSpPr/>
          <p:nvPr/>
        </p:nvSpPr>
        <p:spPr>
          <a:xfrm flipH="1">
            <a:off x="2631224" y="3212976"/>
            <a:ext cx="212584" cy="151216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 flipH="1">
            <a:off x="6686297" y="3264490"/>
            <a:ext cx="212584" cy="151216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 rot="16200000" flipH="1">
            <a:off x="4140577" y="5790345"/>
            <a:ext cx="212584" cy="67905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2940342" y="3821752"/>
            <a:ext cx="13500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3.6 GeV</a:t>
            </a:r>
          </a:p>
          <a:p>
            <a:r>
              <a:rPr lang="en-US" sz="2400" b="1" dirty="0" err="1" smtClean="0">
                <a:solidFill>
                  <a:srgbClr val="C00000"/>
                </a:solidFill>
              </a:rPr>
              <a:t>Linac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(1.3 GHz)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30582" y="3590920"/>
            <a:ext cx="11801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3.6 GeV</a:t>
            </a:r>
          </a:p>
          <a:p>
            <a:r>
              <a:rPr lang="en-US" sz="2400" b="1" dirty="0" err="1" smtClean="0">
                <a:solidFill>
                  <a:srgbClr val="C00000"/>
                </a:solidFill>
              </a:rPr>
              <a:t>linac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94742" y="5187858"/>
            <a:ext cx="14766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2x1.5 GeV</a:t>
            </a:r>
          </a:p>
          <a:p>
            <a:r>
              <a:rPr lang="en-US" sz="2400" b="1" dirty="0" err="1" smtClean="0">
                <a:solidFill>
                  <a:srgbClr val="C00000"/>
                </a:solidFill>
              </a:rPr>
              <a:t>linac</a:t>
            </a:r>
            <a:endParaRPr lang="en-GB" sz="2400" b="1" dirty="0">
              <a:solidFill>
                <a:srgbClr val="C00000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4427984" y="1556792"/>
            <a:ext cx="927578" cy="329416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246869" y="1484784"/>
            <a:ext cx="901195" cy="382444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733682" y="2052282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</a:rPr>
              <a:t>IP</a:t>
            </a:r>
            <a:endParaRPr lang="en-GB" sz="2400" b="1" dirty="0">
              <a:solidFill>
                <a:srgbClr val="000099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43519" y="966137"/>
            <a:ext cx="2696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l</a:t>
            </a:r>
            <a:r>
              <a:rPr lang="en-US" sz="2000" b="1" dirty="0" smtClean="0">
                <a:solidFill>
                  <a:srgbClr val="FF0000"/>
                </a:solidFill>
              </a:rPr>
              <a:t>aser or auto-driven FEL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50" name="Arc 49"/>
          <p:cNvSpPr/>
          <p:nvPr/>
        </p:nvSpPr>
        <p:spPr>
          <a:xfrm>
            <a:off x="5233085" y="1438301"/>
            <a:ext cx="193915" cy="309759"/>
          </a:xfrm>
          <a:prstGeom prst="arc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c 50"/>
          <p:cNvSpPr/>
          <p:nvPr/>
        </p:nvSpPr>
        <p:spPr>
          <a:xfrm flipH="1" flipV="1">
            <a:off x="4331026" y="1750309"/>
            <a:ext cx="193915" cy="309759"/>
          </a:xfrm>
          <a:prstGeom prst="arc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Arc 52"/>
          <p:cNvSpPr/>
          <p:nvPr/>
        </p:nvSpPr>
        <p:spPr>
          <a:xfrm flipH="1">
            <a:off x="4193435" y="1401912"/>
            <a:ext cx="193915" cy="309759"/>
          </a:xfrm>
          <a:prstGeom prst="arc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Arc 53"/>
          <p:cNvSpPr/>
          <p:nvPr/>
        </p:nvSpPr>
        <p:spPr>
          <a:xfrm flipV="1">
            <a:off x="5167070" y="1742523"/>
            <a:ext cx="193915" cy="309759"/>
          </a:xfrm>
          <a:prstGeom prst="arc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3229899" y="2291848"/>
            <a:ext cx="1507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</a:rPr>
              <a:t>2x8+1 arcs</a:t>
            </a:r>
            <a:endParaRPr lang="en-GB" sz="2400" dirty="0">
              <a:solidFill>
                <a:srgbClr val="000099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 rot="16200000" flipH="1">
            <a:off x="5084764" y="5815962"/>
            <a:ext cx="212584" cy="67905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Arc 56"/>
          <p:cNvSpPr/>
          <p:nvPr/>
        </p:nvSpPr>
        <p:spPr>
          <a:xfrm>
            <a:off x="4447909" y="6080481"/>
            <a:ext cx="326589" cy="641906"/>
          </a:xfrm>
          <a:prstGeom prst="arc">
            <a:avLst/>
          </a:prstGeom>
          <a:noFill/>
          <a:ln w="4762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Arc 57"/>
          <p:cNvSpPr/>
          <p:nvPr/>
        </p:nvSpPr>
        <p:spPr>
          <a:xfrm flipH="1">
            <a:off x="4622056" y="6099462"/>
            <a:ext cx="326589" cy="641906"/>
          </a:xfrm>
          <a:prstGeom prst="arc">
            <a:avLst/>
          </a:prstGeom>
          <a:noFill/>
          <a:ln w="4762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4510873" y="6341892"/>
            <a:ext cx="1892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</a:rPr>
              <a:t>0</a:t>
            </a:r>
            <a:r>
              <a:rPr lang="en-US" sz="2000" b="1" dirty="0" smtClean="0">
                <a:solidFill>
                  <a:srgbClr val="000099"/>
                </a:solidFill>
              </a:rPr>
              <a:t>.5 GeV injector</a:t>
            </a:r>
            <a:endParaRPr lang="en-GB" sz="2000" b="1" dirty="0">
              <a:solidFill>
                <a:srgbClr val="000099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51520" y="3690520"/>
            <a:ext cx="123072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real-estate</a:t>
            </a:r>
          </a:p>
          <a:p>
            <a:r>
              <a:rPr lang="en-US" dirty="0" err="1" smtClean="0"/>
              <a:t>linac</a:t>
            </a:r>
            <a:endParaRPr lang="en-US" dirty="0" smtClean="0"/>
          </a:p>
          <a:p>
            <a:r>
              <a:rPr lang="en-US" dirty="0" smtClean="0"/>
              <a:t>Gradient</a:t>
            </a:r>
          </a:p>
          <a:p>
            <a:r>
              <a:rPr lang="en-US" dirty="0"/>
              <a:t>~</a:t>
            </a:r>
            <a:r>
              <a:rPr lang="en-US" dirty="0" smtClean="0"/>
              <a:t> 10 MV/m</a:t>
            </a:r>
          </a:p>
          <a:p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otal</a:t>
            </a:r>
          </a:p>
          <a:p>
            <a:r>
              <a:rPr lang="en-US" dirty="0" smtClean="0"/>
              <a:t>SC RF =</a:t>
            </a:r>
          </a:p>
          <a:p>
            <a:r>
              <a:rPr lang="en-US" dirty="0" smtClean="0"/>
              <a:t>10.2 GV</a:t>
            </a:r>
          </a:p>
          <a:p>
            <a:endParaRPr lang="en-GB" dirty="0"/>
          </a:p>
        </p:txBody>
      </p:sp>
      <p:sp>
        <p:nvSpPr>
          <p:cNvPr id="61" name="Rectangle 60"/>
          <p:cNvSpPr/>
          <p:nvPr/>
        </p:nvSpPr>
        <p:spPr>
          <a:xfrm>
            <a:off x="2631223" y="2924944"/>
            <a:ext cx="212585" cy="180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6686297" y="2985602"/>
            <a:ext cx="212585" cy="180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/>
          <p:cNvSpPr txBox="1"/>
          <p:nvPr/>
        </p:nvSpPr>
        <p:spPr>
          <a:xfrm>
            <a:off x="3114892" y="2753513"/>
            <a:ext cx="16740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20-MV </a:t>
            </a:r>
          </a:p>
          <a:p>
            <a:r>
              <a:rPr lang="en-US" b="1" dirty="0" smtClean="0">
                <a:solidFill>
                  <a:srgbClr val="0033CC"/>
                </a:solidFill>
              </a:rPr>
              <a:t>deflecting</a:t>
            </a:r>
          </a:p>
          <a:p>
            <a:r>
              <a:rPr lang="en-US" b="1" dirty="0" smtClean="0">
                <a:solidFill>
                  <a:srgbClr val="0033CC"/>
                </a:solidFill>
              </a:rPr>
              <a:t>cavity (1.3 GHz)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2046203" y="1294711"/>
            <a:ext cx="1207949" cy="7858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1941484" y="781472"/>
            <a:ext cx="209438" cy="144016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8" name="Group 77"/>
          <p:cNvGrpSpPr/>
          <p:nvPr/>
        </p:nvGrpSpPr>
        <p:grpSpPr>
          <a:xfrm>
            <a:off x="1480485" y="332656"/>
            <a:ext cx="211195" cy="1276839"/>
            <a:chOff x="1480485" y="332656"/>
            <a:chExt cx="211195" cy="1276839"/>
          </a:xfrm>
        </p:grpSpPr>
        <p:sp>
          <p:nvSpPr>
            <p:cNvPr id="66" name="Rectangle 65"/>
            <p:cNvSpPr/>
            <p:nvPr/>
          </p:nvSpPr>
          <p:spPr>
            <a:xfrm>
              <a:off x="1482242" y="332656"/>
              <a:ext cx="209438" cy="144016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482242" y="485056"/>
              <a:ext cx="209438" cy="144016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482242" y="637456"/>
              <a:ext cx="209438" cy="144016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482242" y="808224"/>
              <a:ext cx="209438" cy="144016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480485" y="989911"/>
              <a:ext cx="209438" cy="144016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480485" y="1142311"/>
              <a:ext cx="209438" cy="144016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480485" y="1294711"/>
              <a:ext cx="209438" cy="144016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480485" y="1465479"/>
              <a:ext cx="209438" cy="144016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866881" y="230554"/>
            <a:ext cx="63671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5.6 GeV</a:t>
            </a:r>
          </a:p>
          <a:p>
            <a:r>
              <a:rPr lang="en-US" sz="1100" dirty="0" smtClean="0"/>
              <a:t>15.8</a:t>
            </a:r>
          </a:p>
          <a:p>
            <a:r>
              <a:rPr lang="en-US" sz="1100" dirty="0" smtClean="0"/>
              <a:t>26.0</a:t>
            </a:r>
          </a:p>
          <a:p>
            <a:r>
              <a:rPr lang="en-US" sz="1100" dirty="0" smtClean="0"/>
              <a:t>36.2</a:t>
            </a:r>
          </a:p>
          <a:p>
            <a:r>
              <a:rPr lang="en-US" sz="1100" dirty="0" smtClean="0"/>
              <a:t>46.0</a:t>
            </a:r>
          </a:p>
          <a:p>
            <a:r>
              <a:rPr lang="en-US" sz="1100" dirty="0" smtClean="0"/>
              <a:t>55.3</a:t>
            </a:r>
          </a:p>
          <a:p>
            <a:r>
              <a:rPr lang="en-US" sz="1100" dirty="0" smtClean="0"/>
              <a:t>63.8</a:t>
            </a:r>
          </a:p>
          <a:p>
            <a:r>
              <a:rPr lang="en-US" sz="1100" dirty="0" smtClean="0"/>
              <a:t>71.1</a:t>
            </a:r>
          </a:p>
          <a:p>
            <a:r>
              <a:rPr lang="en-US" sz="1100" dirty="0" smtClean="0"/>
              <a:t>71.1</a:t>
            </a:r>
          </a:p>
          <a:p>
            <a:r>
              <a:rPr lang="en-US" sz="1100" dirty="0" smtClean="0"/>
              <a:t>63.8</a:t>
            </a:r>
          </a:p>
          <a:p>
            <a:r>
              <a:rPr lang="en-US" sz="1100" dirty="0" smtClean="0"/>
              <a:t>55.2</a:t>
            </a:r>
          </a:p>
          <a:p>
            <a:r>
              <a:rPr lang="en-US" sz="1100" dirty="0" smtClean="0"/>
              <a:t>46.0</a:t>
            </a:r>
          </a:p>
          <a:p>
            <a:r>
              <a:rPr lang="en-US" sz="1100" dirty="0" smtClean="0"/>
              <a:t>36.2</a:t>
            </a:r>
          </a:p>
          <a:p>
            <a:r>
              <a:rPr lang="en-US" sz="1100" dirty="0" smtClean="0"/>
              <a:t>26.0</a:t>
            </a:r>
          </a:p>
          <a:p>
            <a:r>
              <a:rPr lang="en-US" sz="1100" dirty="0" smtClean="0"/>
              <a:t>15.8</a:t>
            </a:r>
          </a:p>
          <a:p>
            <a:r>
              <a:rPr lang="en-US" sz="1100" dirty="0" smtClean="0"/>
              <a:t>5.6</a:t>
            </a:r>
            <a:endParaRPr lang="en-GB" sz="1100" dirty="0"/>
          </a:p>
        </p:txBody>
      </p:sp>
      <p:sp>
        <p:nvSpPr>
          <p:cNvPr id="77" name="Rectangle 76"/>
          <p:cNvSpPr/>
          <p:nvPr/>
        </p:nvSpPr>
        <p:spPr>
          <a:xfrm>
            <a:off x="2190832" y="728301"/>
            <a:ext cx="7088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75.8 GeV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1466682" y="1623392"/>
            <a:ext cx="211195" cy="1276839"/>
            <a:chOff x="1480485" y="332656"/>
            <a:chExt cx="211195" cy="1276839"/>
          </a:xfrm>
        </p:grpSpPr>
        <p:sp>
          <p:nvSpPr>
            <p:cNvPr id="80" name="Rectangle 79"/>
            <p:cNvSpPr/>
            <p:nvPr/>
          </p:nvSpPr>
          <p:spPr>
            <a:xfrm>
              <a:off x="1482242" y="332656"/>
              <a:ext cx="209438" cy="144016"/>
            </a:xfrm>
            <a:prstGeom prst="rect">
              <a:avLst/>
            </a:prstGeom>
            <a:noFill/>
            <a:ln w="508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482242" y="485056"/>
              <a:ext cx="209438" cy="144016"/>
            </a:xfrm>
            <a:prstGeom prst="rect">
              <a:avLst/>
            </a:prstGeom>
            <a:noFill/>
            <a:ln w="508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482242" y="637456"/>
              <a:ext cx="209438" cy="144016"/>
            </a:xfrm>
            <a:prstGeom prst="rect">
              <a:avLst/>
            </a:prstGeom>
            <a:noFill/>
            <a:ln w="508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482242" y="808224"/>
              <a:ext cx="209438" cy="144016"/>
            </a:xfrm>
            <a:prstGeom prst="rect">
              <a:avLst/>
            </a:prstGeom>
            <a:noFill/>
            <a:ln w="508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480485" y="989911"/>
              <a:ext cx="209438" cy="144016"/>
            </a:xfrm>
            <a:prstGeom prst="rect">
              <a:avLst/>
            </a:prstGeom>
            <a:noFill/>
            <a:ln w="508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480485" y="1142311"/>
              <a:ext cx="209438" cy="144016"/>
            </a:xfrm>
            <a:prstGeom prst="rect">
              <a:avLst/>
            </a:prstGeom>
            <a:noFill/>
            <a:ln w="508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480485" y="1294711"/>
              <a:ext cx="209438" cy="144016"/>
            </a:xfrm>
            <a:prstGeom prst="rect">
              <a:avLst/>
            </a:prstGeom>
            <a:noFill/>
            <a:ln w="508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480485" y="1465479"/>
              <a:ext cx="209438" cy="144016"/>
            </a:xfrm>
            <a:prstGeom prst="rect">
              <a:avLst/>
            </a:prstGeom>
            <a:noFill/>
            <a:ln w="508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370826" y="-24182"/>
            <a:ext cx="2457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</a:t>
            </a:r>
            <a:r>
              <a:rPr lang="en-US" b="1" dirty="0" smtClean="0"/>
              <a:t>rc magnets -17 passes!</a:t>
            </a:r>
            <a:endParaRPr lang="en-GB" b="1" dirty="0"/>
          </a:p>
        </p:txBody>
      </p:sp>
      <p:sp>
        <p:nvSpPr>
          <p:cNvPr id="90" name="Freeform 89"/>
          <p:cNvSpPr/>
          <p:nvPr/>
        </p:nvSpPr>
        <p:spPr>
          <a:xfrm>
            <a:off x="6212910" y="5398718"/>
            <a:ext cx="613775" cy="650477"/>
          </a:xfrm>
          <a:custGeom>
            <a:avLst/>
            <a:gdLst>
              <a:gd name="connsiteX0" fmla="*/ 0 w 613775"/>
              <a:gd name="connsiteY0" fmla="*/ 751561 h 751561"/>
              <a:gd name="connsiteX1" fmla="*/ 338202 w 613775"/>
              <a:gd name="connsiteY1" fmla="*/ 450937 h 751561"/>
              <a:gd name="connsiteX2" fmla="*/ 613775 w 613775"/>
              <a:gd name="connsiteY2" fmla="*/ 0 h 751561"/>
              <a:gd name="connsiteX3" fmla="*/ 613775 w 613775"/>
              <a:gd name="connsiteY3" fmla="*/ 0 h 751561"/>
              <a:gd name="connsiteX4" fmla="*/ 613775 w 613775"/>
              <a:gd name="connsiteY4" fmla="*/ 0 h 75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775" h="751561">
                <a:moveTo>
                  <a:pt x="0" y="751561"/>
                </a:moveTo>
                <a:cubicBezTo>
                  <a:pt x="117953" y="663879"/>
                  <a:pt x="235906" y="576197"/>
                  <a:pt x="338202" y="450937"/>
                </a:cubicBezTo>
                <a:cubicBezTo>
                  <a:pt x="440498" y="325677"/>
                  <a:pt x="613775" y="0"/>
                  <a:pt x="613775" y="0"/>
                </a:cubicBezTo>
                <a:lnTo>
                  <a:pt x="613775" y="0"/>
                </a:lnTo>
                <a:lnTo>
                  <a:pt x="613775" y="0"/>
                </a:lnTo>
              </a:path>
            </a:pathLst>
          </a:custGeom>
          <a:noFill/>
          <a:ln w="38100">
            <a:solidFill>
              <a:srgbClr val="000099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Freeform 90"/>
          <p:cNvSpPr/>
          <p:nvPr/>
        </p:nvSpPr>
        <p:spPr>
          <a:xfrm flipH="1">
            <a:off x="2635627" y="5398718"/>
            <a:ext cx="613775" cy="650477"/>
          </a:xfrm>
          <a:custGeom>
            <a:avLst/>
            <a:gdLst>
              <a:gd name="connsiteX0" fmla="*/ 0 w 613775"/>
              <a:gd name="connsiteY0" fmla="*/ 751561 h 751561"/>
              <a:gd name="connsiteX1" fmla="*/ 338202 w 613775"/>
              <a:gd name="connsiteY1" fmla="*/ 450937 h 751561"/>
              <a:gd name="connsiteX2" fmla="*/ 613775 w 613775"/>
              <a:gd name="connsiteY2" fmla="*/ 0 h 751561"/>
              <a:gd name="connsiteX3" fmla="*/ 613775 w 613775"/>
              <a:gd name="connsiteY3" fmla="*/ 0 h 751561"/>
              <a:gd name="connsiteX4" fmla="*/ 613775 w 613775"/>
              <a:gd name="connsiteY4" fmla="*/ 0 h 75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775" h="751561">
                <a:moveTo>
                  <a:pt x="0" y="751561"/>
                </a:moveTo>
                <a:cubicBezTo>
                  <a:pt x="117953" y="663879"/>
                  <a:pt x="235906" y="576197"/>
                  <a:pt x="338202" y="450937"/>
                </a:cubicBezTo>
                <a:cubicBezTo>
                  <a:pt x="440498" y="325677"/>
                  <a:pt x="613775" y="0"/>
                  <a:pt x="613775" y="0"/>
                </a:cubicBezTo>
                <a:lnTo>
                  <a:pt x="613775" y="0"/>
                </a:lnTo>
                <a:lnTo>
                  <a:pt x="613775" y="0"/>
                </a:lnTo>
              </a:path>
            </a:pathLst>
          </a:custGeom>
          <a:noFill/>
          <a:ln w="38100">
            <a:solidFill>
              <a:srgbClr val="000099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TextBox 92"/>
          <p:cNvSpPr txBox="1"/>
          <p:nvPr/>
        </p:nvSpPr>
        <p:spPr>
          <a:xfrm>
            <a:off x="6997634" y="2802825"/>
            <a:ext cx="11319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20-MV </a:t>
            </a:r>
          </a:p>
          <a:p>
            <a:r>
              <a:rPr lang="en-US" b="1" dirty="0" smtClean="0">
                <a:solidFill>
                  <a:srgbClr val="0033CC"/>
                </a:solidFill>
              </a:rPr>
              <a:t>deflecting</a:t>
            </a:r>
          </a:p>
          <a:p>
            <a:r>
              <a:rPr lang="en-US" b="1" dirty="0" smtClean="0">
                <a:solidFill>
                  <a:srgbClr val="0033CC"/>
                </a:solidFill>
              </a:rPr>
              <a:t>cavity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7144" y="472665"/>
            <a:ext cx="8867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eam 1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b</a:t>
            </a:r>
            <a:r>
              <a:rPr lang="en-US" dirty="0" smtClean="0"/>
              <a:t>eam 2</a:t>
            </a:r>
            <a:endParaRPr lang="en-GB" dirty="0"/>
          </a:p>
        </p:txBody>
      </p:sp>
      <p:sp>
        <p:nvSpPr>
          <p:cNvPr id="95" name="TextBox 94"/>
          <p:cNvSpPr txBox="1"/>
          <p:nvPr/>
        </p:nvSpPr>
        <p:spPr>
          <a:xfrm>
            <a:off x="6110470" y="1434332"/>
            <a:ext cx="26434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Symbol" pitchFamily="18" charset="2"/>
              </a:rPr>
              <a:t>r</a:t>
            </a:r>
            <a:r>
              <a:rPr lang="en-US" b="1" dirty="0" smtClean="0"/>
              <a:t>=564 m </a:t>
            </a:r>
            <a:r>
              <a:rPr lang="en-US" dirty="0" smtClean="0"/>
              <a:t>for arc dipoles </a:t>
            </a:r>
          </a:p>
          <a:p>
            <a:r>
              <a:rPr lang="en-US" dirty="0" smtClean="0"/>
              <a:t>   (probably pessimistic; </a:t>
            </a:r>
          </a:p>
          <a:p>
            <a:r>
              <a:rPr lang="en-US" dirty="0" smtClean="0"/>
              <a:t>         value assumed in the</a:t>
            </a:r>
          </a:p>
          <a:p>
            <a:r>
              <a:rPr lang="en-US" dirty="0" smtClean="0"/>
              <a:t>             following)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3303" y="6236163"/>
            <a:ext cx="446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F. Zimmermann, R. </a:t>
            </a:r>
            <a:r>
              <a:rPr lang="en-US" i="1" dirty="0" err="1" smtClean="0"/>
              <a:t>Assmann</a:t>
            </a:r>
            <a:r>
              <a:rPr lang="en-US" i="1" dirty="0" smtClean="0"/>
              <a:t>, E. </a:t>
            </a:r>
            <a:r>
              <a:rPr lang="en-US" i="1" dirty="0" err="1" smtClean="0"/>
              <a:t>Elsen</a:t>
            </a:r>
            <a:r>
              <a:rPr lang="en-US" i="1" dirty="0" smtClean="0"/>
              <a:t>,</a:t>
            </a:r>
          </a:p>
          <a:p>
            <a:r>
              <a:rPr lang="en-US" i="1" dirty="0" smtClean="0"/>
              <a:t>DESY </a:t>
            </a:r>
            <a:r>
              <a:rPr lang="en-US" i="1" dirty="0" err="1" smtClean="0"/>
              <a:t>Bschleuniger-Ideenmarkt</a:t>
            </a:r>
            <a:r>
              <a:rPr lang="en-US" i="1" dirty="0" smtClean="0"/>
              <a:t>, 18 Sept. 2012</a:t>
            </a:r>
          </a:p>
        </p:txBody>
      </p:sp>
    </p:spTree>
    <p:extLst>
      <p:ext uri="{BB962C8B-B14F-4D97-AF65-F5344CB8AC3E}">
        <p14:creationId xmlns:p14="http://schemas.microsoft.com/office/powerpoint/2010/main" val="173323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Berylium" pitchFamily="2" charset="0"/>
              </a:rPr>
              <a:t>γγ</a:t>
            </a:r>
            <a:r>
              <a:rPr lang="en-US" dirty="0" smtClean="0"/>
              <a:t> Collider at J-Lab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57200" y="3429000"/>
            <a:ext cx="4572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166847" y="3451412"/>
            <a:ext cx="4572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193676" y="3420033"/>
            <a:ext cx="821615" cy="336179"/>
            <a:chOff x="2891118" y="4437529"/>
            <a:chExt cx="1643230" cy="672358"/>
          </a:xfrm>
        </p:grpSpPr>
        <p:sp>
          <p:nvSpPr>
            <p:cNvPr id="16" name="Freeform 15"/>
            <p:cNvSpPr/>
            <p:nvPr/>
          </p:nvSpPr>
          <p:spPr>
            <a:xfrm>
              <a:off x="2891118" y="4437529"/>
              <a:ext cx="1277470" cy="672358"/>
            </a:xfrm>
            <a:custGeom>
              <a:avLst/>
              <a:gdLst>
                <a:gd name="connsiteX0" fmla="*/ 0 w 1277470"/>
                <a:gd name="connsiteY0" fmla="*/ 0 h 672358"/>
                <a:gd name="connsiteX1" fmla="*/ 147917 w 1277470"/>
                <a:gd name="connsiteY1" fmla="*/ 672353 h 672358"/>
                <a:gd name="connsiteX2" fmla="*/ 295835 w 1277470"/>
                <a:gd name="connsiteY2" fmla="*/ 13447 h 672358"/>
                <a:gd name="connsiteX3" fmla="*/ 443753 w 1277470"/>
                <a:gd name="connsiteY3" fmla="*/ 658906 h 672358"/>
                <a:gd name="connsiteX4" fmla="*/ 578223 w 1277470"/>
                <a:gd name="connsiteY4" fmla="*/ 13447 h 672358"/>
                <a:gd name="connsiteX5" fmla="*/ 685800 w 1277470"/>
                <a:gd name="connsiteY5" fmla="*/ 672353 h 672358"/>
                <a:gd name="connsiteX6" fmla="*/ 793376 w 1277470"/>
                <a:gd name="connsiteY6" fmla="*/ 13447 h 672358"/>
                <a:gd name="connsiteX7" fmla="*/ 874058 w 1277470"/>
                <a:gd name="connsiteY7" fmla="*/ 658906 h 672358"/>
                <a:gd name="connsiteX8" fmla="*/ 968188 w 1277470"/>
                <a:gd name="connsiteY8" fmla="*/ 26895 h 672358"/>
                <a:gd name="connsiteX9" fmla="*/ 1021976 w 1277470"/>
                <a:gd name="connsiteY9" fmla="*/ 645459 h 672358"/>
                <a:gd name="connsiteX10" fmla="*/ 1102658 w 1277470"/>
                <a:gd name="connsiteY10" fmla="*/ 40342 h 672358"/>
                <a:gd name="connsiteX11" fmla="*/ 1183341 w 1277470"/>
                <a:gd name="connsiteY11" fmla="*/ 632012 h 672358"/>
                <a:gd name="connsiteX12" fmla="*/ 1277470 w 1277470"/>
                <a:gd name="connsiteY12" fmla="*/ 349624 h 67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7470" h="672358">
                  <a:moveTo>
                    <a:pt x="0" y="0"/>
                  </a:moveTo>
                  <a:cubicBezTo>
                    <a:pt x="49305" y="335056"/>
                    <a:pt x="98611" y="670112"/>
                    <a:pt x="147917" y="672353"/>
                  </a:cubicBezTo>
                  <a:cubicBezTo>
                    <a:pt x="197223" y="674594"/>
                    <a:pt x="246529" y="15688"/>
                    <a:pt x="295835" y="13447"/>
                  </a:cubicBezTo>
                  <a:cubicBezTo>
                    <a:pt x="345141" y="11206"/>
                    <a:pt x="396688" y="658906"/>
                    <a:pt x="443753" y="658906"/>
                  </a:cubicBezTo>
                  <a:cubicBezTo>
                    <a:pt x="490818" y="658906"/>
                    <a:pt x="537882" y="11206"/>
                    <a:pt x="578223" y="13447"/>
                  </a:cubicBezTo>
                  <a:cubicBezTo>
                    <a:pt x="618564" y="15688"/>
                    <a:pt x="649941" y="672353"/>
                    <a:pt x="685800" y="672353"/>
                  </a:cubicBezTo>
                  <a:cubicBezTo>
                    <a:pt x="721659" y="672353"/>
                    <a:pt x="762000" y="15688"/>
                    <a:pt x="793376" y="13447"/>
                  </a:cubicBezTo>
                  <a:cubicBezTo>
                    <a:pt x="824752" y="11206"/>
                    <a:pt x="844923" y="656665"/>
                    <a:pt x="874058" y="658906"/>
                  </a:cubicBezTo>
                  <a:cubicBezTo>
                    <a:pt x="903193" y="661147"/>
                    <a:pt x="943535" y="29136"/>
                    <a:pt x="968188" y="26895"/>
                  </a:cubicBezTo>
                  <a:cubicBezTo>
                    <a:pt x="992841" y="24654"/>
                    <a:pt x="999564" y="643218"/>
                    <a:pt x="1021976" y="645459"/>
                  </a:cubicBezTo>
                  <a:cubicBezTo>
                    <a:pt x="1044388" y="647700"/>
                    <a:pt x="1075764" y="42583"/>
                    <a:pt x="1102658" y="40342"/>
                  </a:cubicBezTo>
                  <a:cubicBezTo>
                    <a:pt x="1129552" y="38101"/>
                    <a:pt x="1154206" y="580465"/>
                    <a:pt x="1183341" y="632012"/>
                  </a:cubicBezTo>
                  <a:cubicBezTo>
                    <a:pt x="1212476" y="683559"/>
                    <a:pt x="1244973" y="516591"/>
                    <a:pt x="1277470" y="349624"/>
                  </a:cubicBezTo>
                </a:path>
              </a:pathLst>
            </a:cu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>
              <a:stCxn id="16" idx="12"/>
            </p:cNvCxnSpPr>
            <p:nvPr/>
          </p:nvCxnSpPr>
          <p:spPr>
            <a:xfrm flipV="1">
              <a:off x="4168588" y="4773707"/>
              <a:ext cx="365760" cy="0"/>
            </a:xfrm>
            <a:prstGeom prst="straightConnector1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flipH="1">
            <a:off x="5257799" y="3420033"/>
            <a:ext cx="821615" cy="336179"/>
            <a:chOff x="2891118" y="4437529"/>
            <a:chExt cx="1643230" cy="672358"/>
          </a:xfrm>
        </p:grpSpPr>
        <p:sp>
          <p:nvSpPr>
            <p:cNvPr id="19" name="Freeform 18"/>
            <p:cNvSpPr/>
            <p:nvPr/>
          </p:nvSpPr>
          <p:spPr>
            <a:xfrm>
              <a:off x="2891118" y="4437529"/>
              <a:ext cx="1277470" cy="672358"/>
            </a:xfrm>
            <a:custGeom>
              <a:avLst/>
              <a:gdLst>
                <a:gd name="connsiteX0" fmla="*/ 0 w 1277470"/>
                <a:gd name="connsiteY0" fmla="*/ 0 h 672358"/>
                <a:gd name="connsiteX1" fmla="*/ 147917 w 1277470"/>
                <a:gd name="connsiteY1" fmla="*/ 672353 h 672358"/>
                <a:gd name="connsiteX2" fmla="*/ 295835 w 1277470"/>
                <a:gd name="connsiteY2" fmla="*/ 13447 h 672358"/>
                <a:gd name="connsiteX3" fmla="*/ 443753 w 1277470"/>
                <a:gd name="connsiteY3" fmla="*/ 658906 h 672358"/>
                <a:gd name="connsiteX4" fmla="*/ 578223 w 1277470"/>
                <a:gd name="connsiteY4" fmla="*/ 13447 h 672358"/>
                <a:gd name="connsiteX5" fmla="*/ 685800 w 1277470"/>
                <a:gd name="connsiteY5" fmla="*/ 672353 h 672358"/>
                <a:gd name="connsiteX6" fmla="*/ 793376 w 1277470"/>
                <a:gd name="connsiteY6" fmla="*/ 13447 h 672358"/>
                <a:gd name="connsiteX7" fmla="*/ 874058 w 1277470"/>
                <a:gd name="connsiteY7" fmla="*/ 658906 h 672358"/>
                <a:gd name="connsiteX8" fmla="*/ 968188 w 1277470"/>
                <a:gd name="connsiteY8" fmla="*/ 26895 h 672358"/>
                <a:gd name="connsiteX9" fmla="*/ 1021976 w 1277470"/>
                <a:gd name="connsiteY9" fmla="*/ 645459 h 672358"/>
                <a:gd name="connsiteX10" fmla="*/ 1102658 w 1277470"/>
                <a:gd name="connsiteY10" fmla="*/ 40342 h 672358"/>
                <a:gd name="connsiteX11" fmla="*/ 1183341 w 1277470"/>
                <a:gd name="connsiteY11" fmla="*/ 632012 h 672358"/>
                <a:gd name="connsiteX12" fmla="*/ 1277470 w 1277470"/>
                <a:gd name="connsiteY12" fmla="*/ 349624 h 67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7470" h="672358">
                  <a:moveTo>
                    <a:pt x="0" y="0"/>
                  </a:moveTo>
                  <a:cubicBezTo>
                    <a:pt x="49305" y="335056"/>
                    <a:pt x="98611" y="670112"/>
                    <a:pt x="147917" y="672353"/>
                  </a:cubicBezTo>
                  <a:cubicBezTo>
                    <a:pt x="197223" y="674594"/>
                    <a:pt x="246529" y="15688"/>
                    <a:pt x="295835" y="13447"/>
                  </a:cubicBezTo>
                  <a:cubicBezTo>
                    <a:pt x="345141" y="11206"/>
                    <a:pt x="396688" y="658906"/>
                    <a:pt x="443753" y="658906"/>
                  </a:cubicBezTo>
                  <a:cubicBezTo>
                    <a:pt x="490818" y="658906"/>
                    <a:pt x="537882" y="11206"/>
                    <a:pt x="578223" y="13447"/>
                  </a:cubicBezTo>
                  <a:cubicBezTo>
                    <a:pt x="618564" y="15688"/>
                    <a:pt x="649941" y="672353"/>
                    <a:pt x="685800" y="672353"/>
                  </a:cubicBezTo>
                  <a:cubicBezTo>
                    <a:pt x="721659" y="672353"/>
                    <a:pt x="762000" y="15688"/>
                    <a:pt x="793376" y="13447"/>
                  </a:cubicBezTo>
                  <a:cubicBezTo>
                    <a:pt x="824752" y="11206"/>
                    <a:pt x="844923" y="656665"/>
                    <a:pt x="874058" y="658906"/>
                  </a:cubicBezTo>
                  <a:cubicBezTo>
                    <a:pt x="903193" y="661147"/>
                    <a:pt x="943535" y="29136"/>
                    <a:pt x="968188" y="26895"/>
                  </a:cubicBezTo>
                  <a:cubicBezTo>
                    <a:pt x="992841" y="24654"/>
                    <a:pt x="999564" y="643218"/>
                    <a:pt x="1021976" y="645459"/>
                  </a:cubicBezTo>
                  <a:cubicBezTo>
                    <a:pt x="1044388" y="647700"/>
                    <a:pt x="1075764" y="42583"/>
                    <a:pt x="1102658" y="40342"/>
                  </a:cubicBezTo>
                  <a:cubicBezTo>
                    <a:pt x="1129552" y="38101"/>
                    <a:pt x="1154206" y="580465"/>
                    <a:pt x="1183341" y="632012"/>
                  </a:cubicBezTo>
                  <a:cubicBezTo>
                    <a:pt x="1212476" y="683559"/>
                    <a:pt x="1244973" y="516591"/>
                    <a:pt x="1277470" y="349624"/>
                  </a:cubicBezTo>
                </a:path>
              </a:pathLst>
            </a:cu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>
              <a:stCxn id="19" idx="12"/>
            </p:cNvCxnSpPr>
            <p:nvPr/>
          </p:nvCxnSpPr>
          <p:spPr>
            <a:xfrm flipV="1">
              <a:off x="4168588" y="4773707"/>
              <a:ext cx="365760" cy="0"/>
            </a:xfrm>
            <a:prstGeom prst="straightConnector1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rot="1800000">
            <a:off x="4108189" y="2376173"/>
            <a:ext cx="821615" cy="336179"/>
            <a:chOff x="2891118" y="4437529"/>
            <a:chExt cx="1643230" cy="672358"/>
          </a:xfrm>
        </p:grpSpPr>
        <p:sp>
          <p:nvSpPr>
            <p:cNvPr id="22" name="Freeform 21"/>
            <p:cNvSpPr/>
            <p:nvPr/>
          </p:nvSpPr>
          <p:spPr>
            <a:xfrm>
              <a:off x="2891118" y="4437529"/>
              <a:ext cx="1277470" cy="672358"/>
            </a:xfrm>
            <a:custGeom>
              <a:avLst/>
              <a:gdLst>
                <a:gd name="connsiteX0" fmla="*/ 0 w 1277470"/>
                <a:gd name="connsiteY0" fmla="*/ 0 h 672358"/>
                <a:gd name="connsiteX1" fmla="*/ 147917 w 1277470"/>
                <a:gd name="connsiteY1" fmla="*/ 672353 h 672358"/>
                <a:gd name="connsiteX2" fmla="*/ 295835 w 1277470"/>
                <a:gd name="connsiteY2" fmla="*/ 13447 h 672358"/>
                <a:gd name="connsiteX3" fmla="*/ 443753 w 1277470"/>
                <a:gd name="connsiteY3" fmla="*/ 658906 h 672358"/>
                <a:gd name="connsiteX4" fmla="*/ 578223 w 1277470"/>
                <a:gd name="connsiteY4" fmla="*/ 13447 h 672358"/>
                <a:gd name="connsiteX5" fmla="*/ 685800 w 1277470"/>
                <a:gd name="connsiteY5" fmla="*/ 672353 h 672358"/>
                <a:gd name="connsiteX6" fmla="*/ 793376 w 1277470"/>
                <a:gd name="connsiteY6" fmla="*/ 13447 h 672358"/>
                <a:gd name="connsiteX7" fmla="*/ 874058 w 1277470"/>
                <a:gd name="connsiteY7" fmla="*/ 658906 h 672358"/>
                <a:gd name="connsiteX8" fmla="*/ 968188 w 1277470"/>
                <a:gd name="connsiteY8" fmla="*/ 26895 h 672358"/>
                <a:gd name="connsiteX9" fmla="*/ 1021976 w 1277470"/>
                <a:gd name="connsiteY9" fmla="*/ 645459 h 672358"/>
                <a:gd name="connsiteX10" fmla="*/ 1102658 w 1277470"/>
                <a:gd name="connsiteY10" fmla="*/ 40342 h 672358"/>
                <a:gd name="connsiteX11" fmla="*/ 1183341 w 1277470"/>
                <a:gd name="connsiteY11" fmla="*/ 632012 h 672358"/>
                <a:gd name="connsiteX12" fmla="*/ 1277470 w 1277470"/>
                <a:gd name="connsiteY12" fmla="*/ 349624 h 67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7470" h="672358">
                  <a:moveTo>
                    <a:pt x="0" y="0"/>
                  </a:moveTo>
                  <a:cubicBezTo>
                    <a:pt x="49305" y="335056"/>
                    <a:pt x="98611" y="670112"/>
                    <a:pt x="147917" y="672353"/>
                  </a:cubicBezTo>
                  <a:cubicBezTo>
                    <a:pt x="197223" y="674594"/>
                    <a:pt x="246529" y="15688"/>
                    <a:pt x="295835" y="13447"/>
                  </a:cubicBezTo>
                  <a:cubicBezTo>
                    <a:pt x="345141" y="11206"/>
                    <a:pt x="396688" y="658906"/>
                    <a:pt x="443753" y="658906"/>
                  </a:cubicBezTo>
                  <a:cubicBezTo>
                    <a:pt x="490818" y="658906"/>
                    <a:pt x="537882" y="11206"/>
                    <a:pt x="578223" y="13447"/>
                  </a:cubicBezTo>
                  <a:cubicBezTo>
                    <a:pt x="618564" y="15688"/>
                    <a:pt x="649941" y="672353"/>
                    <a:pt x="685800" y="672353"/>
                  </a:cubicBezTo>
                  <a:cubicBezTo>
                    <a:pt x="721659" y="672353"/>
                    <a:pt x="762000" y="15688"/>
                    <a:pt x="793376" y="13447"/>
                  </a:cubicBezTo>
                  <a:cubicBezTo>
                    <a:pt x="824752" y="11206"/>
                    <a:pt x="844923" y="656665"/>
                    <a:pt x="874058" y="658906"/>
                  </a:cubicBezTo>
                  <a:cubicBezTo>
                    <a:pt x="903193" y="661147"/>
                    <a:pt x="943535" y="29136"/>
                    <a:pt x="968188" y="26895"/>
                  </a:cubicBezTo>
                  <a:cubicBezTo>
                    <a:pt x="992841" y="24654"/>
                    <a:pt x="999564" y="643218"/>
                    <a:pt x="1021976" y="645459"/>
                  </a:cubicBezTo>
                  <a:cubicBezTo>
                    <a:pt x="1044388" y="647700"/>
                    <a:pt x="1075764" y="42583"/>
                    <a:pt x="1102658" y="40342"/>
                  </a:cubicBezTo>
                  <a:cubicBezTo>
                    <a:pt x="1129552" y="38101"/>
                    <a:pt x="1154206" y="580465"/>
                    <a:pt x="1183341" y="632012"/>
                  </a:cubicBezTo>
                  <a:cubicBezTo>
                    <a:pt x="1212476" y="683559"/>
                    <a:pt x="1244973" y="516591"/>
                    <a:pt x="1277470" y="349624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stCxn id="22" idx="12"/>
            </p:cNvCxnSpPr>
            <p:nvPr/>
          </p:nvCxnSpPr>
          <p:spPr>
            <a:xfrm flipV="1">
              <a:off x="4168588" y="4773707"/>
              <a:ext cx="36576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 rot="-1800000" flipH="1">
            <a:off x="4431378" y="2396034"/>
            <a:ext cx="821615" cy="336179"/>
            <a:chOff x="2891118" y="4437529"/>
            <a:chExt cx="1643230" cy="672358"/>
          </a:xfrm>
        </p:grpSpPr>
        <p:sp>
          <p:nvSpPr>
            <p:cNvPr id="25" name="Freeform 24"/>
            <p:cNvSpPr/>
            <p:nvPr/>
          </p:nvSpPr>
          <p:spPr>
            <a:xfrm>
              <a:off x="2891118" y="4437529"/>
              <a:ext cx="1277470" cy="672358"/>
            </a:xfrm>
            <a:custGeom>
              <a:avLst/>
              <a:gdLst>
                <a:gd name="connsiteX0" fmla="*/ 0 w 1277470"/>
                <a:gd name="connsiteY0" fmla="*/ 0 h 672358"/>
                <a:gd name="connsiteX1" fmla="*/ 147917 w 1277470"/>
                <a:gd name="connsiteY1" fmla="*/ 672353 h 672358"/>
                <a:gd name="connsiteX2" fmla="*/ 295835 w 1277470"/>
                <a:gd name="connsiteY2" fmla="*/ 13447 h 672358"/>
                <a:gd name="connsiteX3" fmla="*/ 443753 w 1277470"/>
                <a:gd name="connsiteY3" fmla="*/ 658906 h 672358"/>
                <a:gd name="connsiteX4" fmla="*/ 578223 w 1277470"/>
                <a:gd name="connsiteY4" fmla="*/ 13447 h 672358"/>
                <a:gd name="connsiteX5" fmla="*/ 685800 w 1277470"/>
                <a:gd name="connsiteY5" fmla="*/ 672353 h 672358"/>
                <a:gd name="connsiteX6" fmla="*/ 793376 w 1277470"/>
                <a:gd name="connsiteY6" fmla="*/ 13447 h 672358"/>
                <a:gd name="connsiteX7" fmla="*/ 874058 w 1277470"/>
                <a:gd name="connsiteY7" fmla="*/ 658906 h 672358"/>
                <a:gd name="connsiteX8" fmla="*/ 968188 w 1277470"/>
                <a:gd name="connsiteY8" fmla="*/ 26895 h 672358"/>
                <a:gd name="connsiteX9" fmla="*/ 1021976 w 1277470"/>
                <a:gd name="connsiteY9" fmla="*/ 645459 h 672358"/>
                <a:gd name="connsiteX10" fmla="*/ 1102658 w 1277470"/>
                <a:gd name="connsiteY10" fmla="*/ 40342 h 672358"/>
                <a:gd name="connsiteX11" fmla="*/ 1183341 w 1277470"/>
                <a:gd name="connsiteY11" fmla="*/ 632012 h 672358"/>
                <a:gd name="connsiteX12" fmla="*/ 1277470 w 1277470"/>
                <a:gd name="connsiteY12" fmla="*/ 349624 h 67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7470" h="672358">
                  <a:moveTo>
                    <a:pt x="0" y="0"/>
                  </a:moveTo>
                  <a:cubicBezTo>
                    <a:pt x="49305" y="335056"/>
                    <a:pt x="98611" y="670112"/>
                    <a:pt x="147917" y="672353"/>
                  </a:cubicBezTo>
                  <a:cubicBezTo>
                    <a:pt x="197223" y="674594"/>
                    <a:pt x="246529" y="15688"/>
                    <a:pt x="295835" y="13447"/>
                  </a:cubicBezTo>
                  <a:cubicBezTo>
                    <a:pt x="345141" y="11206"/>
                    <a:pt x="396688" y="658906"/>
                    <a:pt x="443753" y="658906"/>
                  </a:cubicBezTo>
                  <a:cubicBezTo>
                    <a:pt x="490818" y="658906"/>
                    <a:pt x="537882" y="11206"/>
                    <a:pt x="578223" y="13447"/>
                  </a:cubicBezTo>
                  <a:cubicBezTo>
                    <a:pt x="618564" y="15688"/>
                    <a:pt x="649941" y="672353"/>
                    <a:pt x="685800" y="672353"/>
                  </a:cubicBezTo>
                  <a:cubicBezTo>
                    <a:pt x="721659" y="672353"/>
                    <a:pt x="762000" y="15688"/>
                    <a:pt x="793376" y="13447"/>
                  </a:cubicBezTo>
                  <a:cubicBezTo>
                    <a:pt x="824752" y="11206"/>
                    <a:pt x="844923" y="656665"/>
                    <a:pt x="874058" y="658906"/>
                  </a:cubicBezTo>
                  <a:cubicBezTo>
                    <a:pt x="903193" y="661147"/>
                    <a:pt x="943535" y="29136"/>
                    <a:pt x="968188" y="26895"/>
                  </a:cubicBezTo>
                  <a:cubicBezTo>
                    <a:pt x="992841" y="24654"/>
                    <a:pt x="999564" y="643218"/>
                    <a:pt x="1021976" y="645459"/>
                  </a:cubicBezTo>
                  <a:cubicBezTo>
                    <a:pt x="1044388" y="647700"/>
                    <a:pt x="1075764" y="42583"/>
                    <a:pt x="1102658" y="40342"/>
                  </a:cubicBezTo>
                  <a:cubicBezTo>
                    <a:pt x="1129552" y="38101"/>
                    <a:pt x="1154206" y="580465"/>
                    <a:pt x="1183341" y="632012"/>
                  </a:cubicBezTo>
                  <a:cubicBezTo>
                    <a:pt x="1212476" y="683559"/>
                    <a:pt x="1244973" y="516591"/>
                    <a:pt x="1277470" y="349624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/>
            <p:cNvCxnSpPr>
              <a:stCxn id="25" idx="12"/>
            </p:cNvCxnSpPr>
            <p:nvPr/>
          </p:nvCxnSpPr>
          <p:spPr>
            <a:xfrm flipV="1">
              <a:off x="4168588" y="4773707"/>
              <a:ext cx="36576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161410" y="3132785"/>
                <a:ext cx="1218474" cy="94205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cap="none" spc="0" smtClean="0">
                              <a:ln w="11430"/>
                              <a:gradFill>
                                <a:gsLst>
                                  <a:gs pos="0">
                                    <a:schemeClr val="accent2">
                                      <a:tint val="70000"/>
                                      <a:satMod val="245000"/>
                                    </a:schemeClr>
                                  </a:gs>
                                  <a:gs pos="75000">
                                    <a:schemeClr val="accent2">
                                      <a:tint val="90000"/>
                                      <a:shade val="60000"/>
                                      <a:satMod val="240000"/>
                                    </a:schemeClr>
                                  </a:gs>
                                  <a:gs pos="100000">
                                    <a:schemeClr val="accent2">
                                      <a:tint val="100000"/>
                                      <a:shade val="50000"/>
                                      <a:satMod val="240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 cap="none" spc="0" smtClean="0">
                              <a:ln w="11430"/>
                              <a:gradFill>
                                <a:gsLst>
                                  <a:gs pos="0">
                                    <a:schemeClr val="accent2">
                                      <a:tint val="70000"/>
                                      <a:satMod val="245000"/>
                                    </a:schemeClr>
                                  </a:gs>
                                  <a:gs pos="75000">
                                    <a:schemeClr val="accent2">
                                      <a:tint val="90000"/>
                                      <a:shade val="60000"/>
                                      <a:satMod val="240000"/>
                                    </a:schemeClr>
                                  </a:gs>
                                  <a:gs pos="100000">
                                    <a:schemeClr val="accent2">
                                      <a:tint val="100000"/>
                                      <a:shade val="50000"/>
                                      <a:satMod val="240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𝑯</m:t>
                          </m:r>
                        </m:e>
                        <m:sup>
                          <m:r>
                            <a:rPr lang="en-US" sz="5400" b="1" i="1" cap="none" spc="0" smtClean="0">
                              <a:ln w="11430"/>
                              <a:gradFill>
                                <a:gsLst>
                                  <a:gs pos="0">
                                    <a:schemeClr val="accent2">
                                      <a:tint val="70000"/>
                                      <a:satMod val="245000"/>
                                    </a:schemeClr>
                                  </a:gs>
                                  <a:gs pos="75000">
                                    <a:schemeClr val="accent2">
                                      <a:tint val="90000"/>
                                      <a:shade val="60000"/>
                                      <a:satMod val="240000"/>
                                    </a:schemeClr>
                                  </a:gs>
                                  <a:gs pos="100000">
                                    <a:schemeClr val="accent2">
                                      <a:tint val="100000"/>
                                      <a:shade val="50000"/>
                                      <a:satMod val="240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54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410" y="3132785"/>
                <a:ext cx="1218474" cy="94205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>
            <a:off x="6492238" y="4343400"/>
            <a:ext cx="2118362" cy="304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6492238" y="6172200"/>
            <a:ext cx="2118362" cy="304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492239" y="5410200"/>
            <a:ext cx="2118361" cy="0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62000" y="4800600"/>
            <a:ext cx="12954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62000" y="5410200"/>
            <a:ext cx="12954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62000" y="5943600"/>
            <a:ext cx="12954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4250240" y="4663858"/>
            <a:ext cx="2118362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4250241" y="5803726"/>
            <a:ext cx="2118362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4250241" y="5410200"/>
            <a:ext cx="2118361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971800" y="11430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Edward Nissen</a:t>
            </a:r>
          </a:p>
          <a:p>
            <a:pPr algn="ctr"/>
            <a:r>
              <a:rPr lang="en-US" dirty="0" smtClean="0"/>
              <a:t>Town Hall meeting Dec 19 2011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3798" y="147990"/>
            <a:ext cx="3157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similar ideas elsewhere</a:t>
            </a:r>
            <a:endParaRPr lang="en-GB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72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2.22222E-6 L 0.30833 -2.2222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-0.30139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69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88889E-6 -2.59259E-6 L -0.14618 0.1483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9" y="740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-4.81481E-6 L 0.1309 0.1511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5" y="754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L -0.1033 -0.00231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74" y="-11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1481E-6 L 0.11423 -0.00231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1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1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8.78816E-7 L -0.19254 0.0333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35" y="166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8.97317E-7 L -0.20087 -0.0444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-222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8.88067E-7 L -0.20087 8.88067E-7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5143E-6 L 0.4125 -2.45143E-6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88067E-7 L 0.4125 8.88067E-7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3987E-6 L 0.4125 -4.93987E-6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33333E-6 -2.45143E-6 L -0.34167 0.06661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333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11022E-16 8.88067E-7 L -0.375 8.88067E-7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0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11022E-16 4.22757E-6 L -0.35 -0.06661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-33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2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34" y="90228"/>
            <a:ext cx="8229600" cy="11430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066799" y="4396575"/>
            <a:ext cx="2486663" cy="1429831"/>
            <a:chOff x="2400300" y="2514600"/>
            <a:chExt cx="3048000" cy="1752600"/>
          </a:xfrm>
        </p:grpSpPr>
        <p:sp>
          <p:nvSpPr>
            <p:cNvPr id="4" name="Oval 3"/>
            <p:cNvSpPr/>
            <p:nvPr/>
          </p:nvSpPr>
          <p:spPr>
            <a:xfrm>
              <a:off x="3352800" y="2667000"/>
              <a:ext cx="1447800" cy="1447800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2747375" y="2972091"/>
              <a:ext cx="681625" cy="295215"/>
            </a:xfrm>
            <a:custGeom>
              <a:avLst/>
              <a:gdLst>
                <a:gd name="connsiteX0" fmla="*/ 0 w 1189973"/>
                <a:gd name="connsiteY0" fmla="*/ 377591 h 515383"/>
                <a:gd name="connsiteX1" fmla="*/ 100209 w 1189973"/>
                <a:gd name="connsiteY1" fmla="*/ 1810 h 515383"/>
                <a:gd name="connsiteX2" fmla="*/ 162839 w 1189973"/>
                <a:gd name="connsiteY2" fmla="*/ 515377 h 515383"/>
                <a:gd name="connsiteX3" fmla="*/ 263047 w 1189973"/>
                <a:gd name="connsiteY3" fmla="*/ 14336 h 515383"/>
                <a:gd name="connsiteX4" fmla="*/ 313151 w 1189973"/>
                <a:gd name="connsiteY4" fmla="*/ 515377 h 515383"/>
                <a:gd name="connsiteX5" fmla="*/ 400833 w 1189973"/>
                <a:gd name="connsiteY5" fmla="*/ 14336 h 515383"/>
                <a:gd name="connsiteX6" fmla="*/ 463463 w 1189973"/>
                <a:gd name="connsiteY6" fmla="*/ 515377 h 515383"/>
                <a:gd name="connsiteX7" fmla="*/ 538620 w 1189973"/>
                <a:gd name="connsiteY7" fmla="*/ 26862 h 515383"/>
                <a:gd name="connsiteX8" fmla="*/ 601250 w 1189973"/>
                <a:gd name="connsiteY8" fmla="*/ 502851 h 515383"/>
                <a:gd name="connsiteX9" fmla="*/ 676406 w 1189973"/>
                <a:gd name="connsiteY9" fmla="*/ 39388 h 515383"/>
                <a:gd name="connsiteX10" fmla="*/ 751562 w 1189973"/>
                <a:gd name="connsiteY10" fmla="*/ 490325 h 515383"/>
                <a:gd name="connsiteX11" fmla="*/ 801666 w 1189973"/>
                <a:gd name="connsiteY11" fmla="*/ 51914 h 515383"/>
                <a:gd name="connsiteX12" fmla="*/ 889348 w 1189973"/>
                <a:gd name="connsiteY12" fmla="*/ 490325 h 515383"/>
                <a:gd name="connsiteX13" fmla="*/ 964504 w 1189973"/>
                <a:gd name="connsiteY13" fmla="*/ 76966 h 515383"/>
                <a:gd name="connsiteX14" fmla="*/ 1027135 w 1189973"/>
                <a:gd name="connsiteY14" fmla="*/ 465273 h 515383"/>
                <a:gd name="connsiteX15" fmla="*/ 1089765 w 1189973"/>
                <a:gd name="connsiteY15" fmla="*/ 289909 h 515383"/>
                <a:gd name="connsiteX16" fmla="*/ 1189973 w 1189973"/>
                <a:gd name="connsiteY16" fmla="*/ 289909 h 5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89973" h="515383">
                  <a:moveTo>
                    <a:pt x="0" y="377591"/>
                  </a:moveTo>
                  <a:cubicBezTo>
                    <a:pt x="36534" y="178218"/>
                    <a:pt x="73069" y="-21154"/>
                    <a:pt x="100209" y="1810"/>
                  </a:cubicBezTo>
                  <a:cubicBezTo>
                    <a:pt x="127349" y="24774"/>
                    <a:pt x="135699" y="513289"/>
                    <a:pt x="162839" y="515377"/>
                  </a:cubicBezTo>
                  <a:cubicBezTo>
                    <a:pt x="189979" y="517465"/>
                    <a:pt x="237995" y="14336"/>
                    <a:pt x="263047" y="14336"/>
                  </a:cubicBezTo>
                  <a:cubicBezTo>
                    <a:pt x="288099" y="14336"/>
                    <a:pt x="290187" y="515377"/>
                    <a:pt x="313151" y="515377"/>
                  </a:cubicBezTo>
                  <a:cubicBezTo>
                    <a:pt x="336115" y="515377"/>
                    <a:pt x="375781" y="14336"/>
                    <a:pt x="400833" y="14336"/>
                  </a:cubicBezTo>
                  <a:cubicBezTo>
                    <a:pt x="425885" y="14336"/>
                    <a:pt x="440499" y="513289"/>
                    <a:pt x="463463" y="515377"/>
                  </a:cubicBezTo>
                  <a:cubicBezTo>
                    <a:pt x="486427" y="517465"/>
                    <a:pt x="515656" y="28950"/>
                    <a:pt x="538620" y="26862"/>
                  </a:cubicBezTo>
                  <a:cubicBezTo>
                    <a:pt x="561584" y="24774"/>
                    <a:pt x="578286" y="500763"/>
                    <a:pt x="601250" y="502851"/>
                  </a:cubicBezTo>
                  <a:cubicBezTo>
                    <a:pt x="624214" y="504939"/>
                    <a:pt x="651354" y="41476"/>
                    <a:pt x="676406" y="39388"/>
                  </a:cubicBezTo>
                  <a:cubicBezTo>
                    <a:pt x="701458" y="37300"/>
                    <a:pt x="730685" y="488237"/>
                    <a:pt x="751562" y="490325"/>
                  </a:cubicBezTo>
                  <a:cubicBezTo>
                    <a:pt x="772439" y="492413"/>
                    <a:pt x="778702" y="51914"/>
                    <a:pt x="801666" y="51914"/>
                  </a:cubicBezTo>
                  <a:cubicBezTo>
                    <a:pt x="824630" y="51914"/>
                    <a:pt x="862208" y="486150"/>
                    <a:pt x="889348" y="490325"/>
                  </a:cubicBezTo>
                  <a:cubicBezTo>
                    <a:pt x="916488" y="494500"/>
                    <a:pt x="941540" y="81141"/>
                    <a:pt x="964504" y="76966"/>
                  </a:cubicBezTo>
                  <a:cubicBezTo>
                    <a:pt x="987468" y="72791"/>
                    <a:pt x="1006258" y="429783"/>
                    <a:pt x="1027135" y="465273"/>
                  </a:cubicBezTo>
                  <a:cubicBezTo>
                    <a:pt x="1048012" y="500764"/>
                    <a:pt x="1062625" y="319136"/>
                    <a:pt x="1089765" y="289909"/>
                  </a:cubicBezTo>
                  <a:cubicBezTo>
                    <a:pt x="1116905" y="260682"/>
                    <a:pt x="1153439" y="275295"/>
                    <a:pt x="1189973" y="2899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747375" y="3455297"/>
              <a:ext cx="681625" cy="295215"/>
            </a:xfrm>
            <a:custGeom>
              <a:avLst/>
              <a:gdLst>
                <a:gd name="connsiteX0" fmla="*/ 0 w 1189973"/>
                <a:gd name="connsiteY0" fmla="*/ 377591 h 515383"/>
                <a:gd name="connsiteX1" fmla="*/ 100209 w 1189973"/>
                <a:gd name="connsiteY1" fmla="*/ 1810 h 515383"/>
                <a:gd name="connsiteX2" fmla="*/ 162839 w 1189973"/>
                <a:gd name="connsiteY2" fmla="*/ 515377 h 515383"/>
                <a:gd name="connsiteX3" fmla="*/ 263047 w 1189973"/>
                <a:gd name="connsiteY3" fmla="*/ 14336 h 515383"/>
                <a:gd name="connsiteX4" fmla="*/ 313151 w 1189973"/>
                <a:gd name="connsiteY4" fmla="*/ 515377 h 515383"/>
                <a:gd name="connsiteX5" fmla="*/ 400833 w 1189973"/>
                <a:gd name="connsiteY5" fmla="*/ 14336 h 515383"/>
                <a:gd name="connsiteX6" fmla="*/ 463463 w 1189973"/>
                <a:gd name="connsiteY6" fmla="*/ 515377 h 515383"/>
                <a:gd name="connsiteX7" fmla="*/ 538620 w 1189973"/>
                <a:gd name="connsiteY7" fmla="*/ 26862 h 515383"/>
                <a:gd name="connsiteX8" fmla="*/ 601250 w 1189973"/>
                <a:gd name="connsiteY8" fmla="*/ 502851 h 515383"/>
                <a:gd name="connsiteX9" fmla="*/ 676406 w 1189973"/>
                <a:gd name="connsiteY9" fmla="*/ 39388 h 515383"/>
                <a:gd name="connsiteX10" fmla="*/ 751562 w 1189973"/>
                <a:gd name="connsiteY10" fmla="*/ 490325 h 515383"/>
                <a:gd name="connsiteX11" fmla="*/ 801666 w 1189973"/>
                <a:gd name="connsiteY11" fmla="*/ 51914 h 515383"/>
                <a:gd name="connsiteX12" fmla="*/ 889348 w 1189973"/>
                <a:gd name="connsiteY12" fmla="*/ 490325 h 515383"/>
                <a:gd name="connsiteX13" fmla="*/ 964504 w 1189973"/>
                <a:gd name="connsiteY13" fmla="*/ 76966 h 515383"/>
                <a:gd name="connsiteX14" fmla="*/ 1027135 w 1189973"/>
                <a:gd name="connsiteY14" fmla="*/ 465273 h 515383"/>
                <a:gd name="connsiteX15" fmla="*/ 1089765 w 1189973"/>
                <a:gd name="connsiteY15" fmla="*/ 289909 h 515383"/>
                <a:gd name="connsiteX16" fmla="*/ 1189973 w 1189973"/>
                <a:gd name="connsiteY16" fmla="*/ 289909 h 5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89973" h="515383">
                  <a:moveTo>
                    <a:pt x="0" y="377591"/>
                  </a:moveTo>
                  <a:cubicBezTo>
                    <a:pt x="36534" y="178218"/>
                    <a:pt x="73069" y="-21154"/>
                    <a:pt x="100209" y="1810"/>
                  </a:cubicBezTo>
                  <a:cubicBezTo>
                    <a:pt x="127349" y="24774"/>
                    <a:pt x="135699" y="513289"/>
                    <a:pt x="162839" y="515377"/>
                  </a:cubicBezTo>
                  <a:cubicBezTo>
                    <a:pt x="189979" y="517465"/>
                    <a:pt x="237995" y="14336"/>
                    <a:pt x="263047" y="14336"/>
                  </a:cubicBezTo>
                  <a:cubicBezTo>
                    <a:pt x="288099" y="14336"/>
                    <a:pt x="290187" y="515377"/>
                    <a:pt x="313151" y="515377"/>
                  </a:cubicBezTo>
                  <a:cubicBezTo>
                    <a:pt x="336115" y="515377"/>
                    <a:pt x="375781" y="14336"/>
                    <a:pt x="400833" y="14336"/>
                  </a:cubicBezTo>
                  <a:cubicBezTo>
                    <a:pt x="425885" y="14336"/>
                    <a:pt x="440499" y="513289"/>
                    <a:pt x="463463" y="515377"/>
                  </a:cubicBezTo>
                  <a:cubicBezTo>
                    <a:pt x="486427" y="517465"/>
                    <a:pt x="515656" y="28950"/>
                    <a:pt x="538620" y="26862"/>
                  </a:cubicBezTo>
                  <a:cubicBezTo>
                    <a:pt x="561584" y="24774"/>
                    <a:pt x="578286" y="500763"/>
                    <a:pt x="601250" y="502851"/>
                  </a:cubicBezTo>
                  <a:cubicBezTo>
                    <a:pt x="624214" y="504939"/>
                    <a:pt x="651354" y="41476"/>
                    <a:pt x="676406" y="39388"/>
                  </a:cubicBezTo>
                  <a:cubicBezTo>
                    <a:pt x="701458" y="37300"/>
                    <a:pt x="730685" y="488237"/>
                    <a:pt x="751562" y="490325"/>
                  </a:cubicBezTo>
                  <a:cubicBezTo>
                    <a:pt x="772439" y="492413"/>
                    <a:pt x="778702" y="51914"/>
                    <a:pt x="801666" y="51914"/>
                  </a:cubicBezTo>
                  <a:cubicBezTo>
                    <a:pt x="824630" y="51914"/>
                    <a:pt x="862208" y="486150"/>
                    <a:pt x="889348" y="490325"/>
                  </a:cubicBezTo>
                  <a:cubicBezTo>
                    <a:pt x="916488" y="494500"/>
                    <a:pt x="941540" y="81141"/>
                    <a:pt x="964504" y="76966"/>
                  </a:cubicBezTo>
                  <a:cubicBezTo>
                    <a:pt x="987468" y="72791"/>
                    <a:pt x="1006258" y="429783"/>
                    <a:pt x="1027135" y="465273"/>
                  </a:cubicBezTo>
                  <a:cubicBezTo>
                    <a:pt x="1048012" y="500764"/>
                    <a:pt x="1062625" y="319136"/>
                    <a:pt x="1089765" y="289909"/>
                  </a:cubicBezTo>
                  <a:cubicBezTo>
                    <a:pt x="1116905" y="260682"/>
                    <a:pt x="1153439" y="275295"/>
                    <a:pt x="1189973" y="2899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stCxn id="4" idx="0"/>
            </p:cNvCxnSpPr>
            <p:nvPr/>
          </p:nvCxnSpPr>
          <p:spPr>
            <a:xfrm flipV="1">
              <a:off x="4076700" y="2514600"/>
              <a:ext cx="114300" cy="1524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4" idx="0"/>
            </p:cNvCxnSpPr>
            <p:nvPr/>
          </p:nvCxnSpPr>
          <p:spPr>
            <a:xfrm>
              <a:off x="4076700" y="2667000"/>
              <a:ext cx="114300" cy="1524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952223" y="3962400"/>
              <a:ext cx="114300" cy="1524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3962400" y="4114800"/>
              <a:ext cx="114300" cy="1524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4" idx="6"/>
            </p:cNvCxnSpPr>
            <p:nvPr/>
          </p:nvCxnSpPr>
          <p:spPr>
            <a:xfrm>
              <a:off x="4800600" y="3390900"/>
              <a:ext cx="533400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400300" y="2837369"/>
              <a:ext cx="228600" cy="376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Berylium" pitchFamily="2" charset="0"/>
                </a:rPr>
                <a:t>γ</a:t>
              </a:r>
              <a:endParaRPr lang="en-US" dirty="0">
                <a:latin typeface="Berylium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00300" y="3455297"/>
              <a:ext cx="228600" cy="376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Berylium" pitchFamily="2" charset="0"/>
                </a:rPr>
                <a:t>γ</a:t>
              </a:r>
              <a:endParaRPr lang="en-US" dirty="0">
                <a:latin typeface="Berylium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19700" y="3288705"/>
              <a:ext cx="228600" cy="376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09616" y="2971800"/>
                <a:ext cx="2356446" cy="668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z-Cyrl-AZ" sz="2800" dirty="0" smtClean="0">
                    <a:ea typeface="Cambria Math"/>
                  </a:rPr>
                  <a:t>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sub>
                    </m:sSub>
                    <m:r>
                      <a:rPr lang="en-US" sz="280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1+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  <m:sSub>
                      <m:sSubPr>
                        <m:ctrlPr>
                          <a:rPr lang="en-US" sz="28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616" y="2971800"/>
                <a:ext cx="2356446" cy="668837"/>
              </a:xfrm>
              <a:prstGeom prst="rect">
                <a:avLst/>
              </a:prstGeom>
              <a:blipFill rotWithShape="1">
                <a:blip r:embed="rId2"/>
                <a:stretch>
                  <a:fillRect l="-5168" b="-11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66799" y="1235470"/>
                <a:ext cx="2901115" cy="1034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12.3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𝑇𝑒𝑉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 smtClean="0">
                                  <a:latin typeface="Cambria Math"/>
                                  <a:ea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99" y="1235470"/>
                <a:ext cx="2901115" cy="10342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55" y="1680544"/>
            <a:ext cx="3952379" cy="431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722655" y="5826406"/>
            <a:ext cx="3659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arXiv:hep-ex/9802003v2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23047" y="548680"/>
            <a:ext cx="1558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Edward </a:t>
            </a:r>
            <a:r>
              <a:rPr lang="en-US" dirty="0" err="1"/>
              <a:t>Nissen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69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5092" y="3073400"/>
            <a:ext cx="5599408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32421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Freeform 29"/>
          <p:cNvSpPr/>
          <p:nvPr/>
        </p:nvSpPr>
        <p:spPr>
          <a:xfrm>
            <a:off x="268767" y="3447016"/>
            <a:ext cx="914400" cy="1828800"/>
          </a:xfrm>
          <a:custGeom>
            <a:avLst/>
            <a:gdLst>
              <a:gd name="connsiteX0" fmla="*/ 0 w 914400"/>
              <a:gd name="connsiteY0" fmla="*/ 0 h 1828800"/>
              <a:gd name="connsiteX1" fmla="*/ 914400 w 914400"/>
              <a:gd name="connsiteY1" fmla="*/ 903768 h 1828800"/>
              <a:gd name="connsiteX2" fmla="*/ 0 w 914400"/>
              <a:gd name="connsiteY2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1828800">
                <a:moveTo>
                  <a:pt x="0" y="0"/>
                </a:moveTo>
                <a:lnTo>
                  <a:pt x="914400" y="903768"/>
                </a:lnTo>
                <a:lnTo>
                  <a:pt x="0" y="182880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srgbClr val="00000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2097567" y="3441700"/>
            <a:ext cx="925033" cy="9090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08000" y="49657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GB" sz="1400" b="1" baseline="30000" dirty="0" smtClean="0">
                <a:solidFill>
                  <a:srgbClr val="000000"/>
                </a:solidFill>
                <a:latin typeface="Times New Roman" pitchFamily="18" charset="0"/>
              </a:rPr>
              <a:t>+</a:t>
            </a:r>
            <a:endParaRPr lang="en-GB" sz="1400" b="1" baseline="30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4200" y="34417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dirty="0" smtClean="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GB" sz="1400" b="1" baseline="30000" dirty="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  <a:endParaRPr lang="en-GB" sz="1400" b="1" baseline="30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72116" y="3975100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dirty="0" smtClean="0">
                <a:solidFill>
                  <a:srgbClr val="000000"/>
                </a:solidFill>
                <a:latin typeface="Times New Roman" pitchFamily="18" charset="0"/>
              </a:rPr>
              <a:t>Z*</a:t>
            </a:r>
            <a:endParaRPr lang="en-GB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13000" y="490116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dirty="0" smtClean="0">
                <a:solidFill>
                  <a:srgbClr val="000000"/>
                </a:solidFill>
                <a:latin typeface="Times New Roman" pitchFamily="18" charset="0"/>
              </a:rPr>
              <a:t>Z</a:t>
            </a:r>
            <a:endParaRPr lang="en-GB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13000" y="3441700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dirty="0" smtClean="0">
                <a:solidFill>
                  <a:srgbClr val="000000"/>
                </a:solidFill>
                <a:latin typeface="Times New Roman" pitchFamily="18" charset="0"/>
              </a:rPr>
              <a:t>H</a:t>
            </a:r>
            <a:endParaRPr lang="en-GB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7" name="Group 20"/>
          <p:cNvGrpSpPr/>
          <p:nvPr/>
        </p:nvGrpSpPr>
        <p:grpSpPr>
          <a:xfrm>
            <a:off x="1193800" y="4311799"/>
            <a:ext cx="914400" cy="76200"/>
            <a:chOff x="0" y="4336312"/>
            <a:chExt cx="5486400" cy="1864240"/>
          </a:xfrm>
        </p:grpSpPr>
        <p:grpSp>
          <p:nvGrpSpPr>
            <p:cNvPr id="38" name="Group 12"/>
            <p:cNvGrpSpPr/>
            <p:nvPr/>
          </p:nvGrpSpPr>
          <p:grpSpPr>
            <a:xfrm>
              <a:off x="0" y="4336312"/>
              <a:ext cx="2743200" cy="1857152"/>
              <a:chOff x="0" y="4336312"/>
              <a:chExt cx="7315200" cy="1857152"/>
            </a:xfrm>
          </p:grpSpPr>
          <p:grpSp>
            <p:nvGrpSpPr>
              <p:cNvPr id="46" name="Group 8"/>
              <p:cNvGrpSpPr/>
              <p:nvPr/>
            </p:nvGrpSpPr>
            <p:grpSpPr>
              <a:xfrm>
                <a:off x="0" y="4336312"/>
                <a:ext cx="3657600" cy="1850064"/>
                <a:chOff x="0" y="4336312"/>
                <a:chExt cx="7315200" cy="1850064"/>
              </a:xfrm>
            </p:grpSpPr>
            <p:sp>
              <p:nvSpPr>
                <p:cNvPr id="50" name="Freeform 5"/>
                <p:cNvSpPr/>
                <p:nvPr/>
              </p:nvSpPr>
              <p:spPr>
                <a:xfrm>
                  <a:off x="0" y="4336312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" name="Freeform 6"/>
                <p:cNvSpPr/>
                <p:nvPr/>
              </p:nvSpPr>
              <p:spPr>
                <a:xfrm>
                  <a:off x="3657600" y="4343400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7" name="Group 9"/>
              <p:cNvGrpSpPr/>
              <p:nvPr/>
            </p:nvGrpSpPr>
            <p:grpSpPr>
              <a:xfrm>
                <a:off x="3657600" y="4343400"/>
                <a:ext cx="3657600" cy="1850064"/>
                <a:chOff x="0" y="4336312"/>
                <a:chExt cx="7315200" cy="1850064"/>
              </a:xfrm>
            </p:grpSpPr>
            <p:sp>
              <p:nvSpPr>
                <p:cNvPr id="48" name="Freeform 10"/>
                <p:cNvSpPr/>
                <p:nvPr/>
              </p:nvSpPr>
              <p:spPr>
                <a:xfrm>
                  <a:off x="0" y="4336312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" name="Freeform 11"/>
                <p:cNvSpPr/>
                <p:nvPr/>
              </p:nvSpPr>
              <p:spPr>
                <a:xfrm>
                  <a:off x="3657600" y="4343400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b="1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39" name="Group 13"/>
            <p:cNvGrpSpPr/>
            <p:nvPr/>
          </p:nvGrpSpPr>
          <p:grpSpPr>
            <a:xfrm>
              <a:off x="2743200" y="4343400"/>
              <a:ext cx="2743200" cy="1857152"/>
              <a:chOff x="0" y="4336312"/>
              <a:chExt cx="7315200" cy="1857152"/>
            </a:xfrm>
          </p:grpSpPr>
          <p:grpSp>
            <p:nvGrpSpPr>
              <p:cNvPr id="40" name="Group 8"/>
              <p:cNvGrpSpPr/>
              <p:nvPr/>
            </p:nvGrpSpPr>
            <p:grpSpPr>
              <a:xfrm>
                <a:off x="0" y="4336312"/>
                <a:ext cx="3657600" cy="1850064"/>
                <a:chOff x="0" y="4336312"/>
                <a:chExt cx="7315200" cy="1850064"/>
              </a:xfrm>
            </p:grpSpPr>
            <p:sp>
              <p:nvSpPr>
                <p:cNvPr id="44" name="Freeform 43"/>
                <p:cNvSpPr/>
                <p:nvPr/>
              </p:nvSpPr>
              <p:spPr>
                <a:xfrm>
                  <a:off x="0" y="4336312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>
                  <a:off x="3657600" y="4343400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1" name="Group 9"/>
              <p:cNvGrpSpPr/>
              <p:nvPr/>
            </p:nvGrpSpPr>
            <p:grpSpPr>
              <a:xfrm>
                <a:off x="3657600" y="4343400"/>
                <a:ext cx="3657600" cy="1850064"/>
                <a:chOff x="0" y="4336312"/>
                <a:chExt cx="7315200" cy="1850064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0" y="4336312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>
                  <a:off x="3657600" y="4343400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b="1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52" name="Group 97"/>
          <p:cNvGrpSpPr/>
          <p:nvPr/>
        </p:nvGrpSpPr>
        <p:grpSpPr>
          <a:xfrm>
            <a:off x="2732555" y="4075455"/>
            <a:ext cx="770481" cy="1828800"/>
            <a:chOff x="3367555" y="4062755"/>
            <a:chExt cx="770481" cy="1828800"/>
          </a:xfrm>
        </p:grpSpPr>
        <p:grpSp>
          <p:nvGrpSpPr>
            <p:cNvPr id="53" name="Group 65"/>
            <p:cNvGrpSpPr/>
            <p:nvPr/>
          </p:nvGrpSpPr>
          <p:grpSpPr>
            <a:xfrm rot="2700000">
              <a:off x="2491255" y="4939055"/>
              <a:ext cx="1828800" cy="76200"/>
              <a:chOff x="914400" y="2438400"/>
              <a:chExt cx="1828800" cy="76200"/>
            </a:xfrm>
          </p:grpSpPr>
          <p:grpSp>
            <p:nvGrpSpPr>
              <p:cNvPr id="55" name="Group 36"/>
              <p:cNvGrpSpPr/>
              <p:nvPr/>
            </p:nvGrpSpPr>
            <p:grpSpPr>
              <a:xfrm>
                <a:off x="914400" y="2438400"/>
                <a:ext cx="914400" cy="76200"/>
                <a:chOff x="0" y="4336312"/>
                <a:chExt cx="5486400" cy="1864240"/>
              </a:xfrm>
            </p:grpSpPr>
            <p:grpSp>
              <p:nvGrpSpPr>
                <p:cNvPr id="71" name="Group 12"/>
                <p:cNvGrpSpPr/>
                <p:nvPr/>
              </p:nvGrpSpPr>
              <p:grpSpPr>
                <a:xfrm>
                  <a:off x="0" y="4336312"/>
                  <a:ext cx="2743200" cy="1857152"/>
                  <a:chOff x="0" y="4336312"/>
                  <a:chExt cx="7315200" cy="1857152"/>
                </a:xfrm>
              </p:grpSpPr>
              <p:grpSp>
                <p:nvGrpSpPr>
                  <p:cNvPr id="79" name="Group 8"/>
                  <p:cNvGrpSpPr/>
                  <p:nvPr/>
                </p:nvGrpSpPr>
                <p:grpSpPr>
                  <a:xfrm>
                    <a:off x="0" y="4336312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83" name="Freeform 5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4" name="Freeform 6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80" name="Group 9"/>
                  <p:cNvGrpSpPr/>
                  <p:nvPr/>
                </p:nvGrpSpPr>
                <p:grpSpPr>
                  <a:xfrm>
                    <a:off x="3657600" y="4343400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81" name="Freeform 10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2" name="Freeform 11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2" name="Group 13"/>
                <p:cNvGrpSpPr/>
                <p:nvPr/>
              </p:nvGrpSpPr>
              <p:grpSpPr>
                <a:xfrm>
                  <a:off x="2743200" y="4343400"/>
                  <a:ext cx="2743200" cy="1857152"/>
                  <a:chOff x="0" y="4336312"/>
                  <a:chExt cx="7315200" cy="1857152"/>
                </a:xfrm>
              </p:grpSpPr>
              <p:grpSp>
                <p:nvGrpSpPr>
                  <p:cNvPr id="73" name="Group 8"/>
                  <p:cNvGrpSpPr/>
                  <p:nvPr/>
                </p:nvGrpSpPr>
                <p:grpSpPr>
                  <a:xfrm>
                    <a:off x="0" y="4336312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77" name="Freeform 76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8" name="Freeform 77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74" name="Group 9"/>
                  <p:cNvGrpSpPr/>
                  <p:nvPr/>
                </p:nvGrpSpPr>
                <p:grpSpPr>
                  <a:xfrm>
                    <a:off x="3657600" y="4343400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75" name="Freeform 74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6" name="Freeform 75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56" name="Group 51"/>
              <p:cNvGrpSpPr/>
              <p:nvPr/>
            </p:nvGrpSpPr>
            <p:grpSpPr>
              <a:xfrm>
                <a:off x="1828800" y="2438400"/>
                <a:ext cx="914400" cy="76200"/>
                <a:chOff x="0" y="4336312"/>
                <a:chExt cx="5486400" cy="1864240"/>
              </a:xfrm>
            </p:grpSpPr>
            <p:grpSp>
              <p:nvGrpSpPr>
                <p:cNvPr id="57" name="Group 12"/>
                <p:cNvGrpSpPr/>
                <p:nvPr/>
              </p:nvGrpSpPr>
              <p:grpSpPr>
                <a:xfrm>
                  <a:off x="0" y="4336312"/>
                  <a:ext cx="2743200" cy="1857152"/>
                  <a:chOff x="0" y="4336312"/>
                  <a:chExt cx="7315200" cy="1857152"/>
                </a:xfrm>
              </p:grpSpPr>
              <p:grpSp>
                <p:nvGrpSpPr>
                  <p:cNvPr id="65" name="Group 8"/>
                  <p:cNvGrpSpPr/>
                  <p:nvPr/>
                </p:nvGrpSpPr>
                <p:grpSpPr>
                  <a:xfrm>
                    <a:off x="0" y="4336312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69" name="Freeform 5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0" name="Freeform 6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66" name="Group 9"/>
                  <p:cNvGrpSpPr/>
                  <p:nvPr/>
                </p:nvGrpSpPr>
                <p:grpSpPr>
                  <a:xfrm>
                    <a:off x="3657600" y="4343400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67" name="Freeform 10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8" name="Freeform 11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58" name="Group 13"/>
                <p:cNvGrpSpPr/>
                <p:nvPr/>
              </p:nvGrpSpPr>
              <p:grpSpPr>
                <a:xfrm>
                  <a:off x="2743200" y="4343400"/>
                  <a:ext cx="2743200" cy="1857152"/>
                  <a:chOff x="0" y="4336312"/>
                  <a:chExt cx="7315200" cy="1857152"/>
                </a:xfrm>
              </p:grpSpPr>
              <p:grpSp>
                <p:nvGrpSpPr>
                  <p:cNvPr id="59" name="Group 8"/>
                  <p:cNvGrpSpPr/>
                  <p:nvPr/>
                </p:nvGrpSpPr>
                <p:grpSpPr>
                  <a:xfrm>
                    <a:off x="0" y="4336312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63" name="Freeform 62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4" name="Freeform 63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60" name="Group 9"/>
                  <p:cNvGrpSpPr/>
                  <p:nvPr/>
                </p:nvGrpSpPr>
                <p:grpSpPr>
                  <a:xfrm>
                    <a:off x="3657600" y="4343400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61" name="Freeform 60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2" name="Freeform 61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</p:grpSp>
        <p:sp>
          <p:nvSpPr>
            <p:cNvPr id="54" name="Rectangle 53"/>
            <p:cNvSpPr/>
            <p:nvPr/>
          </p:nvSpPr>
          <p:spPr>
            <a:xfrm rot="2700000">
              <a:off x="3560957" y="5291963"/>
              <a:ext cx="762000" cy="3921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b="1">
                <a:solidFill>
                  <a:srgbClr val="FFFFFF"/>
                </a:solidFill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4876800" y="901700"/>
            <a:ext cx="37737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3200" b="1" dirty="0" smtClean="0">
                <a:solidFill>
                  <a:srgbClr val="C00000"/>
                </a:solidFill>
              </a:rPr>
              <a:t>Z – </a:t>
            </a:r>
            <a:r>
              <a:rPr lang="fr-CH" sz="3200" b="1" dirty="0" err="1" smtClean="0">
                <a:solidFill>
                  <a:srgbClr val="C00000"/>
                </a:solidFill>
              </a:rPr>
              <a:t>tagging</a:t>
            </a:r>
            <a:r>
              <a:rPr lang="fr-CH" sz="3200" b="1" dirty="0" smtClean="0">
                <a:solidFill>
                  <a:srgbClr val="C00000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3200" b="1" dirty="0" smtClean="0">
                <a:solidFill>
                  <a:srgbClr val="C00000"/>
                </a:solidFill>
              </a:rPr>
              <a:t>   </a:t>
            </a:r>
            <a:r>
              <a:rPr lang="fr-CH" sz="3200" b="1" dirty="0">
                <a:solidFill>
                  <a:srgbClr val="C00000"/>
                </a:solidFill>
              </a:rPr>
              <a:t>&amp;</a:t>
            </a:r>
            <a:r>
              <a:rPr lang="fr-CH" sz="3200" b="1" dirty="0" smtClean="0">
                <a:solidFill>
                  <a:srgbClr val="C00000"/>
                </a:solidFill>
              </a:rPr>
              <a:t> </a:t>
            </a:r>
            <a:r>
              <a:rPr lang="fr-CH" sz="3200" b="1" dirty="0" err="1" smtClean="0">
                <a:solidFill>
                  <a:srgbClr val="C00000"/>
                </a:solidFill>
              </a:rPr>
              <a:t>missing</a:t>
            </a:r>
            <a:r>
              <a:rPr lang="fr-CH" sz="3200" b="1" dirty="0" smtClean="0">
                <a:solidFill>
                  <a:srgbClr val="C00000"/>
                </a:solidFill>
              </a:rPr>
              <a:t> mass</a:t>
            </a:r>
            <a:r>
              <a:rPr lang="fr-CH" b="1" dirty="0" smtClean="0">
                <a:solidFill>
                  <a:srgbClr val="C00000"/>
                </a:solidFill>
              </a:rPr>
              <a:t> </a:t>
            </a:r>
            <a:endParaRPr lang="en-US" b="1" dirty="0" err="1" smtClean="0">
              <a:solidFill>
                <a:srgbClr val="C0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670300" y="203200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 smtClean="0">
                <a:solidFill>
                  <a:srgbClr val="00B050"/>
                </a:solidFill>
              </a:rPr>
              <a:t>ILC</a:t>
            </a:r>
            <a:r>
              <a:rPr lang="fr-CH" b="1" dirty="0" smtClean="0">
                <a:solidFill>
                  <a:srgbClr val="000000"/>
                </a:solidFill>
              </a:rPr>
              <a:t> </a:t>
            </a:r>
            <a:endParaRPr lang="en-US" b="1" dirty="0" err="1" smtClean="0">
              <a:solidFill>
                <a:srgbClr val="00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17500" y="5727700"/>
            <a:ext cx="33698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 smtClean="0">
                <a:solidFill>
                  <a:srgbClr val="000000"/>
                </a:solidFill>
              </a:rPr>
              <a:t>total rate </a:t>
            </a:r>
            <a:r>
              <a:rPr lang="fr-CH" b="1" dirty="0" smtClean="0">
                <a:solidFill>
                  <a:srgbClr val="000000"/>
                </a:solidFill>
                <a:sym typeface="Symbol"/>
              </a:rPr>
              <a:t> g</a:t>
            </a:r>
            <a:r>
              <a:rPr lang="fr-CH" b="1" baseline="-25000" dirty="0" smtClean="0">
                <a:solidFill>
                  <a:srgbClr val="000000"/>
                </a:solidFill>
                <a:sym typeface="Symbol"/>
              </a:rPr>
              <a:t>HZZ</a:t>
            </a:r>
            <a:r>
              <a:rPr lang="fr-CH" b="1" baseline="30000" dirty="0" smtClean="0">
                <a:solidFill>
                  <a:srgbClr val="000000"/>
                </a:solidFill>
                <a:sym typeface="Symbol"/>
              </a:rPr>
              <a:t>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 smtClean="0">
                <a:solidFill>
                  <a:srgbClr val="000000"/>
                </a:solidFill>
                <a:sym typeface="Symbol"/>
              </a:rPr>
              <a:t>ZZZ final state </a:t>
            </a:r>
            <a:r>
              <a:rPr lang="fr-CH" b="1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 g</a:t>
            </a:r>
            <a:r>
              <a:rPr lang="fr-CH" b="1" baseline="-25000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HZZ</a:t>
            </a:r>
            <a:r>
              <a:rPr lang="fr-CH" b="1" baseline="30000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4</a:t>
            </a:r>
            <a:r>
              <a:rPr lang="fr-CH" b="1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/ </a:t>
            </a:r>
            <a:r>
              <a:rPr lang="fr-CH" b="1" baseline="-25000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H</a:t>
            </a:r>
            <a:endParaRPr lang="fr-CH" b="1" dirty="0" smtClean="0">
              <a:solidFill>
                <a:srgbClr val="000000"/>
              </a:solidFill>
              <a:latin typeface="Times New Roman" pitchFamily="18" charset="0"/>
              <a:sym typeface="Symbo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 smtClean="0">
                <a:solidFill>
                  <a:srgbClr val="000000"/>
                </a:solidFill>
                <a:sym typeface="Wingdings" pitchFamily="2" charset="2"/>
              </a:rPr>
              <a:t> </a:t>
            </a:r>
            <a:r>
              <a:rPr lang="fr-CH" b="1" dirty="0" err="1" smtClean="0">
                <a:solidFill>
                  <a:srgbClr val="000000"/>
                </a:solidFill>
                <a:sym typeface="Wingdings" pitchFamily="2" charset="2"/>
              </a:rPr>
              <a:t>measure</a:t>
            </a:r>
            <a:r>
              <a:rPr lang="fr-CH" b="1" dirty="0" smtClean="0">
                <a:solidFill>
                  <a:srgbClr val="000000"/>
                </a:solidFill>
                <a:sym typeface="Wingdings" pitchFamily="2" charset="2"/>
              </a:rPr>
              <a:t> total </a:t>
            </a:r>
            <a:r>
              <a:rPr lang="fr-CH" b="1" dirty="0" err="1" smtClean="0">
                <a:solidFill>
                  <a:srgbClr val="000000"/>
                </a:solidFill>
                <a:sym typeface="Wingdings" pitchFamily="2" charset="2"/>
              </a:rPr>
              <a:t>width</a:t>
            </a:r>
            <a:r>
              <a:rPr lang="fr-CH" b="1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fr-CH" b="1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</a:t>
            </a:r>
            <a:r>
              <a:rPr lang="fr-CH" b="1" baseline="-25000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H</a:t>
            </a:r>
            <a:r>
              <a:rPr lang="fr-CH" b="1" baseline="-250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fr-CH" b="1" dirty="0" smtClean="0">
                <a:solidFill>
                  <a:srgbClr val="000000"/>
                </a:solidFill>
                <a:sym typeface="Symbol"/>
              </a:rPr>
              <a:t> </a:t>
            </a:r>
            <a:endParaRPr lang="en-US" b="1" dirty="0" err="1" smtClean="0">
              <a:solidFill>
                <a:srgbClr val="00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711165" y="203200"/>
            <a:ext cx="1141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Blondel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044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Configurations at JLAB</a:t>
            </a:r>
            <a:endParaRPr lang="en-US" dirty="0"/>
          </a:p>
        </p:txBody>
      </p:sp>
      <p:pic>
        <p:nvPicPr>
          <p:cNvPr id="1026" name="Picture 2" descr="C:\Users\nissen\AppData\Local\Temp\recirculatingrectangl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issen\AppData\Local\Temp\Recirculatingtriangle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68" y="160020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59436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85 GeV Electron energy</a:t>
            </a:r>
          </a:p>
          <a:p>
            <a:r>
              <a:rPr lang="en-US" dirty="0" smtClean="0">
                <a:latin typeface="Berylium" pitchFamily="2" charset="0"/>
              </a:rPr>
              <a:t>γ</a:t>
            </a:r>
            <a:r>
              <a:rPr lang="en-US" dirty="0" smtClean="0"/>
              <a:t> c.o.m. 141 GeV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59436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103 GeV Electron energy</a:t>
            </a:r>
          </a:p>
          <a:p>
            <a:r>
              <a:rPr lang="en-US" dirty="0" smtClean="0">
                <a:latin typeface="Berylium" pitchFamily="2" charset="0"/>
              </a:rPr>
              <a:t>γ</a:t>
            </a:r>
            <a:r>
              <a:rPr lang="en-US" dirty="0" smtClean="0"/>
              <a:t> c.o.m. 170 GeV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499806" y="5188"/>
            <a:ext cx="1558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Edward </a:t>
            </a:r>
            <a:r>
              <a:rPr lang="en-US" dirty="0" err="1"/>
              <a:t>Nissen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602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563755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0000FF"/>
                </a:solidFill>
              </a:rPr>
              <a:t>SAPPHiRE</a:t>
            </a:r>
            <a:r>
              <a:rPr lang="en-US" sz="4400" dirty="0" smtClean="0">
                <a:solidFill>
                  <a:srgbClr val="0000FF"/>
                </a:solidFill>
              </a:rPr>
              <a:t> R&amp;D items</a:t>
            </a:r>
          </a:p>
          <a:p>
            <a:r>
              <a:rPr lang="en-US" sz="1600" dirty="0" smtClean="0"/>
              <a:t>   </a:t>
            </a:r>
            <a:endParaRPr lang="en-US" sz="1600" dirty="0"/>
          </a:p>
          <a:p>
            <a:pPr marL="571500" indent="-571500">
              <a:buFont typeface="Wingdings" pitchFamily="2" charset="2"/>
              <a:buChar char="§"/>
            </a:pPr>
            <a:r>
              <a:rPr lang="en-US" sz="4400" dirty="0" err="1" smtClean="0">
                <a:latin typeface="Symbol" pitchFamily="18" charset="2"/>
              </a:rPr>
              <a:t>gg</a:t>
            </a:r>
            <a:r>
              <a:rPr lang="en-US" sz="4400" dirty="0" smtClean="0"/>
              <a:t> </a:t>
            </a:r>
            <a:r>
              <a:rPr lang="en-US" sz="4400" dirty="0"/>
              <a:t>i</a:t>
            </a:r>
            <a:r>
              <a:rPr lang="en-US" sz="4400" dirty="0" smtClean="0"/>
              <a:t>nteraction region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4400" dirty="0"/>
              <a:t>l</a:t>
            </a:r>
            <a:r>
              <a:rPr lang="en-US" sz="4400" dirty="0" smtClean="0"/>
              <a:t>arge high-finesse optical cavity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4400" dirty="0"/>
              <a:t>h</a:t>
            </a:r>
            <a:r>
              <a:rPr lang="en-US" sz="4400" dirty="0" smtClean="0"/>
              <a:t>igh repetition rate laser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4400" dirty="0" smtClean="0"/>
              <a:t>FEL in unusual regime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4400" dirty="0"/>
              <a:t>s</a:t>
            </a:r>
            <a:r>
              <a:rPr lang="en-US" sz="4400" dirty="0" smtClean="0"/>
              <a:t>eparation scheme for beams </a:t>
            </a:r>
          </a:p>
          <a:p>
            <a:pPr lvl="1"/>
            <a:r>
              <a:rPr lang="en-US" sz="4400" dirty="0"/>
              <a:t>	</a:t>
            </a:r>
            <a:r>
              <a:rPr lang="en-US" sz="4400" dirty="0" smtClean="0"/>
              <a:t>circulating in opposite directions</a:t>
            </a:r>
          </a:p>
          <a:p>
            <a:pPr marL="622300" lvl="1" indent="-622300">
              <a:buFont typeface="Wingdings" pitchFamily="2" charset="2"/>
              <a:buChar char="§"/>
            </a:pPr>
            <a:r>
              <a:rPr lang="en-US" sz="4400" dirty="0"/>
              <a:t>p</a:t>
            </a:r>
            <a:r>
              <a:rPr lang="en-US" sz="4400" dirty="0" smtClean="0"/>
              <a:t>olarized low-</a:t>
            </a:r>
            <a:r>
              <a:rPr lang="en-US" sz="4400" dirty="0" err="1" smtClean="0"/>
              <a:t>emittance</a:t>
            </a:r>
            <a:r>
              <a:rPr lang="en-US" sz="4400" dirty="0" smtClean="0"/>
              <a:t> e</a:t>
            </a:r>
            <a:r>
              <a:rPr lang="en-US" sz="4400" baseline="30000" dirty="0" smtClean="0"/>
              <a:t>-</a:t>
            </a:r>
            <a:r>
              <a:rPr lang="en-US" sz="4400" dirty="0" smtClean="0"/>
              <a:t> gun</a:t>
            </a:r>
          </a:p>
        </p:txBody>
      </p:sp>
    </p:spTree>
    <p:extLst>
      <p:ext uri="{BB962C8B-B14F-4D97-AF65-F5344CB8AC3E}">
        <p14:creationId xmlns:p14="http://schemas.microsoft.com/office/powerpoint/2010/main" val="196824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v</a:t>
            </a:r>
            <a:r>
              <a:rPr lang="en-US" dirty="0" smtClean="0">
                <a:solidFill>
                  <a:srgbClr val="0000FF"/>
                </a:solidFill>
              </a:rPr>
              <a:t>ertical </a:t>
            </a:r>
            <a:r>
              <a:rPr lang="en-US" dirty="0" err="1" smtClean="0">
                <a:solidFill>
                  <a:srgbClr val="0000FF"/>
                </a:solidFill>
              </a:rPr>
              <a:t>rms</a:t>
            </a:r>
            <a:r>
              <a:rPr lang="en-US" dirty="0" smtClean="0">
                <a:solidFill>
                  <a:srgbClr val="0000FF"/>
                </a:solidFill>
              </a:rPr>
              <a:t> IP spot sizes in nm </a:t>
            </a:r>
            <a:endParaRPr lang="en-GB" dirty="0">
              <a:solidFill>
                <a:srgbClr val="0000FF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248265"/>
              </p:ext>
            </p:extLst>
          </p:nvPr>
        </p:nvGraphicFramePr>
        <p:xfrm>
          <a:off x="1691680" y="764704"/>
          <a:ext cx="5904656" cy="5869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4089"/>
                <a:gridCol w="2530567"/>
              </a:tblGrid>
              <a:tr h="657531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bg1"/>
                          </a:solidFill>
                        </a:rPr>
                        <a:t>LEP2</a:t>
                      </a:r>
                      <a:endParaRPr lang="en-GB" sz="3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bg1"/>
                          </a:solidFill>
                        </a:rPr>
                        <a:t>3500</a:t>
                      </a:r>
                      <a:endParaRPr lang="en-GB" sz="3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24551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KEKB</a:t>
                      </a:r>
                      <a:endParaRPr lang="en-GB" sz="3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940</a:t>
                      </a:r>
                      <a:endParaRPr lang="en-GB" sz="3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524551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SLC</a:t>
                      </a:r>
                      <a:endParaRPr lang="en-GB" sz="3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500 </a:t>
                      </a:r>
                      <a:endParaRPr lang="en-GB" sz="3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524551">
                <a:tc>
                  <a:txBody>
                    <a:bodyPr/>
                    <a:lstStyle/>
                    <a:p>
                      <a:r>
                        <a:rPr lang="en-US" sz="3200" b="1" i="1" dirty="0" smtClean="0">
                          <a:solidFill>
                            <a:schemeClr val="tx2"/>
                          </a:solidFill>
                        </a:rPr>
                        <a:t>LEP3</a:t>
                      </a:r>
                      <a:endParaRPr lang="en-GB" sz="3200" b="1" i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i="1" dirty="0" smtClean="0">
                          <a:solidFill>
                            <a:schemeClr val="tx2"/>
                          </a:solidFill>
                        </a:rPr>
                        <a:t>320 </a:t>
                      </a:r>
                      <a:endParaRPr lang="en-GB" sz="3200" b="1" i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524551">
                <a:tc>
                  <a:txBody>
                    <a:bodyPr/>
                    <a:lstStyle/>
                    <a:p>
                      <a:r>
                        <a:rPr lang="en-US" sz="3200" b="1" i="1" dirty="0" smtClean="0">
                          <a:solidFill>
                            <a:schemeClr val="tx2"/>
                          </a:solidFill>
                        </a:rPr>
                        <a:t>TLEP-H</a:t>
                      </a:r>
                      <a:endParaRPr lang="en-GB" sz="3200" b="1" i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i="1" dirty="0" smtClean="0">
                          <a:solidFill>
                            <a:schemeClr val="tx2"/>
                          </a:solidFill>
                        </a:rPr>
                        <a:t>220</a:t>
                      </a:r>
                      <a:endParaRPr lang="en-GB" sz="3200" b="1" i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524551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ATF2, FFTB</a:t>
                      </a:r>
                      <a:endParaRPr lang="en-GB" sz="3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150? (</a:t>
                      </a:r>
                      <a:r>
                        <a:rPr lang="en-US" sz="3200" i="1" dirty="0" smtClean="0">
                          <a:solidFill>
                            <a:srgbClr val="0000FF"/>
                          </a:solidFill>
                        </a:rPr>
                        <a:t>35</a:t>
                      </a:r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), 65</a:t>
                      </a:r>
                      <a:endParaRPr lang="en-GB" sz="3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524551">
                <a:tc>
                  <a:txBody>
                    <a:bodyPr/>
                    <a:lstStyle/>
                    <a:p>
                      <a:r>
                        <a:rPr lang="en-US" sz="3200" i="1" dirty="0" err="1" smtClean="0">
                          <a:solidFill>
                            <a:srgbClr val="9933FF"/>
                          </a:solidFill>
                        </a:rPr>
                        <a:t>SuperKEKB</a:t>
                      </a:r>
                      <a:endParaRPr lang="en-GB" sz="3200" i="1" dirty="0">
                        <a:solidFill>
                          <a:srgbClr val="99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i="1" dirty="0" smtClean="0">
                          <a:solidFill>
                            <a:srgbClr val="9933FF"/>
                          </a:solidFill>
                        </a:rPr>
                        <a:t>50</a:t>
                      </a:r>
                      <a:endParaRPr lang="en-GB" sz="3200" i="1" dirty="0">
                        <a:solidFill>
                          <a:srgbClr val="9933FF"/>
                        </a:solidFill>
                      </a:endParaRPr>
                    </a:p>
                  </a:txBody>
                  <a:tcPr/>
                </a:tc>
              </a:tr>
              <a:tr h="524551">
                <a:tc>
                  <a:txBody>
                    <a:bodyPr/>
                    <a:lstStyle/>
                    <a:p>
                      <a:r>
                        <a:rPr lang="en-US" sz="3200" b="1" i="1" dirty="0" err="1" smtClean="0">
                          <a:solidFill>
                            <a:srgbClr val="CC0099"/>
                          </a:solidFill>
                        </a:rPr>
                        <a:t>SAPPHiRE</a:t>
                      </a:r>
                      <a:endParaRPr lang="en-GB" sz="3200" b="1" i="1" dirty="0">
                        <a:solidFill>
                          <a:srgbClr val="CC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i="1" dirty="0" smtClean="0">
                          <a:solidFill>
                            <a:srgbClr val="CC0099"/>
                          </a:solidFill>
                        </a:rPr>
                        <a:t>18 </a:t>
                      </a:r>
                      <a:endParaRPr lang="en-GB" sz="3200" b="1" i="1" dirty="0">
                        <a:solidFill>
                          <a:srgbClr val="CC0099"/>
                        </a:solidFill>
                      </a:endParaRPr>
                    </a:p>
                  </a:txBody>
                  <a:tcPr/>
                </a:tc>
              </a:tr>
              <a:tr h="524551">
                <a:tc>
                  <a:txBody>
                    <a:bodyPr/>
                    <a:lstStyle/>
                    <a:p>
                      <a:r>
                        <a:rPr lang="en-US" sz="3200" i="1" dirty="0" smtClean="0">
                          <a:solidFill>
                            <a:srgbClr val="CC0000"/>
                          </a:solidFill>
                        </a:rPr>
                        <a:t>ILC</a:t>
                      </a:r>
                      <a:endParaRPr lang="en-GB" sz="3200" i="1" dirty="0">
                        <a:solidFill>
                          <a:srgbClr val="CC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i="1" dirty="0" smtClean="0">
                          <a:solidFill>
                            <a:srgbClr val="CC0000"/>
                          </a:solidFill>
                        </a:rPr>
                        <a:t>5 </a:t>
                      </a:r>
                      <a:endParaRPr lang="en-GB" sz="3200" i="1" dirty="0">
                        <a:solidFill>
                          <a:srgbClr val="CC0000"/>
                        </a:solidFill>
                      </a:endParaRPr>
                    </a:p>
                  </a:txBody>
                  <a:tcPr/>
                </a:tc>
              </a:tr>
              <a:tr h="524551">
                <a:tc>
                  <a:txBody>
                    <a:bodyPr/>
                    <a:lstStyle/>
                    <a:p>
                      <a:r>
                        <a:rPr lang="en-US" sz="3200" i="1" dirty="0" smtClean="0">
                          <a:solidFill>
                            <a:srgbClr val="FF0000"/>
                          </a:solidFill>
                        </a:rPr>
                        <a:t>CLIC</a:t>
                      </a:r>
                      <a:endParaRPr lang="en-GB" sz="32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i="1" dirty="0" smtClean="0">
                          <a:solidFill>
                            <a:srgbClr val="FF0000"/>
                          </a:solidFill>
                        </a:rPr>
                        <a:t>1 </a:t>
                      </a:r>
                      <a:endParaRPr lang="en-GB" sz="32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0" y="764704"/>
            <a:ext cx="107933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regular</a:t>
            </a:r>
          </a:p>
          <a:p>
            <a:r>
              <a:rPr lang="en-US" dirty="0"/>
              <a:t>f</a:t>
            </a:r>
            <a:r>
              <a:rPr lang="en-US" dirty="0" smtClean="0"/>
              <a:t>ont:</a:t>
            </a:r>
          </a:p>
          <a:p>
            <a:r>
              <a:rPr lang="en-US" dirty="0" smtClean="0"/>
              <a:t>achieved</a:t>
            </a:r>
          </a:p>
          <a:p>
            <a:endParaRPr lang="en-US" dirty="0" smtClean="0"/>
          </a:p>
          <a:p>
            <a:r>
              <a:rPr lang="en-US" dirty="0" smtClean="0"/>
              <a:t>in italics:</a:t>
            </a:r>
          </a:p>
          <a:p>
            <a:r>
              <a:rPr lang="en-US" dirty="0" smtClean="0"/>
              <a:t>design</a:t>
            </a:r>
          </a:p>
          <a:p>
            <a:r>
              <a:rPr lang="en-US" dirty="0" smtClean="0"/>
              <a:t>values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605424" y="3717032"/>
            <a:ext cx="134043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LEP3/TLEP</a:t>
            </a:r>
          </a:p>
          <a:p>
            <a:r>
              <a:rPr lang="en-US" sz="2000" b="1" i="1" dirty="0" smtClean="0"/>
              <a:t>will learn </a:t>
            </a:r>
          </a:p>
          <a:p>
            <a:r>
              <a:rPr lang="en-US" sz="2000" b="1" i="1" dirty="0" smtClean="0"/>
              <a:t>a lot from</a:t>
            </a:r>
          </a:p>
          <a:p>
            <a:r>
              <a:rPr lang="en-US" sz="2000" b="1" i="1" dirty="0" err="1" smtClean="0"/>
              <a:t>SuperKEKB</a:t>
            </a:r>
            <a:endParaRPr lang="en-US" sz="2000" b="1" i="1" dirty="0" smtClean="0"/>
          </a:p>
          <a:p>
            <a:r>
              <a:rPr lang="en-US" sz="2000" b="1" i="1" dirty="0"/>
              <a:t>a</a:t>
            </a:r>
            <a:r>
              <a:rPr lang="en-US" sz="2000" b="1" i="1" dirty="0" smtClean="0"/>
              <a:t>nd ATF2!</a:t>
            </a:r>
            <a:endParaRPr lang="en-GB" sz="2000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717032"/>
            <a:ext cx="1069691" cy="615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311" y="4332104"/>
            <a:ext cx="1229010" cy="66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3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116632"/>
            <a:ext cx="9144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Conclusions</a:t>
            </a:r>
          </a:p>
          <a:p>
            <a:endParaRPr lang="en-US" sz="1000" dirty="0" smtClean="0"/>
          </a:p>
          <a:p>
            <a:r>
              <a:rPr lang="en-US" sz="1000" dirty="0" smtClean="0"/>
              <a:t> </a:t>
            </a:r>
            <a:endParaRPr lang="en-US" sz="1000" dirty="0"/>
          </a:p>
          <a:p>
            <a:r>
              <a:rPr lang="en-US" sz="3200" dirty="0" smtClean="0"/>
              <a:t>LEP3, TLEP and </a:t>
            </a:r>
            <a:r>
              <a:rPr lang="en-US" sz="3200" dirty="0" err="1" smtClean="0"/>
              <a:t>SAPPHiRE</a:t>
            </a:r>
            <a:r>
              <a:rPr lang="en-US" sz="3200" dirty="0" smtClean="0"/>
              <a:t> are exciting and popular projects</a:t>
            </a:r>
            <a:endParaRPr lang="en-GB" sz="3200" dirty="0"/>
          </a:p>
          <a:p>
            <a:r>
              <a:rPr lang="en-US" sz="900" dirty="0" smtClean="0"/>
              <a:t> </a:t>
            </a:r>
          </a:p>
          <a:p>
            <a:endParaRPr lang="en-US" sz="900" dirty="0" smtClean="0"/>
          </a:p>
          <a:p>
            <a:r>
              <a:rPr lang="en-US" sz="3200" b="1" dirty="0" smtClean="0">
                <a:solidFill>
                  <a:srgbClr val="0000FF"/>
                </a:solidFill>
              </a:rPr>
              <a:t>LEP3 and </a:t>
            </a:r>
            <a:r>
              <a:rPr lang="en-US" sz="3200" b="1" dirty="0" err="1" smtClean="0">
                <a:solidFill>
                  <a:srgbClr val="0000FF"/>
                </a:solidFill>
              </a:rPr>
              <a:t>SAPPHiRE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dirty="0" smtClean="0"/>
              <a:t>may be the </a:t>
            </a:r>
            <a:r>
              <a:rPr lang="en-US" sz="3200" b="1" dirty="0" smtClean="0">
                <a:solidFill>
                  <a:srgbClr val="0000FF"/>
                </a:solidFill>
              </a:rPr>
              <a:t>cheapest possible options to study the Higgs </a:t>
            </a:r>
            <a:r>
              <a:rPr lang="en-US" sz="3200" dirty="0" smtClean="0"/>
              <a:t>(cost ~1BEuro scale), feasible, </a:t>
            </a:r>
            <a:r>
              <a:rPr lang="en-US" sz="3200" b="1" dirty="0" smtClean="0">
                <a:solidFill>
                  <a:srgbClr val="0000FF"/>
                </a:solidFill>
              </a:rPr>
              <a:t>“off the shelf”, but</a:t>
            </a:r>
            <a:r>
              <a:rPr lang="en-US" sz="3200" dirty="0" smtClean="0"/>
              <a:t>, esp. </a:t>
            </a:r>
            <a:r>
              <a:rPr lang="en-US" sz="3200" dirty="0" err="1" smtClean="0"/>
              <a:t>SAPPHiRE</a:t>
            </a:r>
            <a:r>
              <a:rPr lang="en-US" sz="3200" dirty="0" smtClean="0"/>
              <a:t>, </a:t>
            </a:r>
            <a:r>
              <a:rPr lang="en-US" sz="3200" b="1" dirty="0" smtClean="0">
                <a:solidFill>
                  <a:srgbClr val="0000FF"/>
                </a:solidFill>
              </a:rPr>
              <a:t>not easy</a:t>
            </a:r>
          </a:p>
          <a:p>
            <a:endParaRPr lang="en-US" sz="900" dirty="0" smtClean="0"/>
          </a:p>
          <a:p>
            <a:r>
              <a:rPr lang="en-US" sz="900" dirty="0" smtClean="0"/>
              <a:t>  </a:t>
            </a:r>
          </a:p>
          <a:p>
            <a:r>
              <a:rPr lang="en-US" sz="3200" b="1" dirty="0" smtClean="0">
                <a:solidFill>
                  <a:srgbClr val="0000FF"/>
                </a:solidFill>
              </a:rPr>
              <a:t>TLEP</a:t>
            </a:r>
            <a:r>
              <a:rPr lang="en-US" sz="3200" dirty="0" smtClean="0"/>
              <a:t> is </a:t>
            </a:r>
            <a:r>
              <a:rPr lang="en-US" sz="3200" b="1" dirty="0" smtClean="0">
                <a:solidFill>
                  <a:srgbClr val="FF0000"/>
                </a:solidFill>
              </a:rPr>
              <a:t>more expensive </a:t>
            </a:r>
            <a:r>
              <a:rPr lang="en-US" sz="3200" dirty="0" smtClean="0"/>
              <a:t>(~5 </a:t>
            </a:r>
            <a:r>
              <a:rPr lang="en-US" sz="3200" dirty="0" err="1" smtClean="0"/>
              <a:t>BEuro</a:t>
            </a:r>
            <a:r>
              <a:rPr lang="en-US" sz="3200" dirty="0" smtClean="0"/>
              <a:t>?), but </a:t>
            </a:r>
            <a:r>
              <a:rPr lang="en-US" sz="3200" b="1" dirty="0" smtClean="0">
                <a:solidFill>
                  <a:srgbClr val="0000FF"/>
                </a:solidFill>
              </a:rPr>
              <a:t>clearly superior in terms of energy &amp; luminosity</a:t>
            </a:r>
            <a:r>
              <a:rPr lang="en-US" sz="3200" dirty="0" smtClean="0"/>
              <a:t>, and it would be </a:t>
            </a:r>
            <a:r>
              <a:rPr lang="en-US" sz="3200" b="1" dirty="0" smtClean="0">
                <a:solidFill>
                  <a:srgbClr val="0000FF"/>
                </a:solidFill>
              </a:rPr>
              <a:t>extendable towards VHE-LHC</a:t>
            </a:r>
            <a:r>
              <a:rPr lang="en-US" sz="3200" dirty="0" smtClean="0"/>
              <a:t>, preparing  </a:t>
            </a:r>
            <a:r>
              <a:rPr lang="en-US" sz="3200" dirty="0" smtClean="0">
                <a:latin typeface="Calibri"/>
                <a:cs typeface="Calibri"/>
              </a:rPr>
              <a:t>≥</a:t>
            </a:r>
            <a:r>
              <a:rPr lang="en-US" sz="3200" dirty="0" smtClean="0"/>
              <a:t>50 years of exciting </a:t>
            </a:r>
            <a:r>
              <a:rPr lang="en-US" sz="3200" i="1" dirty="0" err="1" smtClean="0"/>
              <a:t>e</a:t>
            </a:r>
            <a:r>
              <a:rPr lang="en-US" sz="3200" i="1" baseline="30000" dirty="0" err="1" smtClean="0"/>
              <a:t>+</a:t>
            </a:r>
            <a:r>
              <a:rPr lang="en-US" sz="3200" i="1" dirty="0" err="1" smtClean="0"/>
              <a:t>e</a:t>
            </a:r>
            <a:r>
              <a:rPr lang="en-US" sz="3200" i="1" baseline="30000" dirty="0" smtClean="0"/>
              <a:t>-</a:t>
            </a:r>
            <a:r>
              <a:rPr lang="en-US" sz="3200" dirty="0" smtClean="0"/>
              <a:t>, </a:t>
            </a:r>
            <a:r>
              <a:rPr lang="en-US" sz="3200" i="1" dirty="0" err="1" smtClean="0"/>
              <a:t>pp</a:t>
            </a:r>
            <a:r>
              <a:rPr lang="en-US" sz="3200" dirty="0" smtClean="0"/>
              <a:t>, </a:t>
            </a:r>
            <a:r>
              <a:rPr lang="en-US" sz="3200" i="1" dirty="0" err="1" smtClean="0"/>
              <a:t>ep</a:t>
            </a:r>
            <a:r>
              <a:rPr lang="en-US" sz="3200" i="1" dirty="0" smtClean="0"/>
              <a:t>/A</a:t>
            </a:r>
            <a:r>
              <a:rPr lang="en-US" sz="3200" dirty="0" smtClean="0"/>
              <a:t> physics at highest energies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8944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6914" y="1196752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dirty="0" smtClean="0">
                <a:solidFill>
                  <a:srgbClr val="0000FF"/>
                </a:solidFill>
              </a:rPr>
              <a:t>LEP3, TLEP, and </a:t>
            </a:r>
            <a:r>
              <a:rPr lang="en-US" dirty="0" err="1" smtClean="0">
                <a:solidFill>
                  <a:srgbClr val="0000FF"/>
                </a:solidFill>
              </a:rPr>
              <a:t>SAPPHiRE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offer</a:t>
            </a:r>
            <a:br>
              <a:rPr lang="en-US" dirty="0" smtClean="0"/>
            </a:br>
            <a:r>
              <a:rPr lang="en-US" i="1" dirty="0" smtClean="0"/>
              <a:t>interesting energy-frontier physics at moderate cost and/or with long-term perspective, using robust technology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1800" dirty="0"/>
              <a:t> </a:t>
            </a:r>
            <a:r>
              <a:rPr lang="en-US" sz="1800" dirty="0" smtClean="0"/>
              <a:t> 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i="1" dirty="0"/>
          </a:p>
        </p:txBody>
      </p:sp>
      <p:sp>
        <p:nvSpPr>
          <p:cNvPr id="6" name="Rectangle 5"/>
          <p:cNvSpPr/>
          <p:nvPr/>
        </p:nvSpPr>
        <p:spPr>
          <a:xfrm>
            <a:off x="6516216" y="4436736"/>
            <a:ext cx="232852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/>
              <a:t>thank you for </a:t>
            </a:r>
            <a:r>
              <a:rPr lang="en-US" sz="4400" i="1" dirty="0" smtClean="0"/>
              <a:t>listening!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55" y="3717032"/>
            <a:ext cx="5792316" cy="29535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755" y="2938578"/>
            <a:ext cx="7272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ea typeface="+mj-ea"/>
                <a:cs typeface="+mj-cs"/>
              </a:rPr>
              <a:t>we should make a wise choice</a:t>
            </a:r>
            <a:endParaRPr lang="en-GB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225"/>
            <a:ext cx="91440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400" b="1" dirty="0" smtClean="0"/>
              <a:t>References for LEP3/TLEP</a:t>
            </a:r>
            <a:r>
              <a:rPr lang="en-US" dirty="0" smtClean="0"/>
              <a:t>:</a:t>
            </a:r>
            <a:endParaRPr lang="en-US" sz="1200" dirty="0" smtClean="0"/>
          </a:p>
          <a:p>
            <a:pPr defTabSz="361950">
              <a:tabLst>
                <a:tab pos="365125" algn="l"/>
              </a:tabLst>
            </a:pPr>
            <a:r>
              <a:rPr lang="en-GB" dirty="0" smtClean="0"/>
              <a:t>[1] 	A. Blondel, F. Zimmermann, ‘A High Luminosity </a:t>
            </a:r>
            <a:r>
              <a:rPr lang="en-GB" dirty="0" err="1" smtClean="0"/>
              <a:t>e+e</a:t>
            </a:r>
            <a:r>
              <a:rPr lang="en-GB" dirty="0" smtClean="0"/>
              <a:t>- Collider in the LHC tunnel to study the 		Higgs Boson,’ V2.1-V2.7, arXiv:1112.2518v1, 24.12.2011</a:t>
            </a:r>
          </a:p>
          <a:p>
            <a:pPr defTabSz="361950">
              <a:tabLst>
                <a:tab pos="365125" algn="l"/>
              </a:tabLst>
            </a:pPr>
            <a:r>
              <a:rPr lang="en-GB" dirty="0" smtClean="0"/>
              <a:t>[2] C. </a:t>
            </a:r>
            <a:r>
              <a:rPr lang="en-GB" dirty="0" err="1" smtClean="0"/>
              <a:t>Adolphsen</a:t>
            </a:r>
            <a:r>
              <a:rPr lang="en-GB" dirty="0" smtClean="0"/>
              <a:t> et al, ‘</a:t>
            </a:r>
            <a:r>
              <a:rPr lang="en-GB" dirty="0" err="1" smtClean="0"/>
              <a:t>LHeC</a:t>
            </a:r>
            <a:r>
              <a:rPr lang="en-GB" dirty="0" smtClean="0"/>
              <a:t>, A Large Hadron Electron Collider at CERN,’ </a:t>
            </a:r>
            <a:r>
              <a:rPr lang="en-GB" dirty="0" err="1" smtClean="0"/>
              <a:t>LHeC</a:t>
            </a:r>
            <a:r>
              <a:rPr lang="en-GB" dirty="0" smtClean="0"/>
              <a:t> working group, 			LHeC-Note-2011-001 GEN.</a:t>
            </a:r>
          </a:p>
          <a:p>
            <a:pPr defTabSz="361950"/>
            <a:r>
              <a:rPr lang="en-GB" dirty="0" smtClean="0"/>
              <a:t>[3] H. </a:t>
            </a:r>
            <a:r>
              <a:rPr lang="en-GB" dirty="0" err="1" smtClean="0"/>
              <a:t>Schopper</a:t>
            </a:r>
            <a:r>
              <a:rPr lang="en-GB" dirty="0" smtClean="0"/>
              <a:t>, The Lord of the Collider Rings at CERN 1980-	2000, Springer-</a:t>
            </a:r>
            <a:r>
              <a:rPr lang="en-GB" dirty="0" err="1" smtClean="0"/>
              <a:t>Verlag</a:t>
            </a:r>
            <a:r>
              <a:rPr lang="en-GB" dirty="0" smtClean="0"/>
              <a:t> Berlin 		Heidelberg 2009</a:t>
            </a:r>
          </a:p>
          <a:p>
            <a:pPr defTabSz="182563">
              <a:tabLst>
                <a:tab pos="365125" algn="l"/>
              </a:tabLst>
            </a:pPr>
            <a:r>
              <a:rPr lang="en-GB" dirty="0" smtClean="0"/>
              <a:t>[4] K. Oide, ‘</a:t>
            </a:r>
            <a:r>
              <a:rPr lang="en-GB" dirty="0" err="1" smtClean="0"/>
              <a:t>SuperTRISTAN</a:t>
            </a:r>
            <a:r>
              <a:rPr lang="en-GB" dirty="0" smtClean="0"/>
              <a:t> - A possibility of ring collider for Higgs factory,’ KEK Seminar, 13 </a:t>
            </a:r>
            <a:r>
              <a:rPr lang="en-GB" dirty="0"/>
              <a:t>	</a:t>
            </a:r>
            <a:r>
              <a:rPr lang="en-GB" dirty="0" smtClean="0"/>
              <a:t>February 2012</a:t>
            </a:r>
          </a:p>
          <a:p>
            <a:pPr defTabSz="714375">
              <a:tabLst>
                <a:tab pos="365125" algn="l"/>
              </a:tabLst>
            </a:pPr>
            <a:r>
              <a:rPr lang="en-GB" dirty="0" smtClean="0"/>
              <a:t>[5] R.W. </a:t>
            </a:r>
            <a:r>
              <a:rPr lang="en-GB" dirty="0" err="1" smtClean="0"/>
              <a:t>Assmann</a:t>
            </a:r>
            <a:r>
              <a:rPr lang="en-GB" dirty="0" smtClean="0"/>
              <a:t>, ‘LEP Operation and Performance with Electron-Positron Collisions at 209 	GeV,’ presented at 11</a:t>
            </a:r>
            <a:r>
              <a:rPr lang="en-GB" baseline="30000" dirty="0" smtClean="0"/>
              <a:t>th</a:t>
            </a:r>
            <a:r>
              <a:rPr lang="en-GB" dirty="0" smtClean="0"/>
              <a:t> Workshop of the LHC, Chamonix, France, 15 - 19 January 	2001</a:t>
            </a:r>
          </a:p>
          <a:p>
            <a:pPr>
              <a:tabLst>
                <a:tab pos="447675" algn="l"/>
              </a:tabLst>
            </a:pPr>
            <a:r>
              <a:rPr lang="en-GB" dirty="0" smtClean="0"/>
              <a:t>[6] A. Butterworth et al, ‘The LEP2 superconducting RF system,’ NIMA Vol. 587, Issues 2-3, </a:t>
            </a:r>
            <a:endParaRPr lang="en-GB" dirty="0"/>
          </a:p>
          <a:p>
            <a:pPr>
              <a:tabLst>
                <a:tab pos="533400" algn="l"/>
                <a:tab pos="542925" algn="l"/>
              </a:tabLst>
            </a:pPr>
            <a:r>
              <a:rPr lang="en-GB" dirty="0"/>
              <a:t>	</a:t>
            </a:r>
            <a:r>
              <a:rPr lang="en-GB" dirty="0" smtClean="0"/>
              <a:t>2008, pp. 151</a:t>
            </a:r>
          </a:p>
          <a:p>
            <a:pPr defTabSz="447675"/>
            <a:r>
              <a:rPr lang="fr-FR" dirty="0" smtClean="0"/>
              <a:t>[7] K. </a:t>
            </a:r>
            <a:r>
              <a:rPr lang="fr-FR" dirty="0" err="1" smtClean="0"/>
              <a:t>Yokoya</a:t>
            </a:r>
            <a:r>
              <a:rPr lang="fr-FR" dirty="0" smtClean="0"/>
              <a:t>, P. Chen, CERN US PAS 1990, </a:t>
            </a:r>
            <a:r>
              <a:rPr lang="fr-FR" dirty="0" err="1" smtClean="0"/>
              <a:t>Lect.Notes</a:t>
            </a:r>
            <a:r>
              <a:rPr lang="fr-FR" dirty="0" smtClean="0"/>
              <a:t> Phys. 400 (1992) 415-445</a:t>
            </a:r>
            <a:endParaRPr lang="en-GB" dirty="0" smtClean="0"/>
          </a:p>
          <a:p>
            <a:pPr>
              <a:tabLst>
                <a:tab pos="447675" algn="l"/>
              </a:tabLst>
            </a:pPr>
            <a:r>
              <a:rPr lang="en-GB" dirty="0" smtClean="0"/>
              <a:t>[8] K. </a:t>
            </a:r>
            <a:r>
              <a:rPr lang="en-GB" dirty="0" err="1" smtClean="0"/>
              <a:t>Yokoya</a:t>
            </a:r>
            <a:r>
              <a:rPr lang="en-GB" dirty="0" smtClean="0"/>
              <a:t>, </a:t>
            </a:r>
            <a:r>
              <a:rPr lang="en-GB" dirty="0" err="1" smtClean="0"/>
              <a:t>Nucl.Instrum.Meth</a:t>
            </a:r>
            <a:r>
              <a:rPr lang="en-GB" dirty="0" smtClean="0"/>
              <a:t>. A251 (1986) 1</a:t>
            </a:r>
          </a:p>
          <a:p>
            <a:pPr>
              <a:tabLst>
                <a:tab pos="447675" algn="l"/>
              </a:tabLst>
            </a:pPr>
            <a:r>
              <a:rPr lang="en-GB" dirty="0" smtClean="0"/>
              <a:t>[9] K. </a:t>
            </a:r>
            <a:r>
              <a:rPr lang="en-GB" dirty="0" err="1" smtClean="0"/>
              <a:t>Yokoya</a:t>
            </a:r>
            <a:r>
              <a:rPr lang="en-GB" dirty="0" smtClean="0"/>
              <a:t>, ‘Scaling of High-Energy </a:t>
            </a:r>
            <a:r>
              <a:rPr lang="en-GB" dirty="0" err="1" smtClean="0"/>
              <a:t>e</a:t>
            </a:r>
            <a:r>
              <a:rPr lang="en-GB" baseline="30000" dirty="0" err="1" smtClean="0"/>
              <a:t>+</a:t>
            </a:r>
            <a:r>
              <a:rPr lang="en-GB" dirty="0" err="1" smtClean="0"/>
              <a:t>e</a:t>
            </a:r>
            <a:r>
              <a:rPr lang="en-GB" baseline="30000" dirty="0" smtClean="0"/>
              <a:t>- </a:t>
            </a:r>
            <a:r>
              <a:rPr lang="en-GB" dirty="0" smtClean="0"/>
              <a:t>Ring Colliders,’ KEK  Accelerator Seminar, 15.03.2012</a:t>
            </a:r>
          </a:p>
          <a:p>
            <a:pPr>
              <a:tabLst>
                <a:tab pos="714375" algn="l"/>
              </a:tabLst>
            </a:pPr>
            <a:r>
              <a:rPr lang="en-GB" dirty="0" smtClean="0"/>
              <a:t>[10] V. Telnov, ‘Restriction on the energy and luminosity of </a:t>
            </a:r>
            <a:r>
              <a:rPr lang="en-GB" dirty="0" err="1" smtClean="0"/>
              <a:t>e</a:t>
            </a:r>
            <a:r>
              <a:rPr lang="en-GB" baseline="30000" dirty="0" err="1" smtClean="0"/>
              <a:t>+</a:t>
            </a:r>
            <a:r>
              <a:rPr lang="en-GB" dirty="0" err="1" smtClean="0"/>
              <a:t>e</a:t>
            </a:r>
            <a:r>
              <a:rPr lang="en-GB" baseline="30000" dirty="0" smtClean="0"/>
              <a:t>- </a:t>
            </a:r>
            <a:r>
              <a:rPr lang="en-GB" dirty="0" smtClean="0"/>
              <a:t>storage rings due to 	</a:t>
            </a:r>
            <a:r>
              <a:rPr lang="en-GB" dirty="0" err="1" smtClean="0"/>
              <a:t>beamstrahlung</a:t>
            </a:r>
            <a:r>
              <a:rPr lang="en-GB" dirty="0" smtClean="0"/>
              <a:t>,’ arXiv:1203.6563v, 29 March 2012</a:t>
            </a:r>
          </a:p>
          <a:p>
            <a:pPr defTabSz="542925"/>
            <a:r>
              <a:rPr lang="en-GB" dirty="0" smtClean="0"/>
              <a:t>[11] H. </a:t>
            </a:r>
            <a:r>
              <a:rPr lang="en-GB" dirty="0" err="1" smtClean="0"/>
              <a:t>Burkhardt</a:t>
            </a:r>
            <a:r>
              <a:rPr lang="en-GB" dirty="0" smtClean="0"/>
              <a:t>, ‘Beam Lifetime and Beam Tails in LEP,’ CERN-SL-99-061-AP (1999)</a:t>
            </a:r>
          </a:p>
          <a:p>
            <a:pPr>
              <a:tabLst>
                <a:tab pos="542925" algn="l"/>
                <a:tab pos="628650" algn="l"/>
              </a:tabLst>
            </a:pPr>
            <a:r>
              <a:rPr lang="en-GB" dirty="0" smtClean="0"/>
              <a:t>[12] R. </a:t>
            </a:r>
            <a:r>
              <a:rPr lang="en-GB" dirty="0" err="1" smtClean="0"/>
              <a:t>Bossart</a:t>
            </a:r>
            <a:r>
              <a:rPr lang="en-GB" dirty="0" smtClean="0"/>
              <a:t> et al, ‘The LEP Injector </a:t>
            </a:r>
            <a:r>
              <a:rPr lang="en-GB" dirty="0" err="1" smtClean="0"/>
              <a:t>Linac</a:t>
            </a:r>
            <a:r>
              <a:rPr lang="en-GB" dirty="0" smtClean="0"/>
              <a:t>,’ CERN-PS-90-56-LP (1990)</a:t>
            </a:r>
          </a:p>
          <a:p>
            <a:pPr>
              <a:tabLst>
                <a:tab pos="542925" algn="l"/>
                <a:tab pos="628650" algn="l"/>
              </a:tabLst>
            </a:pPr>
            <a:r>
              <a:rPr lang="en-US" dirty="0" smtClean="0"/>
              <a:t>[13] P. Collier and G. Roy, `Removal of the LEP Ramp Rate Limitation,’ SL-MD Note 195 (1995).</a:t>
            </a:r>
          </a:p>
          <a:p>
            <a:pPr>
              <a:tabLst>
                <a:tab pos="542925" algn="l"/>
                <a:tab pos="628650" algn="l"/>
              </a:tabLst>
            </a:pPr>
            <a:r>
              <a:rPr lang="en-US" dirty="0" smtClean="0"/>
              <a:t>[14] A. Blondel et al, “LEP3: A High Luminosity </a:t>
            </a:r>
            <a:r>
              <a:rPr lang="en-US" dirty="0" err="1" smtClean="0"/>
              <a:t>e+e</a:t>
            </a:r>
            <a:r>
              <a:rPr lang="en-US" dirty="0" smtClean="0"/>
              <a:t>- Collider to study the Higgs Boson”, CENR-	ATS-Note-2012-062 TECH</a:t>
            </a:r>
          </a:p>
          <a:p>
            <a:pPr>
              <a:tabLst>
                <a:tab pos="542925" algn="l"/>
                <a:tab pos="628650" algn="l"/>
              </a:tabLst>
            </a:pPr>
            <a:r>
              <a:rPr lang="en-US" dirty="0"/>
              <a:t>[15] </a:t>
            </a:r>
            <a:r>
              <a:rPr lang="en-US" dirty="0" smtClean="0"/>
              <a:t>P. </a:t>
            </a:r>
            <a:r>
              <a:rPr lang="en-US" dirty="0" err="1" smtClean="0"/>
              <a:t>Azzi</a:t>
            </a:r>
            <a:r>
              <a:rPr lang="en-US" dirty="0" smtClean="0"/>
              <a:t> et al, “Prospective </a:t>
            </a:r>
            <a:r>
              <a:rPr lang="en-US" dirty="0"/>
              <a:t>Studies for LEP3 with the CMS Detector,” </a:t>
            </a:r>
            <a:r>
              <a:rPr lang="en-US" dirty="0" smtClean="0"/>
              <a:t>arXiv:1208.1662 (2012)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12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225"/>
            <a:ext cx="946854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400" b="1" dirty="0" smtClean="0"/>
              <a:t>References for </a:t>
            </a:r>
            <a:r>
              <a:rPr lang="en-US" sz="2400" b="1" dirty="0" err="1" smtClean="0"/>
              <a:t>SAPPHiRE</a:t>
            </a:r>
            <a:r>
              <a:rPr lang="en-US" dirty="0" smtClean="0"/>
              <a:t>:</a:t>
            </a:r>
            <a:endParaRPr lang="en-US" sz="1200" dirty="0" smtClean="0"/>
          </a:p>
          <a:p>
            <a:pPr defTabSz="361950"/>
            <a:r>
              <a:rPr lang="en-GB" dirty="0" smtClean="0"/>
              <a:t>[1] 	</a:t>
            </a:r>
            <a:r>
              <a:rPr lang="en-GB" dirty="0"/>
              <a:t>S. A. Bogacz, J. Ellis, L. Lusito, D. Schulte, T. Takahashi, M. Velasco, M. Zanetti, F. </a:t>
            </a:r>
            <a:r>
              <a:rPr lang="en-GB" dirty="0" smtClean="0"/>
              <a:t>Zimmermann, 	‘</a:t>
            </a:r>
            <a:r>
              <a:rPr lang="en-GB" dirty="0" err="1" smtClean="0"/>
              <a:t>SAPPHiRE</a:t>
            </a:r>
            <a:r>
              <a:rPr lang="en-GB" dirty="0"/>
              <a:t>: a Small Gamma-Gamma Higgs Factory,’ </a:t>
            </a:r>
            <a:r>
              <a:rPr lang="en-GB" dirty="0" smtClean="0"/>
              <a:t>arXiv:1208.2827</a:t>
            </a:r>
            <a:endParaRPr lang="en-GB" dirty="0"/>
          </a:p>
          <a:p>
            <a:pPr defTabSz="361950"/>
            <a:r>
              <a:rPr lang="en-GB" dirty="0" smtClean="0"/>
              <a:t>[</a:t>
            </a:r>
            <a:r>
              <a:rPr lang="en-GB" dirty="0"/>
              <a:t>2] D. </a:t>
            </a:r>
            <a:r>
              <a:rPr lang="en-GB" dirty="0" err="1"/>
              <a:t>Asner</a:t>
            </a:r>
            <a:r>
              <a:rPr lang="en-GB" dirty="0"/>
              <a:t> et al., </a:t>
            </a:r>
            <a:r>
              <a:rPr lang="en-GB" dirty="0" smtClean="0"/>
              <a:t>‘Higgs </a:t>
            </a:r>
            <a:r>
              <a:rPr lang="en-GB" dirty="0"/>
              <a:t>physics with a gamma </a:t>
            </a:r>
            <a:r>
              <a:rPr lang="en-GB" dirty="0" err="1"/>
              <a:t>gamma</a:t>
            </a:r>
            <a:r>
              <a:rPr lang="en-GB" dirty="0"/>
              <a:t> collider based on CLIC I</a:t>
            </a:r>
            <a:r>
              <a:rPr lang="en-GB" dirty="0" smtClean="0"/>
              <a:t>,’ </a:t>
            </a:r>
            <a:r>
              <a:rPr lang="en-GB" dirty="0"/>
              <a:t>Eur. Phys.</a:t>
            </a:r>
          </a:p>
          <a:p>
            <a:pPr defTabSz="361950"/>
            <a:r>
              <a:rPr lang="en-GB" dirty="0" smtClean="0"/>
              <a:t>	J. </a:t>
            </a:r>
            <a:r>
              <a:rPr lang="en-GB" dirty="0"/>
              <a:t>C 28 (2003) 27 [hep-ex/0111056</a:t>
            </a:r>
            <a:r>
              <a:rPr lang="en-GB" dirty="0" smtClean="0"/>
              <a:t>].</a:t>
            </a:r>
          </a:p>
          <a:p>
            <a:pPr defTabSz="361950"/>
            <a:r>
              <a:rPr lang="en-GB" dirty="0" smtClean="0"/>
              <a:t>[3] J</a:t>
            </a:r>
            <a:r>
              <a:rPr lang="en-GB" dirty="0"/>
              <a:t>. Abelleira Fernandez et al, </a:t>
            </a:r>
            <a:r>
              <a:rPr lang="en-GB" dirty="0" smtClean="0"/>
              <a:t>‘A </a:t>
            </a:r>
            <a:r>
              <a:rPr lang="en-GB" dirty="0"/>
              <a:t>Large Hadron Electron Collider at CERN - Report on the</a:t>
            </a:r>
          </a:p>
          <a:p>
            <a:pPr defTabSz="361950"/>
            <a:r>
              <a:rPr lang="en-GB" dirty="0" smtClean="0"/>
              <a:t>	Physics </a:t>
            </a:r>
            <a:r>
              <a:rPr lang="en-GB" dirty="0"/>
              <a:t>and Design Concepts for Machine and Detector</a:t>
            </a:r>
            <a:r>
              <a:rPr lang="en-GB" dirty="0" smtClean="0"/>
              <a:t>,’ </a:t>
            </a:r>
            <a:r>
              <a:rPr lang="en-GB" dirty="0"/>
              <a:t>Journal of Physics G: Nuclear</a:t>
            </a:r>
          </a:p>
          <a:p>
            <a:pPr defTabSz="361950"/>
            <a:r>
              <a:rPr lang="en-GB" dirty="0" smtClean="0"/>
              <a:t>	and </a:t>
            </a:r>
            <a:r>
              <a:rPr lang="en-GB" dirty="0"/>
              <a:t>Particle Physics 39 Number 7 (2012) arXiv:1206.2913 [</a:t>
            </a:r>
            <a:r>
              <a:rPr lang="en-GB" dirty="0" err="1"/>
              <a:t>physics.acc-ph</a:t>
            </a:r>
            <a:r>
              <a:rPr lang="en-GB" dirty="0"/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258438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708920"/>
            <a:ext cx="39317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backup slides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9597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977" y="0"/>
            <a:ext cx="8229600" cy="1143000"/>
          </a:xfrm>
        </p:spPr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f</a:t>
            </a:r>
            <a:r>
              <a:rPr lang="en-US" dirty="0" smtClean="0"/>
              <a:t> efficiency (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wall</a:t>
            </a:r>
            <a:r>
              <a:rPr lang="en-US" dirty="0" err="1" smtClean="0">
                <a:latin typeface="Calibri"/>
                <a:cs typeface="Calibri"/>
              </a:rPr>
              <a:t>→</a:t>
            </a:r>
            <a:r>
              <a:rPr lang="en-US" i="1" dirty="0" err="1" smtClean="0">
                <a:latin typeface="Calibri"/>
                <a:cs typeface="Calibri"/>
              </a:rPr>
              <a:t>P</a:t>
            </a:r>
            <a:r>
              <a:rPr lang="en-US" i="1" baseline="-25000" dirty="0" err="1" smtClean="0">
                <a:latin typeface="Calibri"/>
                <a:cs typeface="Calibri"/>
              </a:rPr>
              <a:t>SR</a:t>
            </a:r>
            <a:r>
              <a:rPr lang="en-US" dirty="0" smtClean="0">
                <a:latin typeface="Calibri"/>
                <a:cs typeface="Calibri"/>
              </a:rPr>
              <a:t>)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04533" y="1196752"/>
            <a:ext cx="89644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compare </a:t>
            </a:r>
            <a:r>
              <a:rPr lang="en-US" sz="2800" b="1" dirty="0" smtClean="0">
                <a:solidFill>
                  <a:srgbClr val="0000FF"/>
                </a:solidFill>
              </a:rPr>
              <a:t>numbers from </a:t>
            </a:r>
            <a:r>
              <a:rPr lang="en-US" sz="2800" b="1" dirty="0" err="1" smtClean="0">
                <a:solidFill>
                  <a:srgbClr val="0000FF"/>
                </a:solidFill>
              </a:rPr>
              <a:t>LHeC</a:t>
            </a:r>
            <a:r>
              <a:rPr lang="en-US" sz="2800" b="1" dirty="0" smtClean="0">
                <a:solidFill>
                  <a:srgbClr val="0000FF"/>
                </a:solidFill>
              </a:rPr>
              <a:t> Conceptual Design Report</a:t>
            </a:r>
            <a:r>
              <a:rPr lang="en-US" sz="2800" dirty="0" smtClean="0"/>
              <a:t>: </a:t>
            </a:r>
            <a:r>
              <a:rPr lang="pt-BR" sz="2800" dirty="0" smtClean="0"/>
              <a:t>J </a:t>
            </a:r>
            <a:r>
              <a:rPr lang="pt-BR" sz="2800" dirty="0"/>
              <a:t>L Abelleira Fernandez et </a:t>
            </a:r>
            <a:r>
              <a:rPr lang="pt-BR" sz="2800" dirty="0" smtClean="0"/>
              <a:t>al, </a:t>
            </a:r>
            <a:r>
              <a:rPr lang="en-US" sz="2800" dirty="0" smtClean="0"/>
              <a:t> “</a:t>
            </a:r>
            <a:r>
              <a:rPr lang="en-US" sz="2800" i="1" dirty="0" smtClean="0"/>
              <a:t>A </a:t>
            </a:r>
            <a:r>
              <a:rPr lang="en-US" sz="2800" i="1" dirty="0"/>
              <a:t>Large Hadron Electron Collider at </a:t>
            </a:r>
            <a:r>
              <a:rPr lang="en-US" sz="2800" i="1" dirty="0" smtClean="0"/>
              <a:t>CERN Report </a:t>
            </a:r>
            <a:r>
              <a:rPr lang="en-US" sz="2800" i="1" dirty="0"/>
              <a:t>on the Physics and Design Concepts for Machine and </a:t>
            </a:r>
            <a:r>
              <a:rPr lang="en-US" sz="2800" i="1" dirty="0" smtClean="0"/>
              <a:t>Detector</a:t>
            </a:r>
            <a:r>
              <a:rPr lang="en-US" sz="2800" dirty="0" smtClean="0"/>
              <a:t>,” J</a:t>
            </a:r>
            <a:r>
              <a:rPr lang="en-US" sz="2800" dirty="0"/>
              <a:t>. Phys. G: </a:t>
            </a:r>
            <a:r>
              <a:rPr lang="en-US" sz="2800" dirty="0" err="1"/>
              <a:t>Nucl</a:t>
            </a:r>
            <a:r>
              <a:rPr lang="en-US" sz="2800" dirty="0"/>
              <a:t>. Part. Phys. 39 075001 </a:t>
            </a:r>
            <a:r>
              <a:rPr lang="en-US" sz="2800" dirty="0" smtClean="0"/>
              <a:t>(2012):</a:t>
            </a:r>
          </a:p>
          <a:p>
            <a:endParaRPr lang="en-US" sz="2800" dirty="0" smtClean="0"/>
          </a:p>
          <a:p>
            <a:r>
              <a:rPr lang="en-US" sz="2800" dirty="0"/>
              <a:t>c</a:t>
            </a:r>
            <a:r>
              <a:rPr lang="en-US" sz="2800" dirty="0" smtClean="0"/>
              <a:t>onversion efficiency grid </a:t>
            </a:r>
            <a:r>
              <a:rPr lang="en-US" sz="2800" dirty="0"/>
              <a:t>to </a:t>
            </a:r>
            <a:r>
              <a:rPr lang="en-US" sz="2800" dirty="0" smtClean="0"/>
              <a:t>amplifier </a:t>
            </a:r>
            <a:r>
              <a:rPr lang="en-US" sz="2800" dirty="0"/>
              <a:t>RF </a:t>
            </a:r>
            <a:r>
              <a:rPr lang="en-US" sz="2800" dirty="0" smtClean="0"/>
              <a:t>output = 70%</a:t>
            </a:r>
          </a:p>
          <a:p>
            <a:r>
              <a:rPr lang="en-US" sz="2800" dirty="0"/>
              <a:t>t</a:t>
            </a:r>
            <a:r>
              <a:rPr lang="en-US" sz="2800" dirty="0" smtClean="0"/>
              <a:t>ransmission losses = 7%</a:t>
            </a:r>
            <a:endParaRPr lang="en-US" sz="2800" dirty="0"/>
          </a:p>
          <a:p>
            <a:r>
              <a:rPr lang="en-US" sz="2800" dirty="0" smtClean="0"/>
              <a:t>feedbacks power margin = 15%</a:t>
            </a:r>
            <a:endParaRPr lang="en-US" sz="2800" dirty="0"/>
          </a:p>
          <a:p>
            <a:r>
              <a:rPr lang="en-US" sz="2800" dirty="0" smtClean="0">
                <a:latin typeface="Calibri"/>
                <a:cs typeface="Calibri"/>
              </a:rPr>
              <a:t>→ </a:t>
            </a:r>
            <a:r>
              <a:rPr lang="en-US" sz="2800" b="1" dirty="0" smtClean="0">
                <a:solidFill>
                  <a:srgbClr val="0000FF"/>
                </a:solidFill>
              </a:rPr>
              <a:t>total efficiency ~55% </a:t>
            </a:r>
          </a:p>
          <a:p>
            <a:endParaRPr lang="en-US" sz="2800" dirty="0"/>
          </a:p>
          <a:p>
            <a:r>
              <a:rPr lang="en-US" sz="2800" dirty="0" smtClean="0"/>
              <a:t>50% assumed for LEP3/TLEP at same frequency &amp; gradient</a:t>
            </a:r>
          </a:p>
        </p:txBody>
      </p:sp>
    </p:spTree>
    <p:extLst>
      <p:ext uri="{BB962C8B-B14F-4D97-AF65-F5344CB8AC3E}">
        <p14:creationId xmlns:p14="http://schemas.microsoft.com/office/powerpoint/2010/main" val="33823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ransverse impedance &amp; TMCI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79512" y="1268760"/>
            <a:ext cx="91450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LEP</a:t>
            </a:r>
            <a:r>
              <a:rPr lang="en-GB" sz="2400" dirty="0" smtClean="0"/>
              <a:t> bunch intensity was limited by TMCI: </a:t>
            </a:r>
            <a:r>
              <a:rPr lang="en-GB" sz="2400" b="1" i="1" dirty="0" smtClean="0">
                <a:solidFill>
                  <a:srgbClr val="FF0000"/>
                </a:solidFill>
              </a:rPr>
              <a:t>N</a:t>
            </a:r>
            <a:r>
              <a:rPr lang="en-GB" sz="2400" b="1" i="1" baseline="-25000" dirty="0" smtClean="0">
                <a:solidFill>
                  <a:srgbClr val="FF0000"/>
                </a:solidFill>
              </a:rPr>
              <a:t>b,thr</a:t>
            </a:r>
            <a:r>
              <a:rPr lang="en-GB" sz="2400" b="1" dirty="0" smtClean="0">
                <a:solidFill>
                  <a:srgbClr val="FF0000"/>
                </a:solidFill>
              </a:rPr>
              <a:t>~5x10</a:t>
            </a:r>
            <a:r>
              <a:rPr lang="en-GB" sz="2400" b="1" baseline="30000" dirty="0" smtClean="0">
                <a:solidFill>
                  <a:srgbClr val="FF0000"/>
                </a:solidFill>
              </a:rPr>
              <a:t>11 </a:t>
            </a:r>
            <a:r>
              <a:rPr lang="en-GB" sz="2400" b="1" dirty="0">
                <a:solidFill>
                  <a:srgbClr val="FF0000"/>
                </a:solidFill>
              </a:rPr>
              <a:t>at </a:t>
            </a:r>
            <a:r>
              <a:rPr lang="en-GB" sz="2400" b="1" dirty="0" smtClean="0">
                <a:solidFill>
                  <a:srgbClr val="FF0000"/>
                </a:solidFill>
              </a:rPr>
              <a:t>22 GeV</a:t>
            </a:r>
          </a:p>
          <a:p>
            <a:endParaRPr lang="en-GB" sz="2400" dirty="0"/>
          </a:p>
          <a:p>
            <a:r>
              <a:rPr lang="en-GB" sz="2400" b="1" dirty="0" smtClean="0">
                <a:solidFill>
                  <a:srgbClr val="0000FF"/>
                </a:solidFill>
              </a:rPr>
              <a:t>LEP3 </a:t>
            </a:r>
            <a:r>
              <a:rPr lang="en-GB" sz="2400" dirty="0" smtClean="0"/>
              <a:t>with 700 MHz: </a:t>
            </a:r>
            <a:r>
              <a:rPr lang="en-GB" sz="2400" b="1" dirty="0">
                <a:solidFill>
                  <a:srgbClr val="0000FF"/>
                </a:solidFill>
              </a:rPr>
              <a:t>at 120 GeV </a:t>
            </a:r>
            <a:r>
              <a:rPr lang="en-GB" sz="2400" b="1" dirty="0" smtClean="0">
                <a:solidFill>
                  <a:srgbClr val="0000FF"/>
                </a:solidFill>
              </a:rPr>
              <a:t>we </a:t>
            </a:r>
            <a:r>
              <a:rPr lang="en-GB" sz="2400" b="1" dirty="0">
                <a:solidFill>
                  <a:srgbClr val="0000FF"/>
                </a:solidFill>
              </a:rPr>
              <a:t>gain a factor </a:t>
            </a:r>
            <a:r>
              <a:rPr lang="en-GB" sz="2400" b="1" dirty="0" smtClean="0">
                <a:solidFill>
                  <a:srgbClr val="0000FF"/>
                </a:solidFill>
              </a:rPr>
              <a:t>5.5 </a:t>
            </a:r>
            <a:r>
              <a:rPr lang="en-GB" sz="2400" b="1" dirty="0">
                <a:solidFill>
                  <a:srgbClr val="0000FF"/>
                </a:solidFill>
              </a:rPr>
              <a:t>in the threshold</a:t>
            </a:r>
            <a:r>
              <a:rPr lang="en-GB" sz="2400" dirty="0"/>
              <a:t>, </a:t>
            </a:r>
            <a:r>
              <a:rPr lang="en-GB" sz="2400" b="1" dirty="0">
                <a:solidFill>
                  <a:srgbClr val="0000FF"/>
                </a:solidFill>
              </a:rPr>
              <a:t>which </a:t>
            </a:r>
            <a:r>
              <a:rPr lang="en-GB" sz="2400" b="1" dirty="0" smtClean="0">
                <a:solidFill>
                  <a:srgbClr val="0000FF"/>
                </a:solidFill>
              </a:rPr>
              <a:t>almost cancels </a:t>
            </a:r>
            <a:r>
              <a:rPr lang="en-GB" sz="2400" b="1" dirty="0">
                <a:solidFill>
                  <a:srgbClr val="0000FF"/>
                </a:solidFill>
              </a:rPr>
              <a:t>a factor </a:t>
            </a:r>
            <a:r>
              <a:rPr lang="en-GB" sz="2400" b="1" dirty="0" smtClean="0">
                <a:solidFill>
                  <a:srgbClr val="0000FF"/>
                </a:solidFill>
              </a:rPr>
              <a:t>(0.7/0.35)</a:t>
            </a:r>
            <a:r>
              <a:rPr lang="en-GB" sz="2400" b="1" baseline="30000" dirty="0" smtClean="0">
                <a:solidFill>
                  <a:srgbClr val="0000FF"/>
                </a:solidFill>
              </a:rPr>
              <a:t>3 </a:t>
            </a:r>
            <a:r>
              <a:rPr lang="en-GB" sz="2400" b="1" dirty="0" smtClean="0">
                <a:solidFill>
                  <a:srgbClr val="0000FF"/>
                </a:solidFill>
              </a:rPr>
              <a:t>~ 8</a:t>
            </a:r>
            <a:r>
              <a:rPr lang="en-GB" sz="2400" dirty="0" smtClean="0"/>
              <a:t> arising </a:t>
            </a:r>
            <a:r>
              <a:rPr lang="en-GB" sz="2400" dirty="0"/>
              <a:t>from the change </a:t>
            </a:r>
            <a:endParaRPr lang="en-GB" sz="2400" dirty="0" smtClean="0"/>
          </a:p>
          <a:p>
            <a:r>
              <a:rPr lang="en-GB" sz="2400" dirty="0" smtClean="0"/>
              <a:t>in </a:t>
            </a:r>
            <a:r>
              <a:rPr lang="en-GB" sz="2400" dirty="0"/>
              <a:t>wake-field strength due to the different RF </a:t>
            </a:r>
            <a:r>
              <a:rPr lang="en-GB" sz="2400" dirty="0" smtClean="0"/>
              <a:t>frequency</a:t>
            </a:r>
          </a:p>
          <a:p>
            <a:endParaRPr lang="en-GB" sz="2400" dirty="0"/>
          </a:p>
          <a:p>
            <a:r>
              <a:rPr lang="en-GB" sz="2400" b="1" dirty="0" smtClean="0">
                <a:solidFill>
                  <a:srgbClr val="0000FF"/>
                </a:solidFill>
              </a:rPr>
              <a:t>LEP3 </a:t>
            </a:r>
            <a:r>
              <a:rPr lang="en-GB" sz="2400" b="1" i="1" dirty="0" smtClean="0">
                <a:solidFill>
                  <a:srgbClr val="0000FF"/>
                </a:solidFill>
              </a:rPr>
              <a:t>Q</a:t>
            </a:r>
            <a:r>
              <a:rPr lang="en-GB" sz="2400" b="1" i="1" baseline="-25000" dirty="0" smtClean="0">
                <a:solidFill>
                  <a:srgbClr val="0000FF"/>
                </a:solidFill>
              </a:rPr>
              <a:t>s</a:t>
            </a:r>
            <a:r>
              <a:rPr lang="en-GB" sz="2400" b="1" dirty="0" smtClean="0">
                <a:solidFill>
                  <a:srgbClr val="0000FF"/>
                </a:solidFill>
              </a:rPr>
              <a:t>~0.2</a:t>
            </a:r>
            <a:r>
              <a:rPr lang="en-GB" sz="2400" dirty="0" smtClean="0"/>
              <a:t>, LEP </a:t>
            </a:r>
            <a:r>
              <a:rPr lang="en-GB" sz="2400" i="1" dirty="0" smtClean="0"/>
              <a:t>Q</a:t>
            </a:r>
            <a:r>
              <a:rPr lang="en-GB" sz="2400" i="1" baseline="-25000" dirty="0" smtClean="0"/>
              <a:t>s</a:t>
            </a:r>
            <a:r>
              <a:rPr lang="en-GB" sz="2400" dirty="0" smtClean="0"/>
              <a:t>~0.15:  </a:t>
            </a:r>
            <a:r>
              <a:rPr lang="en-GB" sz="2400" dirty="0"/>
              <a:t>further </a:t>
            </a:r>
            <a:r>
              <a:rPr lang="en-GB" sz="2400" b="1" dirty="0" smtClean="0">
                <a:solidFill>
                  <a:srgbClr val="0000FF"/>
                </a:solidFill>
              </a:rPr>
              <a:t>25% increase </a:t>
            </a:r>
            <a:r>
              <a:rPr lang="en-GB" sz="2400" dirty="0" smtClean="0"/>
              <a:t>in TMCI threshold?</a:t>
            </a:r>
          </a:p>
          <a:p>
            <a:endParaRPr lang="en-GB" sz="2400" dirty="0"/>
          </a:p>
          <a:p>
            <a:r>
              <a:rPr lang="en-GB" sz="2400" b="1" dirty="0">
                <a:solidFill>
                  <a:srgbClr val="FF0000"/>
                </a:solidFill>
              </a:rPr>
              <a:t>o</a:t>
            </a:r>
            <a:r>
              <a:rPr lang="en-GB" sz="2400" b="1" dirty="0" smtClean="0">
                <a:solidFill>
                  <a:srgbClr val="FF0000"/>
                </a:solidFill>
              </a:rPr>
              <a:t>nly ½ of LEP transverse </a:t>
            </a:r>
            <a:r>
              <a:rPr lang="en-GB" sz="2400" b="1" dirty="0">
                <a:solidFill>
                  <a:srgbClr val="FF0000"/>
                </a:solidFill>
              </a:rPr>
              <a:t>kick factor </a:t>
            </a:r>
            <a:r>
              <a:rPr lang="en-GB" sz="2400" b="1" dirty="0" smtClean="0">
                <a:solidFill>
                  <a:srgbClr val="FF0000"/>
                </a:solidFill>
              </a:rPr>
              <a:t>came </a:t>
            </a:r>
            <a:r>
              <a:rPr lang="en-GB" sz="2400" b="1" dirty="0">
                <a:solidFill>
                  <a:srgbClr val="FF0000"/>
                </a:solidFill>
              </a:rPr>
              <a:t>from </a:t>
            </a:r>
            <a:r>
              <a:rPr lang="en-GB" sz="2400" b="1" dirty="0" smtClean="0">
                <a:solidFill>
                  <a:srgbClr val="FF0000"/>
                </a:solidFill>
              </a:rPr>
              <a:t>SC </a:t>
            </a:r>
            <a:r>
              <a:rPr lang="en-GB" sz="2400" b="1" dirty="0">
                <a:solidFill>
                  <a:srgbClr val="FF0000"/>
                </a:solidFill>
              </a:rPr>
              <a:t>RF </a:t>
            </a:r>
            <a:r>
              <a:rPr lang="en-GB" sz="2400" b="1" dirty="0" smtClean="0">
                <a:solidFill>
                  <a:srgbClr val="FF0000"/>
                </a:solidFill>
              </a:rPr>
              <a:t>cavities</a:t>
            </a:r>
          </a:p>
          <a:p>
            <a:endParaRPr lang="en-GB" sz="2400" dirty="0"/>
          </a:p>
          <a:p>
            <a:r>
              <a:rPr lang="en-GB" sz="2400" b="1" dirty="0" smtClean="0">
                <a:solidFill>
                  <a:srgbClr val="0000FF"/>
                </a:solidFill>
              </a:rPr>
              <a:t>LEP3 beta functions at RF </a:t>
            </a:r>
            <a:r>
              <a:rPr lang="en-GB" sz="2400" b="1" dirty="0">
                <a:solidFill>
                  <a:srgbClr val="0000FF"/>
                </a:solidFill>
              </a:rPr>
              <a:t>cavities </a:t>
            </a:r>
            <a:r>
              <a:rPr lang="en-GB" sz="2400" dirty="0"/>
              <a:t>might be smaller than in </a:t>
            </a:r>
            <a:r>
              <a:rPr lang="en-GB" sz="2400" dirty="0" smtClean="0"/>
              <a:t>LEP</a:t>
            </a:r>
            <a:endParaRPr lang="en-GB" sz="2400" dirty="0"/>
          </a:p>
          <a:p>
            <a:endParaRPr lang="en-GB" sz="2400" dirty="0"/>
          </a:p>
          <a:p>
            <a:r>
              <a:rPr lang="en-GB" sz="2400" b="1" dirty="0" smtClean="0">
                <a:solidFill>
                  <a:srgbClr val="0000FF"/>
                </a:solidFill>
              </a:rPr>
              <a:t>LEP3 bunch </a:t>
            </a:r>
            <a:r>
              <a:rPr lang="en-GB" sz="2400" b="1" dirty="0">
                <a:solidFill>
                  <a:srgbClr val="0000FF"/>
                </a:solidFill>
              </a:rPr>
              <a:t>length </a:t>
            </a:r>
            <a:r>
              <a:rPr lang="en-GB" sz="2400" b="1" dirty="0" smtClean="0">
                <a:solidFill>
                  <a:srgbClr val="0000FF"/>
                </a:solidFill>
              </a:rPr>
              <a:t>(2-3 mm) is shorter </a:t>
            </a:r>
            <a:r>
              <a:rPr lang="en-GB" sz="2400" dirty="0"/>
              <a:t>than at </a:t>
            </a:r>
            <a:r>
              <a:rPr lang="en-GB" sz="2400" dirty="0" smtClean="0"/>
              <a:t>LEP injection (5-9 mm)</a:t>
            </a:r>
          </a:p>
          <a:p>
            <a:r>
              <a:rPr lang="en-GB" sz="2400" dirty="0"/>
              <a:t> </a:t>
            </a:r>
            <a:r>
              <a:rPr lang="en-GB" sz="2400" dirty="0" smtClean="0"/>
              <a:t>						</a:t>
            </a:r>
            <a:r>
              <a:rPr lang="en-GB" dirty="0" smtClean="0"/>
              <a:t>M. Lamont, SL-Note-98-026 </a:t>
            </a:r>
            <a:r>
              <a:rPr lang="en-GB" dirty="0"/>
              <a:t>(OP)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9670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2" y="188640"/>
            <a:ext cx="9217024" cy="1143000"/>
          </a:xfrm>
        </p:spPr>
        <p:txBody>
          <a:bodyPr>
            <a:noAutofit/>
          </a:bodyPr>
          <a:lstStyle/>
          <a:p>
            <a:r>
              <a:rPr lang="en-US" sz="5400" dirty="0"/>
              <a:t>a</a:t>
            </a:r>
            <a:r>
              <a:rPr lang="en-US" sz="5400" dirty="0" smtClean="0"/>
              <a:t> long-term strategy for HEP</a:t>
            </a:r>
            <a:endParaRPr lang="en-GB" sz="3200" i="1" dirty="0"/>
          </a:p>
        </p:txBody>
      </p:sp>
      <p:sp>
        <p:nvSpPr>
          <p:cNvPr id="4" name="Oval 3"/>
          <p:cNvSpPr/>
          <p:nvPr/>
        </p:nvSpPr>
        <p:spPr>
          <a:xfrm>
            <a:off x="2161558" y="3389836"/>
            <a:ext cx="3796547" cy="162334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215386" y="3324082"/>
            <a:ext cx="1430352" cy="464957"/>
          </a:xfrm>
          <a:prstGeom prst="ellipse">
            <a:avLst/>
          </a:prstGeom>
          <a:noFill/>
          <a:ln w="508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855346" y="3173812"/>
            <a:ext cx="720080" cy="216024"/>
          </a:xfrm>
          <a:prstGeom prst="ellipse">
            <a:avLst/>
          </a:prstGeom>
          <a:noFill/>
          <a:ln w="508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41610" y="3085104"/>
            <a:ext cx="451664" cy="108624"/>
          </a:xfrm>
          <a:prstGeom prst="ellipse">
            <a:avLst/>
          </a:prstGeom>
          <a:noFill/>
          <a:ln w="508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00615" y="2702973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PSB</a:t>
            </a:r>
            <a:endParaRPr lang="en-GB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0421" y="2771024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PS (0.6 km)</a:t>
            </a:r>
            <a:endParaRPr lang="en-GB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502" y="3064314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SPS (6.9 km)</a:t>
            </a:r>
            <a:endParaRPr lang="en-GB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94319" y="3139416"/>
            <a:ext cx="1657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LHC (26.7 km)</a:t>
            </a:r>
            <a:endParaRPr lang="en-GB" sz="2000" b="1" dirty="0"/>
          </a:p>
        </p:txBody>
      </p:sp>
      <p:sp>
        <p:nvSpPr>
          <p:cNvPr id="12" name="Oval 11"/>
          <p:cNvSpPr/>
          <p:nvPr/>
        </p:nvSpPr>
        <p:spPr>
          <a:xfrm>
            <a:off x="45606" y="1916832"/>
            <a:ext cx="6416556" cy="3248744"/>
          </a:xfrm>
          <a:prstGeom prst="ellipse">
            <a:avLst/>
          </a:prstGeom>
          <a:noFill/>
          <a:ln w="508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189622" y="1936828"/>
            <a:ext cx="6416556" cy="3248744"/>
          </a:xfrm>
          <a:prstGeom prst="ellipse">
            <a:avLst/>
          </a:prstGeom>
          <a:noFill/>
          <a:ln w="50800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968534" y="1663930"/>
            <a:ext cx="309892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</a:rPr>
              <a:t>TLEP (80 km,</a:t>
            </a:r>
          </a:p>
          <a:p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smtClean="0">
                <a:solidFill>
                  <a:srgbClr val="0000CC"/>
                </a:solidFill>
              </a:rPr>
              <a:t>       </a:t>
            </a:r>
            <a:r>
              <a:rPr lang="en-US" sz="2800" b="1" i="1" dirty="0" err="1" smtClean="0">
                <a:solidFill>
                  <a:srgbClr val="0000CC"/>
                </a:solidFill>
              </a:rPr>
              <a:t>e</a:t>
            </a:r>
            <a:r>
              <a:rPr lang="en-US" sz="2800" b="1" baseline="30000" dirty="0" err="1" smtClean="0">
                <a:solidFill>
                  <a:srgbClr val="0000CC"/>
                </a:solidFill>
              </a:rPr>
              <a:t>+</a:t>
            </a:r>
            <a:r>
              <a:rPr lang="en-US" sz="2800" b="1" i="1" dirty="0" err="1" smtClean="0">
                <a:solidFill>
                  <a:srgbClr val="0000CC"/>
                </a:solidFill>
              </a:rPr>
              <a:t>e</a:t>
            </a:r>
            <a:r>
              <a:rPr lang="en-US" sz="2800" b="1" baseline="30000" dirty="0" smtClean="0">
                <a:solidFill>
                  <a:srgbClr val="0000CC"/>
                </a:solidFill>
              </a:rPr>
              <a:t>-</a:t>
            </a:r>
            <a:r>
              <a:rPr lang="en-US" sz="2800" b="1" dirty="0" smtClean="0">
                <a:solidFill>
                  <a:srgbClr val="0000CC"/>
                </a:solidFill>
              </a:rPr>
              <a:t>, up to</a:t>
            </a:r>
          </a:p>
          <a:p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</a:rPr>
              <a:t>       ~350 GeV </a:t>
            </a:r>
            <a:r>
              <a:rPr lang="en-US" sz="2800" b="1" dirty="0" err="1" smtClean="0">
                <a:solidFill>
                  <a:srgbClr val="0000CC"/>
                </a:solidFill>
              </a:rPr>
              <a:t>c.m</a:t>
            </a:r>
            <a:r>
              <a:rPr lang="en-US" sz="2800" b="1" dirty="0" smtClean="0">
                <a:solidFill>
                  <a:srgbClr val="0000CC"/>
                </a:solidFill>
              </a:rPr>
              <a:t>.)</a:t>
            </a:r>
          </a:p>
          <a:p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smtClean="0">
                <a:solidFill>
                  <a:srgbClr val="0000CC"/>
                </a:solidFill>
              </a:rPr>
              <a:t>      </a:t>
            </a:r>
            <a:endParaRPr lang="en-US" sz="1600" b="1" dirty="0" smtClean="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26480" y="4536122"/>
            <a:ext cx="21830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VHE-LHC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(</a:t>
            </a:r>
            <a:r>
              <a:rPr lang="en-US" sz="2800" b="1" i="1" dirty="0" err="1" smtClean="0">
                <a:solidFill>
                  <a:srgbClr val="FF0000"/>
                </a:solidFill>
              </a:rPr>
              <a:t>pp</a:t>
            </a:r>
            <a:r>
              <a:rPr lang="en-US" sz="2800" b="1" dirty="0" smtClean="0">
                <a:solidFill>
                  <a:srgbClr val="FF0000"/>
                </a:solidFill>
              </a:rPr>
              <a:t>, up to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100 </a:t>
            </a:r>
            <a:r>
              <a:rPr lang="en-US" sz="2800" b="1" dirty="0" err="1">
                <a:solidFill>
                  <a:srgbClr val="FF0000"/>
                </a:solidFill>
              </a:rPr>
              <a:t>T</a:t>
            </a:r>
            <a:r>
              <a:rPr lang="en-US" sz="2800" b="1" dirty="0" err="1" smtClean="0">
                <a:solidFill>
                  <a:srgbClr val="FF0000"/>
                </a:solidFill>
              </a:rPr>
              <a:t>eV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c.m</a:t>
            </a:r>
            <a:r>
              <a:rPr lang="en-US" sz="2800" b="1" dirty="0" smtClean="0">
                <a:solidFill>
                  <a:srgbClr val="FF0000"/>
                </a:solidFill>
              </a:rPr>
              <a:t>.)</a:t>
            </a:r>
          </a:p>
        </p:txBody>
      </p:sp>
      <p:sp>
        <p:nvSpPr>
          <p:cNvPr id="16" name="Oval 15"/>
          <p:cNvSpPr/>
          <p:nvPr/>
        </p:nvSpPr>
        <p:spPr>
          <a:xfrm>
            <a:off x="373564" y="1987914"/>
            <a:ext cx="6416556" cy="324874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387692" y="6021287"/>
            <a:ext cx="6713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a</a:t>
            </a:r>
            <a:r>
              <a:rPr lang="en-US" sz="2800" dirty="0" smtClean="0">
                <a:solidFill>
                  <a:srgbClr val="00B050"/>
                </a:solidFill>
              </a:rPr>
              <a:t>lso: </a:t>
            </a:r>
            <a:r>
              <a:rPr lang="en-US" sz="2800" b="1" i="1" dirty="0" smtClean="0">
                <a:solidFill>
                  <a:srgbClr val="00B050"/>
                </a:solidFill>
              </a:rPr>
              <a:t>e</a:t>
            </a:r>
            <a:r>
              <a:rPr lang="en-US" sz="2800" b="1" i="1" baseline="30000" dirty="0" smtClean="0">
                <a:solidFill>
                  <a:srgbClr val="00B050"/>
                </a:solidFill>
                <a:latin typeface="Calibri"/>
                <a:cs typeface="Calibri"/>
              </a:rPr>
              <a:t>±</a:t>
            </a:r>
            <a:r>
              <a:rPr lang="en-US" sz="2800" b="1" dirty="0" smtClean="0">
                <a:solidFill>
                  <a:srgbClr val="00B050"/>
                </a:solidFill>
              </a:rPr>
              <a:t> (200 GeV) – </a:t>
            </a:r>
            <a:r>
              <a:rPr lang="en-US" sz="2800" b="1" i="1" dirty="0" smtClean="0">
                <a:solidFill>
                  <a:srgbClr val="00B050"/>
                </a:solidFill>
              </a:rPr>
              <a:t>p</a:t>
            </a:r>
            <a:r>
              <a:rPr lang="en-US" sz="2800" b="1" dirty="0" smtClean="0">
                <a:solidFill>
                  <a:srgbClr val="00B050"/>
                </a:solidFill>
              </a:rPr>
              <a:t> (7 &amp; 50 </a:t>
            </a:r>
            <a:r>
              <a:rPr lang="en-US" sz="2800" b="1" dirty="0" err="1" smtClean="0">
                <a:solidFill>
                  <a:srgbClr val="00B050"/>
                </a:solidFill>
              </a:rPr>
              <a:t>TeV</a:t>
            </a:r>
            <a:r>
              <a:rPr lang="en-US" sz="2800" b="1" dirty="0" smtClean="0">
                <a:solidFill>
                  <a:srgbClr val="00B050"/>
                </a:solidFill>
              </a:rPr>
              <a:t>) </a:t>
            </a:r>
            <a:r>
              <a:rPr lang="en-US" sz="2800" dirty="0" smtClean="0">
                <a:solidFill>
                  <a:srgbClr val="00B050"/>
                </a:solidFill>
              </a:rPr>
              <a:t>collisions 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161558" y="3439402"/>
            <a:ext cx="3796547" cy="162334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3276888" y="3546221"/>
            <a:ext cx="2377574" cy="1528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LEP3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(240 GeV </a:t>
            </a:r>
            <a:r>
              <a:rPr lang="en-US" sz="2800" b="1" dirty="0" err="1" smtClean="0">
                <a:solidFill>
                  <a:srgbClr val="C00000"/>
                </a:solidFill>
              </a:rPr>
              <a:t>c.m</a:t>
            </a:r>
            <a:r>
              <a:rPr lang="en-US" sz="2800" b="1" dirty="0" smtClean="0">
                <a:solidFill>
                  <a:srgbClr val="C00000"/>
                </a:solidFill>
              </a:rPr>
              <a:t>.)</a:t>
            </a:r>
          </a:p>
          <a:p>
            <a:endParaRPr lang="en-US" sz="1600" b="1" baseline="30000" dirty="0" smtClean="0">
              <a:solidFill>
                <a:srgbClr val="C00000"/>
              </a:solidFill>
            </a:endParaRPr>
          </a:p>
          <a:p>
            <a:endParaRPr lang="en-US" sz="1600" b="1" baseline="30000" dirty="0" smtClean="0">
              <a:solidFill>
                <a:srgbClr val="C00000"/>
              </a:solidFill>
            </a:endParaRPr>
          </a:p>
          <a:p>
            <a:endParaRPr lang="en-US" sz="1600" b="1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14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 animBg="1"/>
      <p:bldP spid="13" grpId="0" animBg="1"/>
      <p:bldP spid="15" grpId="0"/>
      <p:bldP spid="16" grpId="0" animBg="1"/>
      <p:bldP spid="18" grpId="0"/>
      <p:bldP spid="2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4762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s</a:t>
            </a:r>
            <a:r>
              <a:rPr lang="en-US" sz="4000" dirty="0" smtClean="0"/>
              <a:t>imulations by K. Ohmi presented at </a:t>
            </a:r>
            <a:r>
              <a:rPr lang="en-US" sz="4000" dirty="0"/>
              <a:t>2</a:t>
            </a:r>
            <a:r>
              <a:rPr lang="en-US" sz="4000" dirty="0" smtClean="0"/>
              <a:t>nd EuCARD LEP3 Day </a:t>
            </a:r>
            <a:endParaRPr lang="en-GB" sz="4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/>
              <a:t>b</a:t>
            </a:r>
            <a:r>
              <a:rPr lang="en-US" sz="4800" dirty="0" smtClean="0"/>
              <a:t>eam-beam with large hourglass effect?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25114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20688"/>
            <a:ext cx="9036496" cy="4525963"/>
          </a:xfrm>
        </p:spPr>
        <p:txBody>
          <a:bodyPr>
            <a:noAutofit/>
          </a:bodyPr>
          <a:lstStyle/>
          <a:p>
            <a:r>
              <a:rPr lang="en-GB" sz="3600" dirty="0"/>
              <a:t>i</a:t>
            </a:r>
            <a:r>
              <a:rPr lang="en-GB" sz="3600" dirty="0" smtClean="0"/>
              <a:t>nstallation in the LHC tunnel “LEP3” 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+ inexpensive (&lt;0.1xLC)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FF"/>
                </a:solidFill>
              </a:rPr>
              <a:t>+</a:t>
            </a:r>
            <a:r>
              <a:rPr lang="en-US" dirty="0" smtClean="0">
                <a:solidFill>
                  <a:srgbClr val="0000FF"/>
                </a:solidFill>
              </a:rPr>
              <a:t> tunnel exists</a:t>
            </a:r>
            <a:endParaRPr lang="en-GB" dirty="0" smtClean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+ reusing ATLAS and CMS detectors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FF"/>
                </a:solidFill>
              </a:rPr>
              <a:t>+</a:t>
            </a:r>
            <a:r>
              <a:rPr lang="en-US" dirty="0" smtClean="0">
                <a:solidFill>
                  <a:srgbClr val="0000FF"/>
                </a:solidFill>
              </a:rPr>
              <a:t> reusing LHC </a:t>
            </a:r>
            <a:r>
              <a:rPr lang="en-US" dirty="0" err="1" smtClean="0">
                <a:solidFill>
                  <a:srgbClr val="0000FF"/>
                </a:solidFill>
              </a:rPr>
              <a:t>cryoplants</a:t>
            </a:r>
            <a:endParaRPr lang="en-US" dirty="0" smtClean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- interference with LHC and HL-LHC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600" dirty="0"/>
              <a:t>n</a:t>
            </a:r>
            <a:r>
              <a:rPr lang="en-US" sz="3600" dirty="0" smtClean="0"/>
              <a:t>ew larger tunnel “TLEP”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+ higher energy reach, 5-10x higher luminosity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+ decoupled from LHC/HL-LHC operation </a:t>
            </a:r>
            <a:r>
              <a:rPr lang="en-US" dirty="0">
                <a:solidFill>
                  <a:srgbClr val="0000FF"/>
                </a:solidFill>
              </a:rPr>
              <a:t>&amp;</a:t>
            </a:r>
            <a:r>
              <a:rPr lang="en-US" dirty="0" smtClean="0">
                <a:solidFill>
                  <a:srgbClr val="0000FF"/>
                </a:solidFill>
              </a:rPr>
              <a:t> construction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+ tunnel can later serve for HE-LHC (factor 3 in energy 	from tunnel alone) with LHC remaining as injector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- 4-5x more expensive (new tunnel, </a:t>
            </a:r>
            <a:r>
              <a:rPr lang="en-US" dirty="0" err="1" smtClean="0">
                <a:solidFill>
                  <a:srgbClr val="FF0000"/>
                </a:solidFill>
              </a:rPr>
              <a:t>cryoplants</a:t>
            </a:r>
            <a:r>
              <a:rPr lang="en-US" dirty="0" smtClean="0">
                <a:solidFill>
                  <a:srgbClr val="FF0000"/>
                </a:solidFill>
              </a:rPr>
              <a:t>, detectors)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wo 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83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k</a:t>
            </a:r>
            <a:r>
              <a:rPr lang="en-US" dirty="0" smtClean="0">
                <a:solidFill>
                  <a:srgbClr val="0000FF"/>
                </a:solidFill>
              </a:rPr>
              <a:t>ey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188640"/>
                <a:ext cx="8676456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5300" dirty="0" smtClean="0"/>
                  <a:t>LEP3</a:t>
                </a:r>
                <a:r>
                  <a:rPr lang="en-US" sz="4900" dirty="0" smtClean="0"/>
                  <a:t>, TLEP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4000" dirty="0" smtClean="0"/>
                  <a:t>(</a:t>
                </a:r>
                <a:r>
                  <a:rPr lang="en-US" sz="4000" dirty="0" err="1"/>
                  <a:t>e</a:t>
                </a:r>
                <a:r>
                  <a:rPr lang="en-US" sz="4000" baseline="30000" dirty="0" err="1"/>
                  <a:t>+</a:t>
                </a:r>
                <a:r>
                  <a:rPr lang="en-US" sz="4000" dirty="0" err="1"/>
                  <a:t>e</a:t>
                </a:r>
                <a:r>
                  <a:rPr lang="en-US" sz="4000" baseline="30000" dirty="0"/>
                  <a:t>- </a:t>
                </a:r>
                <a:r>
                  <a:rPr lang="en-US" sz="4000" dirty="0"/>
                  <a:t>-&gt; ZH, </a:t>
                </a:r>
                <a:r>
                  <a:rPr lang="en-US" sz="4000" dirty="0" err="1" smtClean="0"/>
                  <a:t>e</a:t>
                </a:r>
                <a:r>
                  <a:rPr lang="en-US" sz="4000" baseline="30000" dirty="0" err="1" smtClean="0"/>
                  <a:t>+</a:t>
                </a:r>
                <a:r>
                  <a:rPr lang="en-US" sz="4000" dirty="0" err="1" smtClean="0"/>
                  <a:t>e</a:t>
                </a:r>
                <a:r>
                  <a:rPr lang="en-US" sz="4000" baseline="30000" dirty="0" smtClean="0"/>
                  <a:t>- </a:t>
                </a:r>
                <a:r>
                  <a:rPr lang="en-US" sz="4000" dirty="0">
                    <a:cs typeface="Calibri"/>
                  </a:rPr>
                  <a:t>→</a:t>
                </a:r>
                <a:r>
                  <a:rPr lang="en-US" sz="4000" dirty="0"/>
                  <a:t> </a:t>
                </a:r>
                <a:r>
                  <a:rPr lang="en-US" sz="4000" dirty="0" smtClean="0"/>
                  <a:t>W</a:t>
                </a:r>
                <a:r>
                  <a:rPr lang="en-US" sz="4000" baseline="30000" dirty="0" smtClean="0"/>
                  <a:t>+</a:t>
                </a:r>
                <a:r>
                  <a:rPr lang="en-US" sz="4000" dirty="0" smtClean="0"/>
                  <a:t>W</a:t>
                </a:r>
                <a:r>
                  <a:rPr lang="en-US" sz="4000" baseline="30000" dirty="0" smtClean="0"/>
                  <a:t>-</a:t>
                </a:r>
                <a:r>
                  <a:rPr lang="en-US" sz="4000" dirty="0" smtClean="0"/>
                  <a:t>, </a:t>
                </a:r>
                <a:r>
                  <a:rPr lang="en-US" sz="4000" dirty="0" err="1"/>
                  <a:t>e</a:t>
                </a:r>
                <a:r>
                  <a:rPr lang="en-US" sz="4000" baseline="30000" dirty="0" err="1"/>
                  <a:t>+</a:t>
                </a:r>
                <a:r>
                  <a:rPr lang="en-US" sz="4000" dirty="0" err="1"/>
                  <a:t>e</a:t>
                </a:r>
                <a:r>
                  <a:rPr lang="en-US" sz="4000" baseline="30000" dirty="0"/>
                  <a:t>- </a:t>
                </a:r>
                <a:r>
                  <a:rPr lang="en-US" sz="4000" dirty="0">
                    <a:cs typeface="Calibri"/>
                  </a:rPr>
                  <a:t>→</a:t>
                </a:r>
                <a:r>
                  <a:rPr lang="en-US" sz="4000" dirty="0"/>
                  <a:t> </a:t>
                </a:r>
                <a:r>
                  <a:rPr lang="en-US" sz="4000" dirty="0" smtClean="0"/>
                  <a:t>Z,[</a:t>
                </a:r>
                <a:r>
                  <a:rPr lang="en-US" sz="4000" dirty="0" err="1" smtClean="0"/>
                  <a:t>e</a:t>
                </a:r>
                <a:r>
                  <a:rPr lang="en-US" sz="4000" baseline="30000" dirty="0" err="1" smtClean="0"/>
                  <a:t>+</a:t>
                </a:r>
                <a:r>
                  <a:rPr lang="en-US" sz="4000" dirty="0" err="1" smtClean="0"/>
                  <a:t>e</a:t>
                </a:r>
                <a:r>
                  <a:rPr lang="en-US" sz="4000" baseline="30000" dirty="0" smtClean="0"/>
                  <a:t>-</a:t>
                </a:r>
                <a:r>
                  <a:rPr lang="en-US" sz="4000" dirty="0">
                    <a:cs typeface="Calibri"/>
                  </a:rPr>
                  <a:t>→</a:t>
                </a:r>
                <a:r>
                  <a:rPr lang="en-US" sz="4000" dirty="0" smtClean="0"/>
                  <a:t> </a:t>
                </a:r>
                <a:r>
                  <a:rPr lang="en-US" sz="4000" i="1" dirty="0" smtClean="0"/>
                  <a:t>t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/>
                          </a:rPr>
                          <m:t>𝑡</m:t>
                        </m:r>
                      </m:e>
                    </m:acc>
                    <m:r>
                      <a:rPr lang="en-US" sz="40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4000" dirty="0"/>
                  <a:t> )</a:t>
                </a:r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188640"/>
                <a:ext cx="8676456" cy="1143000"/>
              </a:xfrm>
              <a:blipFill rotWithShape="1">
                <a:blip r:embed="rId2"/>
                <a:stretch>
                  <a:fillRect l="-1546" t="-21925" r="-1405" b="-304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9510"/>
              </p:ext>
            </p:extLst>
          </p:nvPr>
        </p:nvGraphicFramePr>
        <p:xfrm>
          <a:off x="39712" y="2060848"/>
          <a:ext cx="8996784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7944"/>
                <a:gridCol w="2520280"/>
                <a:gridCol w="2408560"/>
              </a:tblGrid>
              <a:tr h="139040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LEP3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TLEP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circumference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26.7</a:t>
                      </a:r>
                      <a:r>
                        <a:rPr lang="en-US" sz="2800" baseline="0" dirty="0" smtClean="0"/>
                        <a:t> km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81 km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max beam energy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120 GeV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175 GeV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max no. of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IPs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 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luminosity at 350 GeV </a:t>
                      </a:r>
                      <a:r>
                        <a:rPr lang="en-US" sz="2800" dirty="0" err="1" smtClean="0"/>
                        <a:t>c.m</a:t>
                      </a:r>
                      <a:r>
                        <a:rPr lang="en-US" sz="2800" dirty="0" smtClean="0"/>
                        <a:t>.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-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0.7x10</a:t>
                      </a:r>
                      <a:r>
                        <a:rPr lang="en-US" sz="2800" baseline="30000" dirty="0" smtClean="0"/>
                        <a:t>34 </a:t>
                      </a:r>
                      <a:r>
                        <a:rPr lang="en-US" sz="2800" dirty="0" smtClean="0"/>
                        <a:t>cm</a:t>
                      </a:r>
                      <a:r>
                        <a:rPr lang="en-US" sz="2800" baseline="30000" dirty="0" smtClean="0"/>
                        <a:t>-2</a:t>
                      </a:r>
                      <a:r>
                        <a:rPr lang="en-US" sz="2800" dirty="0" smtClean="0"/>
                        <a:t>s</a:t>
                      </a:r>
                      <a:r>
                        <a:rPr lang="en-US" sz="2800" baseline="30000" dirty="0" smtClean="0"/>
                        <a:t>-1</a:t>
                      </a:r>
                      <a:r>
                        <a:rPr lang="en-US" sz="2800" dirty="0" smtClean="0"/>
                        <a:t> 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luminosity at 240 GeV </a:t>
                      </a:r>
                      <a:r>
                        <a:rPr lang="en-US" sz="2800" dirty="0" err="1" smtClean="0"/>
                        <a:t>c.m</a:t>
                      </a:r>
                      <a:r>
                        <a:rPr lang="en-US" sz="2800" dirty="0" smtClean="0"/>
                        <a:t>.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10</a:t>
                      </a:r>
                      <a:r>
                        <a:rPr lang="en-US" sz="2800" baseline="30000" dirty="0" smtClean="0"/>
                        <a:t>34 </a:t>
                      </a:r>
                      <a:r>
                        <a:rPr lang="en-US" sz="2800" dirty="0" smtClean="0"/>
                        <a:t>cm</a:t>
                      </a:r>
                      <a:r>
                        <a:rPr lang="en-US" sz="2800" baseline="30000" dirty="0" smtClean="0"/>
                        <a:t>-2</a:t>
                      </a:r>
                      <a:r>
                        <a:rPr lang="en-US" sz="2800" dirty="0" smtClean="0"/>
                        <a:t>s</a:t>
                      </a:r>
                      <a:r>
                        <a:rPr lang="en-US" sz="2800" baseline="30000" dirty="0" smtClean="0"/>
                        <a:t>-1</a:t>
                      </a:r>
                      <a:r>
                        <a:rPr lang="en-US" sz="2800" dirty="0" smtClean="0"/>
                        <a:t> </a:t>
                      </a:r>
                      <a:endParaRPr lang="en-GB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5x10</a:t>
                      </a:r>
                      <a:r>
                        <a:rPr lang="en-US" sz="2800" baseline="30000" dirty="0" smtClean="0"/>
                        <a:t>34 </a:t>
                      </a:r>
                      <a:r>
                        <a:rPr lang="en-US" sz="2800" dirty="0" smtClean="0"/>
                        <a:t>cm</a:t>
                      </a:r>
                      <a:r>
                        <a:rPr lang="en-US" sz="2800" baseline="30000" dirty="0" smtClean="0"/>
                        <a:t>-2</a:t>
                      </a:r>
                      <a:r>
                        <a:rPr lang="en-US" sz="2800" dirty="0" smtClean="0"/>
                        <a:t>s</a:t>
                      </a:r>
                      <a:r>
                        <a:rPr lang="en-US" sz="2800" baseline="30000" dirty="0" smtClean="0"/>
                        <a:t>-1</a:t>
                      </a:r>
                      <a:r>
                        <a:rPr lang="en-US" sz="2800" dirty="0" smtClean="0"/>
                        <a:t> 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luminosity at 160 GeV </a:t>
                      </a:r>
                      <a:r>
                        <a:rPr lang="en-US" sz="2800" dirty="0" err="1" smtClean="0"/>
                        <a:t>c.m</a:t>
                      </a:r>
                      <a:r>
                        <a:rPr lang="en-US" sz="2800" dirty="0" smtClean="0"/>
                        <a:t>.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5x10</a:t>
                      </a:r>
                      <a:r>
                        <a:rPr lang="en-US" sz="2800" baseline="30000" dirty="0" smtClean="0"/>
                        <a:t>34 </a:t>
                      </a:r>
                      <a:r>
                        <a:rPr lang="en-US" sz="2800" dirty="0" smtClean="0"/>
                        <a:t>cm</a:t>
                      </a:r>
                      <a:r>
                        <a:rPr lang="en-US" sz="2800" baseline="30000" dirty="0" smtClean="0"/>
                        <a:t>-2</a:t>
                      </a:r>
                      <a:r>
                        <a:rPr lang="en-US" sz="2800" dirty="0" smtClean="0"/>
                        <a:t>s</a:t>
                      </a:r>
                      <a:r>
                        <a:rPr lang="en-US" sz="2800" baseline="30000" dirty="0" smtClean="0"/>
                        <a:t>-1</a:t>
                      </a:r>
                      <a:r>
                        <a:rPr lang="en-US" sz="2800" dirty="0" smtClean="0"/>
                        <a:t> </a:t>
                      </a:r>
                      <a:endParaRPr lang="en-GB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2.5x10</a:t>
                      </a:r>
                      <a:r>
                        <a:rPr lang="en-US" sz="2800" baseline="30000" dirty="0" smtClean="0"/>
                        <a:t>35 </a:t>
                      </a:r>
                      <a:r>
                        <a:rPr lang="en-US" sz="2800" dirty="0" smtClean="0"/>
                        <a:t>cm</a:t>
                      </a:r>
                      <a:r>
                        <a:rPr lang="en-US" sz="2800" baseline="30000" dirty="0" smtClean="0"/>
                        <a:t>-2</a:t>
                      </a:r>
                      <a:r>
                        <a:rPr lang="en-US" sz="2800" dirty="0" smtClean="0"/>
                        <a:t>s</a:t>
                      </a:r>
                      <a:r>
                        <a:rPr lang="en-US" sz="2800" baseline="30000" dirty="0" smtClean="0"/>
                        <a:t>-1</a:t>
                      </a:r>
                      <a:r>
                        <a:rPr lang="en-US" sz="2800" dirty="0" smtClean="0"/>
                        <a:t> 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luminosity at 90 GeV </a:t>
                      </a:r>
                      <a:r>
                        <a:rPr lang="en-US" sz="2800" dirty="0" err="1" smtClean="0"/>
                        <a:t>c.m</a:t>
                      </a:r>
                      <a:r>
                        <a:rPr lang="en-US" sz="2800" dirty="0" smtClean="0"/>
                        <a:t>.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2x10</a:t>
                      </a:r>
                      <a:r>
                        <a:rPr lang="en-US" sz="2800" baseline="30000" dirty="0" smtClean="0"/>
                        <a:t>35 </a:t>
                      </a:r>
                      <a:r>
                        <a:rPr lang="en-US" sz="2800" dirty="0" smtClean="0"/>
                        <a:t>cm</a:t>
                      </a:r>
                      <a:r>
                        <a:rPr lang="en-US" sz="2800" baseline="30000" dirty="0" smtClean="0"/>
                        <a:t>-2</a:t>
                      </a:r>
                      <a:r>
                        <a:rPr lang="en-US" sz="2800" dirty="0" smtClean="0"/>
                        <a:t>s</a:t>
                      </a:r>
                      <a:r>
                        <a:rPr lang="en-US" sz="2800" baseline="30000" dirty="0" smtClean="0"/>
                        <a:t>-1</a:t>
                      </a:r>
                      <a:r>
                        <a:rPr lang="en-US" sz="2800" dirty="0" smtClean="0"/>
                        <a:t> </a:t>
                      </a:r>
                      <a:endParaRPr lang="en-GB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</a:t>
                      </a:r>
                      <a:r>
                        <a:rPr lang="en-US" sz="2800" baseline="30000" dirty="0" smtClean="0"/>
                        <a:t>36 </a:t>
                      </a:r>
                      <a:r>
                        <a:rPr lang="en-US" sz="2800" dirty="0" smtClean="0"/>
                        <a:t>cm</a:t>
                      </a:r>
                      <a:r>
                        <a:rPr lang="en-US" sz="2800" baseline="30000" dirty="0" smtClean="0"/>
                        <a:t>-2</a:t>
                      </a:r>
                      <a:r>
                        <a:rPr lang="en-US" sz="2800" dirty="0" smtClean="0"/>
                        <a:t>s</a:t>
                      </a:r>
                      <a:r>
                        <a:rPr lang="en-US" sz="2800" baseline="30000" dirty="0" smtClean="0"/>
                        <a:t>-1</a:t>
                      </a:r>
                      <a:r>
                        <a:rPr lang="en-US" sz="2800" dirty="0" smtClean="0"/>
                        <a:t> </a:t>
                      </a:r>
                      <a:endParaRPr lang="en-GB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126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uphysics-part1">
  <a:themeElements>
    <a:clrScheme name="nuphysics-part1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nuphysics-part1">
      <a:majorFont>
        <a:latin typeface="Helvetica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444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444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err="1" smtClean="0">
            <a:latin typeface="+mn-lt"/>
          </a:defRPr>
        </a:defPPr>
      </a:lstStyle>
    </a:txDef>
  </a:objectDefaults>
  <a:extraClrSchemeLst>
    <a:extraClrScheme>
      <a:clrScheme name="nuphysics-part1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physics-part1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physics-part1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physics-part1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physics-part1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physics-part1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physics-part1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physics-part1 8">
        <a:dk1>
          <a:srgbClr val="003366"/>
        </a:dk1>
        <a:lt1>
          <a:srgbClr val="FFFFFF"/>
        </a:lt1>
        <a:dk2>
          <a:srgbClr val="000000"/>
        </a:dk2>
        <a:lt2>
          <a:srgbClr val="5E574E"/>
        </a:lt2>
        <a:accent1>
          <a:srgbClr val="CCCCFF"/>
        </a:accent1>
        <a:accent2>
          <a:srgbClr val="CC0000"/>
        </a:accent2>
        <a:accent3>
          <a:srgbClr val="FFFFFF"/>
        </a:accent3>
        <a:accent4>
          <a:srgbClr val="002A56"/>
        </a:accent4>
        <a:accent5>
          <a:srgbClr val="E2E2FF"/>
        </a:accent5>
        <a:accent6>
          <a:srgbClr val="B90000"/>
        </a:accent6>
        <a:hlink>
          <a:srgbClr val="0033CC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nuphysics-part1">
  <a:themeElements>
    <a:clrScheme name="nuphysics-part1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nuphysics-part1">
      <a:majorFont>
        <a:latin typeface="Helvetica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444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444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err="1" smtClean="0">
            <a:latin typeface="+mn-lt"/>
          </a:defRPr>
        </a:defPPr>
      </a:lstStyle>
    </a:txDef>
  </a:objectDefaults>
  <a:extraClrSchemeLst>
    <a:extraClrScheme>
      <a:clrScheme name="nuphysics-part1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physics-part1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physics-part1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physics-part1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physics-part1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physics-part1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physics-part1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physics-part1 8">
        <a:dk1>
          <a:srgbClr val="003366"/>
        </a:dk1>
        <a:lt1>
          <a:srgbClr val="FFFFFF"/>
        </a:lt1>
        <a:dk2>
          <a:srgbClr val="000000"/>
        </a:dk2>
        <a:lt2>
          <a:srgbClr val="5E574E"/>
        </a:lt2>
        <a:accent1>
          <a:srgbClr val="CCCCFF"/>
        </a:accent1>
        <a:accent2>
          <a:srgbClr val="CC0000"/>
        </a:accent2>
        <a:accent3>
          <a:srgbClr val="FFFFFF"/>
        </a:accent3>
        <a:accent4>
          <a:srgbClr val="002A56"/>
        </a:accent4>
        <a:accent5>
          <a:srgbClr val="E2E2FF"/>
        </a:accent5>
        <a:accent6>
          <a:srgbClr val="B90000"/>
        </a:accent6>
        <a:hlink>
          <a:srgbClr val="0033CC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18048</TotalTime>
  <Words>3929</Words>
  <Application>Microsoft Office PowerPoint</Application>
  <PresentationFormat>On-screen Show (4:3)</PresentationFormat>
  <Paragraphs>923</Paragraphs>
  <Slides>70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70</vt:i4>
      </vt:variant>
    </vt:vector>
  </HeadingPairs>
  <TitlesOfParts>
    <vt:vector size="75" baseType="lpstr">
      <vt:lpstr>Office Theme</vt:lpstr>
      <vt:lpstr>nuphysics-part1</vt:lpstr>
      <vt:lpstr>1_Office Theme</vt:lpstr>
      <vt:lpstr>1_nuphysics-part1</vt:lpstr>
      <vt:lpstr>2_Office Theme</vt:lpstr>
      <vt:lpstr>Circular Higgs Factories:  LEP3, TLEP and SAPPHiRE</vt:lpstr>
      <vt:lpstr>4 July 2012 - X(125) “Higgs” discovery</vt:lpstr>
      <vt:lpstr>Part 1 – LEP3 / TLEP</vt:lpstr>
      <vt:lpstr>PowerPoint Presentation</vt:lpstr>
      <vt:lpstr>Higgs production mechanism</vt:lpstr>
      <vt:lpstr>PowerPoint Presentation</vt:lpstr>
      <vt:lpstr>a long-term strategy for HEP</vt:lpstr>
      <vt:lpstr>two options</vt:lpstr>
      <vt:lpstr>LEP3, TLEP (e+e- -&gt; ZH, e+e- → W+W-, e+e- → Z,[e+e-→ tt ̅] 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luminosity formulae &amp; constraints</vt:lpstr>
      <vt:lpstr>PowerPoint Presentation</vt:lpstr>
      <vt:lpstr>PowerPoint Presentation</vt:lpstr>
      <vt:lpstr>PowerPoint Presentation</vt:lpstr>
      <vt:lpstr>energy spectrum after 1 collision</vt:lpstr>
      <vt:lpstr>PowerPoint Presentation</vt:lpstr>
      <vt:lpstr>LEP3/TLEP: double ring w. top-up injection supports short lifetime &amp; high luminosity</vt:lpstr>
      <vt:lpstr>top-up injection: e+ production</vt:lpstr>
      <vt:lpstr>top-up injection: magnet ramp</vt:lpstr>
      <vt:lpstr>top-up injection: schematic 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(V)HE-LHC 20-T hybrid magnet</vt:lpstr>
      <vt:lpstr>PowerPoint Presentation</vt:lpstr>
      <vt:lpstr>PowerPoint Presentation</vt:lpstr>
      <vt:lpstr>PowerPoint Presentation</vt:lpstr>
      <vt:lpstr> a new type of collider? </vt:lpstr>
      <vt:lpstr>combining photon science &amp; particle physics!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schematic of HERA-gg</vt:lpstr>
      <vt:lpstr>γγ Collider at J-Lab</vt:lpstr>
      <vt:lpstr>Background</vt:lpstr>
      <vt:lpstr>Possible Configurations at JLAB</vt:lpstr>
      <vt:lpstr>PowerPoint Presentation</vt:lpstr>
      <vt:lpstr>vertical rms IP spot sizes in nm </vt:lpstr>
      <vt:lpstr>PowerPoint Presentation</vt:lpstr>
      <vt:lpstr>  LEP3, TLEP, and SAPPHiRE offer interesting energy-frontier physics at moderate cost and/or with long-term perspective, using robust technology;     </vt:lpstr>
      <vt:lpstr>PowerPoint Presentation</vt:lpstr>
      <vt:lpstr>PowerPoint Presentation</vt:lpstr>
      <vt:lpstr>PowerPoint Presentation</vt:lpstr>
      <vt:lpstr>rf efficiency (Pwall→PSR)</vt:lpstr>
      <vt:lpstr>transverse impedance &amp; TMCI</vt:lpstr>
      <vt:lpstr>beam-beam with large hourglass effect?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LEP3 Machine Design</dc:title>
  <dc:creator>Frank Zimmermann</dc:creator>
  <cp:lastModifiedBy>Frank Zimmermann</cp:lastModifiedBy>
  <cp:revision>145</cp:revision>
  <dcterms:created xsi:type="dcterms:W3CDTF">2012-06-11T11:59:01Z</dcterms:created>
  <dcterms:modified xsi:type="dcterms:W3CDTF">2012-11-09T13:09:23Z</dcterms:modified>
</cp:coreProperties>
</file>