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76"/>
  </p:notesMasterIdLst>
  <p:sldIdLst>
    <p:sldId id="256" r:id="rId5"/>
    <p:sldId id="383" r:id="rId6"/>
    <p:sldId id="331" r:id="rId7"/>
    <p:sldId id="370" r:id="rId8"/>
    <p:sldId id="371" r:id="rId9"/>
    <p:sldId id="369" r:id="rId10"/>
    <p:sldId id="315" r:id="rId11"/>
    <p:sldId id="346" r:id="rId12"/>
    <p:sldId id="345" r:id="rId13"/>
    <p:sldId id="349" r:id="rId14"/>
    <p:sldId id="348" r:id="rId15"/>
    <p:sldId id="356" r:id="rId16"/>
    <p:sldId id="357" r:id="rId17"/>
    <p:sldId id="350" r:id="rId18"/>
    <p:sldId id="358" r:id="rId19"/>
    <p:sldId id="398" r:id="rId20"/>
    <p:sldId id="386" r:id="rId21"/>
    <p:sldId id="359" r:id="rId22"/>
    <p:sldId id="360" r:id="rId23"/>
    <p:sldId id="361" r:id="rId24"/>
    <p:sldId id="362" r:id="rId25"/>
    <p:sldId id="352" r:id="rId26"/>
    <p:sldId id="387" r:id="rId27"/>
    <p:sldId id="347" r:id="rId28"/>
    <p:sldId id="377" r:id="rId29"/>
    <p:sldId id="294" r:id="rId30"/>
    <p:sldId id="380" r:id="rId31"/>
    <p:sldId id="379" r:id="rId32"/>
    <p:sldId id="381" r:id="rId33"/>
    <p:sldId id="372" r:id="rId34"/>
    <p:sldId id="332" r:id="rId35"/>
    <p:sldId id="355" r:id="rId36"/>
    <p:sldId id="375" r:id="rId37"/>
    <p:sldId id="374" r:id="rId38"/>
    <p:sldId id="395" r:id="rId39"/>
    <p:sldId id="385" r:id="rId40"/>
    <p:sldId id="384" r:id="rId41"/>
    <p:sldId id="382" r:id="rId42"/>
    <p:sldId id="330" r:id="rId43"/>
    <p:sldId id="317" r:id="rId44"/>
    <p:sldId id="318" r:id="rId45"/>
    <p:sldId id="319" r:id="rId46"/>
    <p:sldId id="320" r:id="rId47"/>
    <p:sldId id="391" r:id="rId48"/>
    <p:sldId id="392" r:id="rId49"/>
    <p:sldId id="321" r:id="rId50"/>
    <p:sldId id="322" r:id="rId51"/>
    <p:sldId id="323" r:id="rId52"/>
    <p:sldId id="324" r:id="rId53"/>
    <p:sldId id="335" r:id="rId54"/>
    <p:sldId id="336" r:id="rId55"/>
    <p:sldId id="338" r:id="rId56"/>
    <p:sldId id="342" r:id="rId57"/>
    <p:sldId id="340" r:id="rId58"/>
    <p:sldId id="343" r:id="rId59"/>
    <p:sldId id="316" r:id="rId60"/>
    <p:sldId id="325" r:id="rId61"/>
    <p:sldId id="326" r:id="rId62"/>
    <p:sldId id="327" r:id="rId63"/>
    <p:sldId id="328" r:id="rId64"/>
    <p:sldId id="329" r:id="rId65"/>
    <p:sldId id="396" r:id="rId66"/>
    <p:sldId id="397" r:id="rId67"/>
    <p:sldId id="393" r:id="rId68"/>
    <p:sldId id="334" r:id="rId69"/>
    <p:sldId id="353" r:id="rId70"/>
    <p:sldId id="354" r:id="rId71"/>
    <p:sldId id="394" r:id="rId72"/>
    <p:sldId id="388" r:id="rId73"/>
    <p:sldId id="389" r:id="rId74"/>
    <p:sldId id="390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9" autoAdjust="0"/>
    <p:restoredTop sz="94660"/>
  </p:normalViewPr>
  <p:slideViewPr>
    <p:cSldViewPr>
      <p:cViewPr varScale="1">
        <p:scale>
          <a:sx n="63" d="100"/>
          <a:sy n="63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99F3-A0BE-436D-888F-1FD93586E4EA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7E24-3B7B-4D82-B5AE-2650C44E9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BEF1-C694-4AC5-B7C7-75AB0757B5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F8272-F6F2-49A2-A260-F68A535C5E6C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1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4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8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3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7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3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05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4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6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4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23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4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1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9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3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6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1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0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C361-8873-4720-BFC8-B8133981E482}" type="datetimeFigureOut">
              <a:rPr lang="en-GB" smtClean="0"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E864-2290-48E6-86D8-E514F0DF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C361-8873-4720-BFC8-B8133981E4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E864-2290-48E6-86D8-E514F0DFE2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0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5" name="Picture 17" descr="unige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3797300" y="6604000"/>
            <a:ext cx="458787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LEP3 -- Alain Blondel –ATLAS  4-10-2012  </a:t>
            </a:r>
          </a:p>
        </p:txBody>
      </p:sp>
    </p:spTree>
    <p:extLst>
      <p:ext uri="{BB962C8B-B14F-4D97-AF65-F5344CB8AC3E}">
        <p14:creationId xmlns:p14="http://schemas.microsoft.com/office/powerpoint/2010/main" val="42021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ccelconf.web.cern.ch/accelconf/e88/PDF/EPAC1988_1372.PDF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hc-pho-1998-32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26" y="1844824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Circular Higgs Factories: 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LEP3</a:t>
            </a:r>
            <a:r>
              <a:rPr lang="en-US" sz="5400" dirty="0">
                <a:solidFill>
                  <a:schemeClr val="bg1"/>
                </a:solidFill>
              </a:rPr>
              <a:t>, TLEP </a:t>
            </a:r>
            <a:r>
              <a:rPr lang="en-US" sz="5400" dirty="0" smtClean="0">
                <a:solidFill>
                  <a:schemeClr val="bg1"/>
                </a:solidFill>
              </a:rPr>
              <a:t>and </a:t>
            </a:r>
            <a:r>
              <a:rPr lang="en-US" sz="5400" dirty="0" err="1" smtClean="0">
                <a:solidFill>
                  <a:schemeClr val="bg1"/>
                </a:solidFill>
              </a:rPr>
              <a:t>SAPPHiRE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Frank Zimmermann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J.A.I., Oxford,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Novem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ber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2012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4" y="234651"/>
            <a:ext cx="1486732" cy="116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6" descr="accnet-logo-extremely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7" y="290859"/>
            <a:ext cx="1268874" cy="5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uCARD_moy_transparent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0" y="142057"/>
            <a:ext cx="1467706" cy="9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5054" y="6203632"/>
            <a:ext cx="9008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</a:t>
            </a:r>
            <a:r>
              <a:rPr lang="en-US" sz="1600" dirty="0" smtClean="0">
                <a:solidFill>
                  <a:schemeClr val="bg1"/>
                </a:solidFill>
              </a:rPr>
              <a:t>ork supported </a:t>
            </a:r>
            <a:r>
              <a:rPr lang="en-US" sz="1600" dirty="0">
                <a:solidFill>
                  <a:schemeClr val="bg1"/>
                </a:solidFill>
              </a:rPr>
              <a:t>by the European Commission under the FP7 </a:t>
            </a:r>
            <a:r>
              <a:rPr lang="en-US" sz="1600" dirty="0" smtClean="0">
                <a:solidFill>
                  <a:schemeClr val="bg1"/>
                </a:solidFill>
              </a:rPr>
              <a:t>Research Infrastructures project </a:t>
            </a:r>
            <a:r>
              <a:rPr lang="en-US" sz="1600" dirty="0">
                <a:solidFill>
                  <a:schemeClr val="bg1"/>
                </a:solidFill>
              </a:rPr>
              <a:t>EuCARD, grant agreement no. </a:t>
            </a:r>
            <a:r>
              <a:rPr lang="en-US" sz="1600" dirty="0" smtClean="0">
                <a:solidFill>
                  <a:schemeClr val="bg1"/>
                </a:solidFill>
              </a:rPr>
              <a:t>227579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327" y="835174"/>
            <a:ext cx="12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ern.ch/</a:t>
            </a:r>
            <a:r>
              <a:rPr lang="en-US" sz="1400" dirty="0" err="1" smtClean="0"/>
              <a:t>accnet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045730"/>
            <a:ext cx="1080634" cy="734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7" y="4862831"/>
            <a:ext cx="1035923" cy="12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1" y="764704"/>
            <a:ext cx="96490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arc optics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ame as for </a:t>
            </a:r>
            <a:r>
              <a:rPr lang="en-GB" sz="2000" dirty="0" err="1" smtClean="0"/>
              <a:t>LHeC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Symbol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CC"/>
                </a:solidFill>
              </a:rPr>
              <a:t>x,LHeC</a:t>
            </a:r>
            <a:r>
              <a:rPr lang="en-US" sz="2000" dirty="0" smtClean="0">
                <a:solidFill>
                  <a:srgbClr val="0000CC"/>
                </a:solidFill>
              </a:rPr>
              <a:t>&lt;1/3 </a:t>
            </a:r>
            <a:r>
              <a:rPr lang="en-US" sz="2000" dirty="0" smtClean="0">
                <a:solidFill>
                  <a:srgbClr val="0000CC"/>
                </a:solidFill>
                <a:latin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CC"/>
                </a:solidFill>
              </a:rPr>
              <a:t>x,LEP1.5</a:t>
            </a:r>
            <a:r>
              <a:rPr lang="en-GB" sz="2000" dirty="0" smtClean="0"/>
              <a:t> at equal beam energy,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optical </a:t>
            </a:r>
            <a:r>
              <a:rPr lang="en-GB" sz="2000" dirty="0"/>
              <a:t>structure </a:t>
            </a:r>
            <a:r>
              <a:rPr lang="en-GB" sz="2000" dirty="0" smtClean="0"/>
              <a:t> </a:t>
            </a:r>
            <a:r>
              <a:rPr lang="en-GB" sz="2000" dirty="0"/>
              <a:t>compatible </a:t>
            </a:r>
            <a:r>
              <a:rPr lang="en-GB" sz="2000" dirty="0" smtClean="0"/>
              <a:t>with </a:t>
            </a:r>
            <a:r>
              <a:rPr lang="en-GB" sz="2000" dirty="0"/>
              <a:t>present LHC </a:t>
            </a:r>
            <a:r>
              <a:rPr lang="en-GB" sz="2000" dirty="0" smtClean="0"/>
              <a:t>machine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mall momentum compaction (short bunch length)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ssume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~5x10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similar to LEP (ultimate limit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~ 1 </a:t>
            </a:r>
            <a:r>
              <a:rPr lang="en-US" sz="2000" dirty="0" err="1" smtClean="0"/>
              <a:t>fm</a:t>
            </a:r>
            <a:r>
              <a:rPr lang="en-US" sz="2000" dirty="0" smtClean="0"/>
              <a:t> from opening angle)</a:t>
            </a:r>
            <a:endParaRPr lang="en-GB" sz="2000" dirty="0" smtClean="0"/>
          </a:p>
          <a:p>
            <a:r>
              <a:rPr lang="en-US" sz="1050" dirty="0" smtClean="0"/>
              <a:t>  </a:t>
            </a:r>
            <a:endParaRPr lang="en-GB" sz="1050" dirty="0" smtClean="0"/>
          </a:p>
          <a:p>
            <a:r>
              <a:rPr lang="en-GB" sz="2400" b="1" dirty="0" smtClean="0">
                <a:solidFill>
                  <a:srgbClr val="0000FF"/>
                </a:solidFill>
              </a:rPr>
              <a:t>RF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RF frequency 1.3 GHz or 700 MHz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ILC/ESS-type </a:t>
            </a:r>
            <a:r>
              <a:rPr lang="en-GB" sz="2000" dirty="0"/>
              <a:t>RF cavities </a:t>
            </a:r>
            <a:r>
              <a:rPr lang="en-GB" sz="2000" dirty="0" smtClean="0"/>
              <a:t>high </a:t>
            </a:r>
            <a:r>
              <a:rPr lang="en-GB" sz="2000" dirty="0"/>
              <a:t>gradient </a:t>
            </a:r>
            <a:r>
              <a:rPr lang="en-GB" sz="2000" dirty="0" smtClean="0"/>
              <a:t>(20 MV/m assumed, 2.5 times LEP gradient)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otal RF length for LEP3 at 120 GeV similar to LEP at 104.5 GeV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s</a:t>
            </a:r>
            <a:r>
              <a:rPr lang="en-GB" sz="2000" dirty="0" smtClean="0"/>
              <a:t>hort bunch length (small </a:t>
            </a:r>
            <a:r>
              <a:rPr lang="en-GB" sz="2000" i="1" dirty="0" smtClean="0">
                <a:latin typeface="Symbol" pitchFamily="18" charset="2"/>
              </a:rPr>
              <a:t>b</a:t>
            </a:r>
            <a:r>
              <a:rPr lang="en-GB" sz="2000" i="1" baseline="30000" dirty="0" smtClean="0"/>
              <a:t>*</a:t>
            </a:r>
            <a:r>
              <a:rPr lang="en-GB" sz="2000" i="1" baseline="-25000" dirty="0" smtClean="0"/>
              <a:t>y</a:t>
            </a:r>
            <a:r>
              <a:rPr lang="en-GB" sz="2000" dirty="0" smtClean="0"/>
              <a:t>)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 smtClean="0"/>
              <a:t>cryo</a:t>
            </a:r>
            <a:r>
              <a:rPr lang="en-GB" sz="2000" dirty="0" smtClean="0"/>
              <a:t> power &lt;1/2 LHC </a:t>
            </a:r>
          </a:p>
          <a:p>
            <a:r>
              <a:rPr lang="en-US" sz="1000" dirty="0" smtClean="0"/>
              <a:t> 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</a:rPr>
              <a:t>ynchrotron radiation 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energy </a:t>
            </a:r>
            <a:r>
              <a:rPr lang="en-GB" sz="2000" dirty="0"/>
              <a:t>loss / turn: </a:t>
            </a:r>
            <a:r>
              <a:rPr lang="en-GB" sz="2000" i="1" dirty="0" err="1"/>
              <a:t>E</a:t>
            </a:r>
            <a:r>
              <a:rPr lang="en-GB" sz="2000" baseline="-25000" dirty="0" err="1"/>
              <a:t>loss</a:t>
            </a:r>
            <a:r>
              <a:rPr lang="en-GB" sz="2000" dirty="0"/>
              <a:t>[GeV]=88</a:t>
            </a:r>
            <a:r>
              <a:rPr lang="en-GB" sz="2000" i="1" dirty="0"/>
              <a:t>.</a:t>
            </a:r>
            <a:r>
              <a:rPr lang="en-GB" sz="2000" dirty="0"/>
              <a:t>5</a:t>
            </a:r>
            <a:r>
              <a:rPr lang="en-GB" sz="2000" i="1" dirty="0"/>
              <a:t>×</a:t>
            </a:r>
            <a:r>
              <a:rPr lang="en-GB" sz="2000" dirty="0"/>
              <a:t>10</a:t>
            </a:r>
            <a:r>
              <a:rPr lang="en-GB" sz="2000" i="1" baseline="30000" dirty="0"/>
              <a:t>−</a:t>
            </a:r>
            <a:r>
              <a:rPr lang="en-GB" sz="2000" baseline="30000" dirty="0"/>
              <a:t>6 </a:t>
            </a:r>
            <a:r>
              <a:rPr lang="en-GB" sz="2000" dirty="0"/>
              <a:t>(</a:t>
            </a:r>
            <a:r>
              <a:rPr lang="en-GB" sz="2000" i="1" dirty="0" err="1"/>
              <a:t>E</a:t>
            </a:r>
            <a:r>
              <a:rPr lang="en-GB" sz="2000" i="1" baseline="-25000" dirty="0" err="1"/>
              <a:t>b</a:t>
            </a:r>
            <a:r>
              <a:rPr lang="en-GB" sz="2000" dirty="0"/>
              <a:t>[GeV])</a:t>
            </a:r>
            <a:r>
              <a:rPr lang="en-GB" sz="2000" baseline="30000" dirty="0"/>
              <a:t>4 </a:t>
            </a:r>
            <a:r>
              <a:rPr lang="en-GB" sz="2000" i="1" dirty="0"/>
              <a:t>/ρ</a:t>
            </a:r>
            <a:r>
              <a:rPr lang="en-GB" sz="2000" dirty="0"/>
              <a:t>[m]. 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higher </a:t>
            </a:r>
            <a:r>
              <a:rPr lang="en-GB" sz="2000" dirty="0"/>
              <a:t>energy loss </a:t>
            </a:r>
            <a:r>
              <a:rPr lang="en-GB" sz="2000" dirty="0" smtClean="0"/>
              <a:t>than necessary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arc </a:t>
            </a:r>
            <a:r>
              <a:rPr lang="en-GB" sz="2000" dirty="0"/>
              <a:t>dipole field =</a:t>
            </a:r>
            <a:r>
              <a:rPr lang="en-GB" sz="2000" dirty="0" smtClean="0"/>
              <a:t> </a:t>
            </a:r>
            <a:r>
              <a:rPr lang="en-GB" sz="2000" dirty="0"/>
              <a:t>0.153 </a:t>
            </a:r>
            <a:r>
              <a:rPr lang="en-GB" sz="2000" dirty="0" smtClean="0"/>
              <a:t>T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compact </a:t>
            </a:r>
            <a:r>
              <a:rPr lang="en-GB" sz="2000" dirty="0"/>
              <a:t>magnet 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critical </a:t>
            </a:r>
            <a:r>
              <a:rPr lang="en-GB" sz="2000" dirty="0"/>
              <a:t>photon energy </a:t>
            </a:r>
            <a:r>
              <a:rPr lang="en-GB" sz="2000" dirty="0" smtClean="0"/>
              <a:t>= 1.4 MeV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50 MW per beam (total wall plug power ~200 MW ~ LHC complex)</a:t>
            </a:r>
            <a:r>
              <a:rPr lang="en-US" sz="2000" dirty="0" smtClean="0">
                <a:latin typeface="Calibri"/>
                <a:cs typeface="Calibri"/>
              </a:rPr>
              <a:t>→4x10</a:t>
            </a:r>
            <a:r>
              <a:rPr lang="en-US" sz="2000" baseline="30000" dirty="0" smtClean="0">
                <a:latin typeface="Calibri"/>
                <a:cs typeface="Calibri"/>
              </a:rPr>
              <a:t>12</a:t>
            </a:r>
            <a:r>
              <a:rPr lang="en-US" sz="2000" dirty="0" smtClean="0">
                <a:latin typeface="Calibri"/>
                <a:cs typeface="Calibri"/>
              </a:rPr>
              <a:t> e</a:t>
            </a:r>
            <a:r>
              <a:rPr lang="en-US" sz="2000" baseline="30000" dirty="0" smtClean="0">
                <a:latin typeface="Calibri"/>
                <a:cs typeface="Calibri"/>
              </a:rPr>
              <a:t>±</a:t>
            </a:r>
            <a:r>
              <a:rPr lang="en-US" sz="2000" dirty="0" smtClean="0">
                <a:latin typeface="Calibri"/>
                <a:cs typeface="Calibri"/>
              </a:rPr>
              <a:t>/beam</a:t>
            </a:r>
            <a:endParaRPr lang="en-GB" sz="2000" dirty="0" smtClean="0"/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35125" y="34290"/>
            <a:ext cx="5356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LEP3 key parameters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534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" y="576767"/>
            <a:ext cx="7160088" cy="5060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611126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LHC tunnel cross section with space reserved for a future lepton machine like LEP3 [blue box above the LHC magnet]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dirty="0">
                <a:solidFill>
                  <a:srgbClr val="0000FF"/>
                </a:solidFill>
              </a:rPr>
              <a:t>with the presently proposed location of the </a:t>
            </a:r>
            <a:r>
              <a:rPr lang="en-US" sz="2400" dirty="0" err="1">
                <a:solidFill>
                  <a:srgbClr val="0000FF"/>
                </a:solidFill>
              </a:rPr>
              <a:t>LHeC</a:t>
            </a:r>
            <a:r>
              <a:rPr lang="en-US" sz="2400" dirty="0">
                <a:solidFill>
                  <a:srgbClr val="0000FF"/>
                </a:solidFill>
              </a:rPr>
              <a:t> ring [red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79" y="62191"/>
            <a:ext cx="659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dirty="0" smtClean="0">
                <a:solidFill>
                  <a:srgbClr val="0000FF"/>
                </a:solidFill>
              </a:rPr>
              <a:t>utting LEP3 into the LHC tunnel?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5" y="964602"/>
            <a:ext cx="7543800" cy="4584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94072" y="5774344"/>
            <a:ext cx="4641014" cy="369332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QUADS insertions in the CMS detector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16442"/>
            <a:ext cx="17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>
                <a:latin typeface="+mn-lt"/>
              </a:rPr>
              <a:t> </a:t>
            </a:r>
            <a:r>
              <a:rPr lang="fr-CH" sz="2400" b="1" i="1" dirty="0" smtClean="0">
                <a:solidFill>
                  <a:srgbClr val="00B050"/>
                </a:solidFill>
                <a:latin typeface="+mn-lt"/>
              </a:rPr>
              <a:t>Azzi, et al.. </a:t>
            </a:r>
            <a:endParaRPr lang="en-US" sz="2400" b="1" i="1" dirty="0" err="1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9" y="62191"/>
            <a:ext cx="719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integrating LEP3 IR in CMS detector?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6468244"/>
            <a:ext cx="378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Blondel, ATLAS Meeting 4 Oct.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1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7725"/>
            <a:ext cx="8077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5428" y="6201108"/>
            <a:ext cx="288032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95736" y="6278760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z</a:t>
            </a:r>
            <a:r>
              <a:rPr lang="en-US" sz="1400" dirty="0" smtClean="0"/>
              <a:t>=3.49-4.58 m</a:t>
            </a:r>
          </a:p>
          <a:p>
            <a:r>
              <a:rPr lang="en-US" sz="1400" dirty="0" err="1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=18 cm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3271926" y="6213266"/>
            <a:ext cx="507986" cy="59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15942" y="6278760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z=6.8-8.66 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=43 cm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779912" y="6186028"/>
            <a:ext cx="1152128" cy="92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48200" y="633478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z=8.69-12.870 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=87 cm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4410"/>
            <a:ext cx="96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ased on </a:t>
            </a:r>
          </a:p>
          <a:p>
            <a:r>
              <a:rPr lang="en-US" sz="1400" dirty="0" smtClean="0"/>
              <a:t>M. Nessi</a:t>
            </a:r>
          </a:p>
          <a:p>
            <a:r>
              <a:rPr lang="en-US" sz="1400" dirty="0" smtClean="0"/>
              <a:t>CARE-HHH</a:t>
            </a:r>
          </a:p>
          <a:p>
            <a:r>
              <a:rPr lang="en-US" sz="1400" dirty="0" smtClean="0"/>
              <a:t>IR’07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932040" y="6186028"/>
            <a:ext cx="1584176" cy="148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51148" y="6334780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z=12.95-18.60 m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max</a:t>
            </a:r>
            <a:r>
              <a:rPr lang="en-US" sz="1400" dirty="0" smtClean="0"/>
              <a:t>=150 cm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879" y="62191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integrating LEP3 IR in ATLAS detector?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820472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key parameters</a:t>
                </a:r>
              </a:p>
              <a:p>
                <a:pPr marL="0" indent="0">
                  <a:buNone/>
                </a:pPr>
                <a:r>
                  <a:rPr lang="en-US" dirty="0"/>
                  <a:t>circumference: </a:t>
                </a:r>
                <a:r>
                  <a:rPr lang="en-US" dirty="0" smtClean="0"/>
                  <a:t>~80 </a:t>
                </a:r>
                <a:r>
                  <a:rPr lang="en-US" dirty="0"/>
                  <a:t>km </a:t>
                </a:r>
                <a:r>
                  <a:rPr lang="en-US" dirty="0" smtClean="0"/>
                  <a:t>(3x LHC)</a:t>
                </a:r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aximum beam energy: ≥175 GeV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luminosity in each of 2-4  experiments: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~ </a:t>
                </a:r>
                <a:r>
                  <a:rPr lang="en-US" dirty="0"/>
                  <a:t>10</a:t>
                </a:r>
                <a:r>
                  <a:rPr lang="en-US" baseline="30000" dirty="0"/>
                  <a:t>34 </a:t>
                </a:r>
                <a:r>
                  <a:rPr lang="en-US" dirty="0"/>
                  <a:t>cm</a:t>
                </a:r>
                <a:r>
                  <a:rPr lang="en-US" baseline="30000" dirty="0"/>
                  <a:t>-2</a:t>
                </a:r>
                <a:r>
                  <a:rPr lang="en-US" dirty="0"/>
                  <a:t>s</a:t>
                </a:r>
                <a:r>
                  <a:rPr lang="en-US" baseline="30000" dirty="0"/>
                  <a:t>-1</a:t>
                </a:r>
                <a:r>
                  <a:rPr lang="en-US" dirty="0"/>
                  <a:t> at </a:t>
                </a:r>
                <a:r>
                  <a:rPr lang="en-US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  threshold (~350 </a:t>
                </a:r>
                <a:r>
                  <a:rPr lang="en-US" dirty="0"/>
                  <a:t>GeV 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.)</a:t>
                </a:r>
              </a:p>
              <a:p>
                <a:pPr marL="0" indent="0">
                  <a:buNone/>
                </a:pPr>
                <a:r>
                  <a:rPr lang="en-US" dirty="0" smtClean="0"/>
                  <a:t>≥ 5x10</a:t>
                </a:r>
                <a:r>
                  <a:rPr lang="en-US" baseline="30000" dirty="0" smtClean="0"/>
                  <a:t>34 </a:t>
                </a:r>
                <a:r>
                  <a:rPr lang="en-US" dirty="0" smtClean="0"/>
                  <a:t>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at ‘Higgs energy’ (~240 GeV 	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.)</a:t>
                </a:r>
              </a:p>
              <a:p>
                <a:pPr marL="0" indent="0">
                  <a:buNone/>
                </a:pPr>
                <a:r>
                  <a:rPr lang="en-US" dirty="0" smtClean="0"/>
                  <a:t>≥ 1.5x10</a:t>
                </a:r>
                <a:r>
                  <a:rPr lang="en-US" baseline="30000" dirty="0" smtClean="0"/>
                  <a:t>35 </a:t>
                </a:r>
                <a:r>
                  <a:rPr lang="en-US" dirty="0" smtClean="0"/>
                  <a:t>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at 2xM</a:t>
                </a:r>
                <a:r>
                  <a:rPr lang="en-US" baseline="-25000" dirty="0" smtClean="0"/>
                  <a:t>W</a:t>
                </a:r>
                <a:r>
                  <a:rPr lang="en-US" dirty="0" smtClean="0"/>
                  <a:t> (~160 GeV 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.)</a:t>
                </a:r>
              </a:p>
              <a:p>
                <a:pPr marL="0" indent="0">
                  <a:buNone/>
                </a:pPr>
                <a:r>
                  <a:rPr lang="en-US" dirty="0" smtClean="0"/>
                  <a:t>≥ 10</a:t>
                </a:r>
                <a:r>
                  <a:rPr lang="en-US" baseline="30000" dirty="0" smtClean="0"/>
                  <a:t>36 </a:t>
                </a:r>
                <a:r>
                  <a:rPr lang="en-US" dirty="0" smtClean="0"/>
                  <a:t>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at the Z pole (~90 GeV 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820472" cy="4525963"/>
              </a:xfrm>
              <a:blipFill rotWithShape="1">
                <a:blip r:embed="rId2"/>
                <a:stretch>
                  <a:fillRect l="-1728" t="-1750" b="-7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0648"/>
                <a:ext cx="842493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5300" dirty="0" smtClean="0"/>
                  <a:t>TLEP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dirty="0" smtClean="0"/>
                  <a:t>(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 smtClean="0"/>
                  <a:t>-&gt; </a:t>
                </a:r>
                <a:r>
                  <a:rPr lang="en-US" sz="4000" dirty="0"/>
                  <a:t>ZH, 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err="1" smtClean="0"/>
                  <a:t>+</a:t>
                </a:r>
                <a:r>
                  <a:rPr lang="en-US" sz="4000" dirty="0" err="1" smtClean="0"/>
                  <a:t>e</a:t>
                </a:r>
                <a:r>
                  <a:rPr lang="en-US" sz="4000" baseline="30000" dirty="0" smtClean="0"/>
                  <a:t>-</a:t>
                </a:r>
                <a:r>
                  <a:rPr lang="en-US" sz="4000" dirty="0" smtClean="0">
                    <a:latin typeface="Calibri"/>
                    <a:cs typeface="Calibri"/>
                  </a:rPr>
                  <a:t>→</a:t>
                </a:r>
                <a:r>
                  <a:rPr lang="en-US" sz="4000" dirty="0" smtClean="0"/>
                  <a:t> </a:t>
                </a:r>
                <a:r>
                  <a:rPr lang="en-US" sz="40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 smtClean="0"/>
                  <a:t> 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+</a:t>
                </a:r>
                <a:r>
                  <a:rPr lang="en-US" sz="4000" dirty="0" smtClean="0"/>
                  <a:t>W</a:t>
                </a:r>
                <a:r>
                  <a:rPr lang="en-US" sz="4000" baseline="30000" dirty="0" smtClean="0"/>
                  <a:t>-,</a:t>
                </a:r>
                <a:r>
                  <a:rPr lang="en-US" sz="4000" dirty="0" smtClean="0"/>
                  <a:t> </a:t>
                </a:r>
                <a:r>
                  <a:rPr lang="en-US" sz="4000" dirty="0" err="1"/>
                  <a:t>e</a:t>
                </a:r>
                <a:r>
                  <a:rPr lang="en-US" sz="4000" baseline="30000" dirty="0" err="1"/>
                  <a:t>+</a:t>
                </a:r>
                <a:r>
                  <a:rPr lang="en-US" sz="4000" dirty="0" err="1"/>
                  <a:t>e</a:t>
                </a:r>
                <a:r>
                  <a:rPr lang="en-US" sz="4000" baseline="30000" dirty="0"/>
                  <a:t>- </a:t>
                </a:r>
                <a:r>
                  <a:rPr lang="en-US" sz="4000" dirty="0">
                    <a:cs typeface="Calibri"/>
                  </a:rPr>
                  <a:t>→</a:t>
                </a:r>
                <a:r>
                  <a:rPr lang="en-US" sz="4000" dirty="0"/>
                  <a:t> Z</a:t>
                </a:r>
                <a:r>
                  <a:rPr lang="en-US" sz="4000" dirty="0" smtClean="0"/>
                  <a:t> </a:t>
                </a:r>
                <a:r>
                  <a:rPr lang="en-US" sz="4000" dirty="0"/>
                  <a:t>)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0648"/>
                <a:ext cx="8424936" cy="1143000"/>
              </a:xfrm>
              <a:blipFill rotWithShape="1">
                <a:blip r:embed="rId3"/>
                <a:stretch>
                  <a:fillRect l="-1520" t="-21925" r="-1447" b="-30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191"/>
            <a:ext cx="2118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new tunnel for TLEP in the Geneva area?</a:t>
            </a:r>
            <a:endParaRPr lang="en-GB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87" y="-6197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print"/>
          <a:srcRect l="535" t="6667" r="2890"/>
          <a:stretch>
            <a:fillRect/>
          </a:stretch>
        </p:blipFill>
        <p:spPr>
          <a:xfrm>
            <a:off x="-11689" y="697785"/>
            <a:ext cx="9144000" cy="6172200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99307"/>
            <a:ext cx="5976829" cy="92333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«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Pre-Feasibility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b="1" i="1" dirty="0" err="1">
                <a:solidFill>
                  <a:srgbClr val="00B050"/>
                </a:solidFill>
                <a:latin typeface="+mj-lt"/>
              </a:rPr>
              <a:t>S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tudy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for an 80-km tunnel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at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CERN»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John Osborne and Caroline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Waaijer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CERN, ARUP &amp; GADZ, 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submitted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to ESPG</a:t>
            </a:r>
            <a:endParaRPr lang="en-US" b="1" i="1" dirty="0" err="1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79" y="62191"/>
            <a:ext cx="918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TLEP tunnel in the Geneva area – “best” option</a:t>
            </a:r>
            <a:endParaRPr lang="en-GB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453336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Proposal by K. Oide, 13 February 2012</a:t>
            </a:r>
            <a:endParaRPr lang="en-GB" sz="18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17624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SuperTRISTAN</a:t>
            </a:r>
            <a:r>
              <a:rPr lang="en-US" sz="2800" b="1" dirty="0" smtClean="0">
                <a:solidFill>
                  <a:schemeClr val="bg1"/>
                </a:solidFill>
              </a:rPr>
              <a:t> in Tsukuba: 40-80 km ring</a:t>
            </a:r>
            <a:endParaRPr lang="en-GB" sz="28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2204864"/>
            <a:ext cx="564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TLEP tunnel in the KEK area?</a:t>
            </a:r>
            <a:endParaRPr lang="en-GB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uminosity formulae &amp;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" y="1196752"/>
                <a:ext cx="9143999" cy="13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sz="32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96752"/>
                <a:ext cx="9143999" cy="13001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1259632" y="2276872"/>
            <a:ext cx="2160240" cy="1368152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93745" y="4685380"/>
                <a:ext cx="3367845" cy="1021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𝜋𝛾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45" y="4685380"/>
                <a:ext cx="3367845" cy="1021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779912" y="2429272"/>
            <a:ext cx="1728192" cy="2252700"/>
          </a:xfrm>
          <a:prstGeom prst="straightConnector1">
            <a:avLst/>
          </a:prstGeom>
          <a:ln w="47625">
            <a:gradFill>
              <a:gsLst>
                <a:gs pos="100000">
                  <a:schemeClr val="bg1"/>
                </a:gs>
                <a:gs pos="0">
                  <a:srgbClr val="FF0000"/>
                </a:gs>
                <a:gs pos="50000">
                  <a:srgbClr val="F0747B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0864" y="3429000"/>
                <a:ext cx="6153608" cy="12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GB" sz="2800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𝑆𝑅</m:t>
                              </m:r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8.8575×</m:t>
                          </m:r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>
                                  <a:solidFill>
                                    <a:srgbClr val="0000FF"/>
                                  </a:solidFill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sz="2800">
                                      <a:solidFill>
                                        <a:srgbClr val="0000FF"/>
                                      </a:solidFill>
                                    </a:rPr>
                                    <m:t>GeV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64" y="3429000"/>
                <a:ext cx="6153608" cy="12529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93745" y="5817394"/>
                <a:ext cx="2707216" cy="1040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30 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𝑎𝑐𝑐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45" y="5817394"/>
                <a:ext cx="2707216" cy="10406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444208" y="3534012"/>
            <a:ext cx="2017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SR radiation </a:t>
            </a:r>
          </a:p>
          <a:p>
            <a:r>
              <a:rPr lang="en-US" sz="2800" i="1" dirty="0">
                <a:solidFill>
                  <a:srgbClr val="0000FF"/>
                </a:solidFill>
              </a:rPr>
              <a:t>p</a:t>
            </a:r>
            <a:r>
              <a:rPr lang="en-US" sz="2800" i="1" dirty="0" smtClean="0">
                <a:solidFill>
                  <a:srgbClr val="0000FF"/>
                </a:solidFill>
              </a:rPr>
              <a:t>ower limit</a:t>
            </a:r>
            <a:endParaRPr lang="en-GB" sz="2800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6382" y="4934422"/>
            <a:ext cx="347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 smtClean="0">
                <a:solidFill>
                  <a:srgbClr val="FF0000"/>
                </a:solidFill>
              </a:rPr>
              <a:t>eam-beam limit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6962" y="5817394"/>
            <a:ext cx="4637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</a:rPr>
              <a:t>&gt;</a:t>
            </a:r>
            <a:r>
              <a:rPr lang="en-GB" sz="2800" i="1" dirty="0" smtClean="0">
                <a:solidFill>
                  <a:prstClr val="black"/>
                </a:solidFill>
              </a:rPr>
              <a:t>30 min </a:t>
            </a:r>
            <a:r>
              <a:rPr lang="en-US" sz="2800" i="1" dirty="0" err="1" smtClean="0">
                <a:solidFill>
                  <a:prstClr val="black"/>
                </a:solidFill>
              </a:rPr>
              <a:t>beamstrahlung</a:t>
            </a:r>
            <a:r>
              <a:rPr lang="en-US" sz="2800" i="1" dirty="0" smtClean="0">
                <a:solidFill>
                  <a:prstClr val="black"/>
                </a:solidFill>
              </a:rPr>
              <a:t> lifetime (Telnov) </a:t>
            </a:r>
            <a:r>
              <a:rPr lang="en-US" sz="2800" i="1" dirty="0" smtClean="0">
                <a:solidFill>
                  <a:prstClr val="black"/>
                </a:solidFill>
                <a:cs typeface="Calibri"/>
              </a:rPr>
              <a:t>→ </a:t>
            </a:r>
            <a:r>
              <a:rPr lang="en-US" sz="2800" i="1" dirty="0" err="1">
                <a:solidFill>
                  <a:prstClr val="black"/>
                </a:solidFill>
                <a:cs typeface="Calibri"/>
              </a:rPr>
              <a:t>N</a:t>
            </a:r>
            <a:r>
              <a:rPr lang="en-US" sz="2800" i="1" baseline="-25000" dirty="0" err="1" smtClean="0">
                <a:solidFill>
                  <a:prstClr val="black"/>
                </a:solidFill>
                <a:cs typeface="Calibri"/>
              </a:rPr>
              <a:t>b</a:t>
            </a:r>
            <a:r>
              <a:rPr lang="en-US" sz="2800" i="1" dirty="0" err="1" smtClean="0">
                <a:solidFill>
                  <a:prstClr val="black"/>
                </a:solidFill>
                <a:cs typeface="Calibri"/>
              </a:rPr>
              <a:t>,</a:t>
            </a:r>
            <a:r>
              <a:rPr lang="en-US" sz="2800" i="1" dirty="0" err="1" smtClean="0">
                <a:solidFill>
                  <a:prstClr val="black"/>
                </a:solidFill>
                <a:latin typeface="Symbol" pitchFamily="18" charset="2"/>
                <a:cs typeface="Calibri"/>
              </a:rPr>
              <a:t>b</a:t>
            </a:r>
            <a:r>
              <a:rPr lang="en-US" sz="2800" i="1" baseline="-25000" dirty="0" err="1" smtClean="0">
                <a:solidFill>
                  <a:prstClr val="black"/>
                </a:solidFill>
                <a:cs typeface="Calibri"/>
              </a:rPr>
              <a:t>x</a:t>
            </a:r>
            <a:endParaRPr lang="en-US" sz="2800" i="1" baseline="-25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20" y="341784"/>
            <a:ext cx="8229600" cy="11430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ptimum LEP3/TLEP luminosity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497229"/>
            <a:ext cx="689047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minimizing </a:t>
            </a:r>
          </a:p>
          <a:p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	</a:t>
            </a:r>
            <a:r>
              <a:rPr lang="en-US" sz="4000" dirty="0" err="1" smtClean="0">
                <a:solidFill>
                  <a:srgbClr val="0000FF"/>
                </a:solidFill>
                <a:latin typeface="Symbol" pitchFamily="18" charset="2"/>
              </a:rPr>
              <a:t>k</a:t>
            </a:r>
            <a:r>
              <a:rPr lang="en-US" sz="4000" baseline="-250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4000" dirty="0" smtClean="0">
                <a:solidFill>
                  <a:srgbClr val="0000FF"/>
                </a:solidFill>
              </a:rPr>
              <a:t>=</a:t>
            </a:r>
            <a:r>
              <a:rPr lang="en-US" sz="40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4000" dirty="0" smtClean="0">
                <a:solidFill>
                  <a:srgbClr val="0000FF"/>
                </a:solidFill>
              </a:rPr>
              <a:t>/</a:t>
            </a:r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4000" baseline="-25000" dirty="0" smtClean="0">
                <a:solidFill>
                  <a:srgbClr val="0000FF"/>
                </a:solidFill>
              </a:rPr>
              <a:t>x</a:t>
            </a:r>
          </a:p>
          <a:p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	</a:t>
            </a:r>
            <a:r>
              <a:rPr lang="en-US" sz="40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4000" dirty="0" err="1">
                <a:solidFill>
                  <a:srgbClr val="0000FF"/>
                </a:solidFill>
              </a:rPr>
              <a:t>~</a:t>
            </a:r>
            <a:r>
              <a:rPr lang="en-US" sz="40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4000" dirty="0" smtClean="0">
                <a:solidFill>
                  <a:srgbClr val="0000FF"/>
                </a:solidFill>
              </a:rPr>
              <a:t>(</a:t>
            </a:r>
            <a:r>
              <a:rPr lang="en-US" sz="4000" dirty="0" err="1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4000" dirty="0" smtClean="0">
                <a:solidFill>
                  <a:srgbClr val="0000FF"/>
                </a:solidFill>
              </a:rPr>
              <a:t>/</a:t>
            </a:r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en-US" sz="4000" baseline="-25000" dirty="0" smtClean="0">
                <a:solidFill>
                  <a:srgbClr val="0000FF"/>
                </a:solidFill>
              </a:rPr>
              <a:t>x</a:t>
            </a:r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)   [</a:t>
            </a:r>
            <a:r>
              <a:rPr lang="en-US" sz="4000" dirty="0" smtClean="0">
                <a:solidFill>
                  <a:srgbClr val="0000FF"/>
                </a:solidFill>
              </a:rPr>
              <a:t>so that </a:t>
            </a:r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sz="4000" baseline="-25000" dirty="0" smtClean="0">
                <a:solidFill>
                  <a:srgbClr val="0000FF"/>
                </a:solidFill>
              </a:rPr>
              <a:t>x</a:t>
            </a:r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4000" dirty="0" err="1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4000" dirty="0" smtClean="0">
                <a:solidFill>
                  <a:srgbClr val="0000FF"/>
                </a:solidFill>
                <a:latin typeface="Symbol" pitchFamily="18" charset="2"/>
              </a:rPr>
              <a:t>]</a:t>
            </a:r>
          </a:p>
          <a:p>
            <a:r>
              <a:rPr lang="en-US" sz="1400" b="1" dirty="0">
                <a:solidFill>
                  <a:srgbClr val="0000FF"/>
                </a:solidFill>
                <a:latin typeface="Symbol" pitchFamily="18" charset="2"/>
              </a:rPr>
              <a:t>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increases the luminosity 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independently of previous limits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respect </a:t>
            </a:r>
            <a:r>
              <a:rPr lang="en-US" sz="4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4000" dirty="0" err="1" smtClean="0">
                <a:solidFill>
                  <a:srgbClr val="FF0000"/>
                </a:solidFill>
                <a:cs typeface="Calibri"/>
              </a:rPr>
              <a:t>≥</a:t>
            </a:r>
            <a:r>
              <a:rPr lang="en-US" sz="4000" dirty="0" err="1" smtClean="0">
                <a:solidFill>
                  <a:srgbClr val="FF0000"/>
                </a:solidFill>
                <a:latin typeface="Symbol" pitchFamily="18" charset="2"/>
                <a:cs typeface="Calibri"/>
              </a:rPr>
              <a:t>s</a:t>
            </a:r>
            <a:r>
              <a:rPr lang="en-US" sz="4000" baseline="-25000" dirty="0" err="1" smtClean="0">
                <a:solidFill>
                  <a:srgbClr val="FF0000"/>
                </a:solidFill>
                <a:cs typeface="Calibri"/>
              </a:rPr>
              <a:t>z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(hourglass effect)</a:t>
            </a:r>
            <a:endParaRPr lang="en-GB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94" y="1006264"/>
            <a:ext cx="3886570" cy="551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 July 2012 - X(125) “Higgs” discovery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20" y="1541865"/>
            <a:ext cx="3096344" cy="206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8" y="3941499"/>
            <a:ext cx="4613709" cy="2916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" y="1006265"/>
            <a:ext cx="4060507" cy="29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12914"/>
              </p:ext>
            </p:extLst>
          </p:nvPr>
        </p:nvGraphicFramePr>
        <p:xfrm>
          <a:off x="-15479" y="908720"/>
          <a:ext cx="9144001" cy="572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303"/>
                <a:gridCol w="815926"/>
                <a:gridCol w="1012645"/>
                <a:gridCol w="1097510"/>
                <a:gridCol w="1071539"/>
                <a:gridCol w="1071539"/>
                <a:gridCol w="1071539"/>
              </a:tblGrid>
              <a:tr h="264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LEP3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4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beam </a:t>
                      </a:r>
                      <a:r>
                        <a:rPr lang="en-GB" sz="2000" dirty="0">
                          <a:effectLst/>
                        </a:rPr>
                        <a:t>energy </a:t>
                      </a: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1400" dirty="0" err="1">
                          <a:effectLst/>
                        </a:rPr>
                        <a:t>b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[GeV]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circumference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[km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beam current [mA]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#bunches/beam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#e</a:t>
                      </a:r>
                      <a:r>
                        <a:rPr lang="de-DE" sz="1400" dirty="0">
                          <a:effectLst/>
                        </a:rPr>
                        <a:t>−</a:t>
                      </a:r>
                      <a:r>
                        <a:rPr lang="de-DE" sz="2000" dirty="0">
                          <a:effectLst/>
                        </a:rPr>
                        <a:t>/beam [10</a:t>
                      </a:r>
                      <a:r>
                        <a:rPr lang="de-DE" sz="2000" baseline="30000" dirty="0">
                          <a:effectLst/>
                        </a:rPr>
                        <a:t>12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horizontal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vertical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bending </a:t>
                      </a:r>
                      <a:r>
                        <a:rPr lang="de-DE" sz="2000" dirty="0" smtClean="0">
                          <a:effectLst/>
                        </a:rPr>
                        <a:t>radius </a:t>
                      </a:r>
                      <a:r>
                        <a:rPr lang="en-GB" sz="2000" dirty="0">
                          <a:effectLst/>
                        </a:rPr>
                        <a:t>[km]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partition </a:t>
                      </a:r>
                      <a:r>
                        <a:rPr lang="en-GB" sz="2000" dirty="0">
                          <a:effectLst/>
                        </a:rPr>
                        <a:t>number </a:t>
                      </a:r>
                      <a:r>
                        <a:rPr lang="en-GB" sz="2000" dirty="0" err="1">
                          <a:effectLst/>
                        </a:rPr>
                        <a:t>J</a:t>
                      </a:r>
                      <a:r>
                        <a:rPr lang="en-GB" sz="1400" baseline="-25000" dirty="0" err="1">
                          <a:effectLst/>
                        </a:rPr>
                        <a:t>ε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momentum comp. </a:t>
                      </a:r>
                      <a:r>
                        <a:rPr lang="en-GB" sz="2000" dirty="0">
                          <a:effectLst/>
                        </a:rPr>
                        <a:t>α</a:t>
                      </a:r>
                      <a:r>
                        <a:rPr lang="en-GB" sz="1400" baseline="-25000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[10</a:t>
                      </a:r>
                      <a:r>
                        <a:rPr lang="en-GB" sz="2000" baseline="30000" dirty="0">
                          <a:effectLst/>
                        </a:rPr>
                        <a:t>−5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SR </a:t>
                      </a:r>
                      <a:r>
                        <a:rPr lang="de-DE" sz="2000" dirty="0" smtClean="0">
                          <a:effectLst/>
                        </a:rPr>
                        <a:t>power/beam </a:t>
                      </a:r>
                      <a:r>
                        <a:rPr lang="de-DE" sz="2000" dirty="0">
                          <a:effectLst/>
                        </a:rPr>
                        <a:t>[MW]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 </a:t>
                      </a:r>
                      <a:r>
                        <a:rPr lang="de-DE" sz="2000" dirty="0" smtClean="0">
                          <a:effectLst/>
                        </a:rPr>
                        <a:t>[m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[cm]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hourglass </a:t>
                      </a: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hg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ΔE</a:t>
                      </a:r>
                      <a:r>
                        <a:rPr lang="en-GB" sz="2000" baseline="30000" dirty="0" err="1" smtClean="0">
                          <a:effectLst/>
                        </a:rPr>
                        <a:t>SR</a:t>
                      </a:r>
                      <a:r>
                        <a:rPr lang="en-GB" sz="2000" baseline="-25000" dirty="0" err="1" smtClean="0">
                          <a:effectLst/>
                        </a:rPr>
                        <a:t>loss</a:t>
                      </a:r>
                      <a:r>
                        <a:rPr lang="en-GB" sz="2000" dirty="0" smtClean="0">
                          <a:effectLst/>
                        </a:rPr>
                        <a:t>/turn [GeV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104.5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270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3.41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2808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6.99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45.5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1180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2625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30.8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r>
                        <a:rPr lang="en-GB" sz="2000" dirty="0" smtClean="0">
                          <a:effectLst/>
                        </a:rPr>
                        <a:t>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0.71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63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9.3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5479" y="46333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LEP3/TLEP parameters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5738" y="2780928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5738" y="1844824"/>
            <a:ext cx="594674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115" y="4509120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63608"/>
              </p:ext>
            </p:extLst>
          </p:nvPr>
        </p:nvGraphicFramePr>
        <p:xfrm>
          <a:off x="0" y="764705"/>
          <a:ext cx="9144001" cy="584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848"/>
                <a:gridCol w="720080"/>
                <a:gridCol w="895777"/>
                <a:gridCol w="1094747"/>
                <a:gridCol w="1091868"/>
                <a:gridCol w="1091868"/>
                <a:gridCol w="1045813"/>
              </a:tblGrid>
              <a:tr h="290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V</a:t>
                      </a:r>
                      <a:r>
                        <a:rPr lang="en-GB" sz="2000" baseline="-25000" dirty="0" err="1" smtClean="0">
                          <a:effectLst/>
                        </a:rPr>
                        <a:t>RF,tot</a:t>
                      </a:r>
                      <a:r>
                        <a:rPr lang="en-GB" sz="2000" baseline="-25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GB" sz="2000" baseline="-25000" dirty="0" err="1">
                          <a:effectLst/>
                        </a:rPr>
                        <a:t>max,RF</a:t>
                      </a:r>
                      <a:r>
                        <a:rPr lang="en-GB" sz="2000" dirty="0">
                          <a:effectLst/>
                        </a:rPr>
                        <a:t> [%]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x</a:t>
                      </a:r>
                      <a:r>
                        <a:rPr lang="en-GB" sz="2000" dirty="0">
                          <a:effectLst/>
                        </a:rPr>
                        <a:t>/IP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y</a:t>
                      </a:r>
                      <a:r>
                        <a:rPr lang="en-GB" sz="2000" dirty="0">
                          <a:effectLst/>
                        </a:rPr>
                        <a:t>/IP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[kHz]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2000" baseline="-25000" dirty="0" err="1">
                          <a:effectLst/>
                        </a:rPr>
                        <a:t>acc</a:t>
                      </a:r>
                      <a:r>
                        <a:rPr lang="en-GB" sz="2000" dirty="0">
                          <a:effectLst/>
                        </a:rPr>
                        <a:t> [MV/m]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eff. RF length [m]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RF</a:t>
                      </a:r>
                      <a:r>
                        <a:rPr lang="en-GB" sz="2000" dirty="0">
                          <a:effectLst/>
                        </a:rPr>
                        <a:t> [MHz]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δ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rms</a:t>
                      </a:r>
                      <a:r>
                        <a:rPr lang="en-GB" sz="2000" dirty="0">
                          <a:effectLst/>
                        </a:rPr>
                        <a:t> [%]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σ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z,rms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[cm]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L</a:t>
                      </a:r>
                      <a:r>
                        <a:rPr lang="en-GB" sz="2000" dirty="0">
                          <a:effectLst/>
                        </a:rPr>
                        <a:t>/IP[10</a:t>
                      </a:r>
                      <a:r>
                        <a:rPr lang="en-GB" sz="2000" baseline="30000" dirty="0">
                          <a:effectLst/>
                        </a:rPr>
                        <a:t>32</a:t>
                      </a:r>
                      <a:r>
                        <a:rPr lang="en-GB" sz="2000" dirty="0">
                          <a:effectLst/>
                        </a:rPr>
                        <a:t>cm</a:t>
                      </a:r>
                      <a:r>
                        <a:rPr lang="en-GB" sz="2000" baseline="30000" dirty="0">
                          <a:effectLst/>
                        </a:rPr>
                        <a:t>−2</a:t>
                      </a:r>
                      <a:r>
                        <a:rPr lang="en-GB" sz="2000" dirty="0">
                          <a:effectLst/>
                        </a:rPr>
                        <a:t>s</a:t>
                      </a:r>
                      <a:r>
                        <a:rPr lang="en-GB" sz="2000" baseline="30000" dirty="0">
                          <a:effectLst/>
                        </a:rPr>
                        <a:t>−1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IPs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Rad.Bhabha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b.</a:t>
                      </a:r>
                      <a:r>
                        <a:rPr lang="en-GB" sz="2000" dirty="0" err="1" smtClean="0">
                          <a:effectLst/>
                        </a:rPr>
                        <a:t>lifetime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[min]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ϒ</a:t>
                      </a:r>
                      <a:r>
                        <a:rPr lang="en-GB" sz="2000" baseline="-25000" dirty="0">
                          <a:effectLst/>
                        </a:rPr>
                        <a:t>BS</a:t>
                      </a:r>
                      <a:r>
                        <a:rPr lang="en-GB" sz="2000" dirty="0">
                          <a:effectLst/>
                        </a:rPr>
                        <a:t> [10</a:t>
                      </a:r>
                      <a:r>
                        <a:rPr lang="en-GB" sz="2000" baseline="30000" dirty="0">
                          <a:effectLst/>
                        </a:rPr>
                        <a:t>−4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n</a:t>
                      </a:r>
                      <a:r>
                        <a:rPr lang="en-GB" sz="2000" baseline="-25000" dirty="0" err="1">
                          <a:effectLst/>
                        </a:rPr>
                        <a:t>γ</a:t>
                      </a:r>
                      <a:r>
                        <a:rPr lang="en-GB" sz="2000" dirty="0">
                          <a:effectLst/>
                        </a:rPr>
                        <a:t>/collision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baseline="-25000" dirty="0" err="1" smtClean="0">
                          <a:effectLst/>
                        </a:rPr>
                        <a:t>rms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3.64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0.77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0.065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0.07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5.7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0.23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44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1.29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10335</a:t>
                      </a:r>
                      <a:endParaRPr lang="en-GB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5446" y="5899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</a:rPr>
              <a:t>LEP3/TLEP parameters -2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1700808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95936" y="476672"/>
            <a:ext cx="2376264" cy="12241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0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LEP2 was not beam-beam limited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34834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LEP data for </a:t>
            </a:r>
            <a:r>
              <a:rPr lang="en-US" b="1" dirty="0" smtClean="0">
                <a:solidFill>
                  <a:srgbClr val="FF0000"/>
                </a:solidFill>
              </a:rPr>
              <a:t>94.5 - 101 </a:t>
            </a:r>
            <a:r>
              <a:rPr lang="en-US" b="1" dirty="0">
                <a:solidFill>
                  <a:srgbClr val="FF0000"/>
                </a:solidFill>
              </a:rPr>
              <a:t>GeV </a:t>
            </a:r>
            <a:r>
              <a:rPr lang="en-US" b="1" dirty="0" smtClean="0">
                <a:solidFill>
                  <a:srgbClr val="FF0000"/>
                </a:solidFill>
              </a:rPr>
              <a:t>consistently suggest </a:t>
            </a:r>
            <a:r>
              <a:rPr lang="en-US" b="1" dirty="0">
                <a:solidFill>
                  <a:srgbClr val="FF0000"/>
                </a:solidFill>
              </a:rPr>
              <a:t>a beam-beam limit of ~</a:t>
            </a:r>
            <a:r>
              <a:rPr lang="en-US" b="1" dirty="0" smtClean="0">
                <a:solidFill>
                  <a:srgbClr val="FF0000"/>
                </a:solidFill>
              </a:rPr>
              <a:t>0.115 (</a:t>
            </a:r>
            <a:r>
              <a:rPr lang="en-US" b="1" dirty="0" err="1" smtClean="0">
                <a:solidFill>
                  <a:srgbClr val="FF0000"/>
                </a:solidFill>
              </a:rPr>
              <a:t>R.Assmann</a:t>
            </a:r>
            <a:r>
              <a:rPr lang="en-US" b="1" dirty="0" smtClean="0">
                <a:solidFill>
                  <a:srgbClr val="FF0000"/>
                </a:solidFill>
              </a:rPr>
              <a:t>, K. C.)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397" y="4077072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8397" y="4661520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1576"/>
            <a:ext cx="8424936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</a:rPr>
              <a:t>b</a:t>
            </a:r>
            <a:r>
              <a:rPr lang="en-US" sz="4800" b="1" dirty="0" smtClean="0">
                <a:solidFill>
                  <a:srgbClr val="0000FF"/>
                </a:solidFill>
              </a:rPr>
              <a:t>eam lifetime</a:t>
            </a:r>
            <a:endParaRPr lang="en-GB" sz="3600" b="1" dirty="0" smtClean="0">
              <a:solidFill>
                <a:srgbClr val="0000FF"/>
              </a:solidFill>
            </a:endParaRPr>
          </a:p>
          <a:p>
            <a:r>
              <a:rPr lang="en-GB" sz="3200" dirty="0" smtClean="0"/>
              <a:t>LEP2: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beam lifetime ~ 6 h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dominated by </a:t>
            </a:r>
            <a:r>
              <a:rPr lang="en-GB" sz="3200" dirty="0" err="1" smtClean="0"/>
              <a:t>radiative</a:t>
            </a:r>
            <a:r>
              <a:rPr lang="en-GB" sz="3200" dirty="0" smtClean="0"/>
              <a:t> </a:t>
            </a:r>
            <a:r>
              <a:rPr lang="en-GB" sz="3200" dirty="0" err="1" smtClean="0"/>
              <a:t>Bhahba</a:t>
            </a:r>
            <a:r>
              <a:rPr lang="en-GB" sz="3200" dirty="0" smtClean="0"/>
              <a:t> scattering with cross section </a:t>
            </a:r>
            <a:r>
              <a:rPr lang="en-GB" sz="3200" dirty="0" smtClean="0">
                <a:latin typeface="Symbol" pitchFamily="18" charset="2"/>
              </a:rPr>
              <a:t>s</a:t>
            </a:r>
            <a:r>
              <a:rPr lang="en-GB" sz="3200" dirty="0" smtClean="0"/>
              <a:t>~0.215 barn [11]</a:t>
            </a:r>
          </a:p>
          <a:p>
            <a:r>
              <a:rPr lang="en-US" sz="1100" dirty="0" smtClean="0"/>
              <a:t>  </a:t>
            </a:r>
            <a:endParaRPr lang="en-GB" sz="1100" dirty="0"/>
          </a:p>
          <a:p>
            <a:r>
              <a:rPr lang="en-GB" sz="3200" dirty="0" smtClean="0"/>
              <a:t>LEP3: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 with </a:t>
            </a:r>
            <a:r>
              <a:rPr lang="en-GB" sz="3200" i="1" dirty="0" smtClean="0"/>
              <a:t>L</a:t>
            </a:r>
            <a:r>
              <a:rPr lang="en-GB" sz="3200" dirty="0" smtClean="0"/>
              <a:t>~10</a:t>
            </a:r>
            <a:r>
              <a:rPr lang="en-GB" sz="3200" baseline="30000" dirty="0" smtClean="0"/>
              <a:t>34</a:t>
            </a:r>
            <a:r>
              <a:rPr lang="en-GB" sz="3200" dirty="0" smtClean="0"/>
              <a:t> cm</a:t>
            </a:r>
            <a:r>
              <a:rPr lang="en-GB" sz="3200" i="1" baseline="30000" dirty="0" smtClean="0"/>
              <a:t>−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s</a:t>
            </a:r>
            <a:r>
              <a:rPr lang="en-GB" sz="3200" i="1" baseline="30000" dirty="0" smtClean="0"/>
              <a:t>−</a:t>
            </a:r>
            <a:r>
              <a:rPr lang="en-GB" sz="3200" baseline="30000" dirty="0" smtClean="0"/>
              <a:t>1</a:t>
            </a:r>
            <a:r>
              <a:rPr lang="en-GB" sz="3200" dirty="0" smtClean="0"/>
              <a:t> at each of two IPs:</a:t>
            </a:r>
          </a:p>
          <a:p>
            <a:r>
              <a:rPr lang="en-GB" sz="3200" dirty="0"/>
              <a:t>	</a:t>
            </a:r>
            <a:r>
              <a:rPr lang="en-GB" sz="3200" dirty="0" smtClean="0">
                <a:latin typeface="Symbol" pitchFamily="18" charset="2"/>
              </a:rPr>
              <a:t>t</a:t>
            </a:r>
            <a:r>
              <a:rPr lang="en-GB" sz="3200" baseline="-25000" dirty="0" smtClean="0"/>
              <a:t>beam,LEP3</a:t>
            </a:r>
            <a:r>
              <a:rPr lang="en-GB" sz="3200" dirty="0" smtClean="0"/>
              <a:t>~18 minutes </a:t>
            </a:r>
            <a:endParaRPr lang="en-GB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additional beam lifetime limit due to </a:t>
            </a:r>
            <a:r>
              <a:rPr lang="en-GB" sz="3200" dirty="0" err="1" smtClean="0"/>
              <a:t>beamstrahlung</a:t>
            </a:r>
            <a:r>
              <a:rPr lang="en-GB" sz="3200" dirty="0" smtClean="0"/>
              <a:t> requires large momentum acceptance (</a:t>
            </a:r>
            <a:r>
              <a:rPr lang="en-GB" sz="3200" dirty="0" err="1" smtClean="0">
                <a:latin typeface="Symbol" pitchFamily="18" charset="2"/>
              </a:rPr>
              <a:t>d</a:t>
            </a:r>
            <a:r>
              <a:rPr lang="en-GB" sz="3200" baseline="-25000" dirty="0" err="1" smtClean="0"/>
              <a:t>max,RF</a:t>
            </a:r>
            <a:r>
              <a:rPr lang="en-GB" sz="3200" dirty="0" smtClean="0"/>
              <a:t> </a:t>
            </a:r>
            <a:r>
              <a:rPr lang="en-GB" sz="3200" dirty="0"/>
              <a:t>≥ </a:t>
            </a:r>
            <a:r>
              <a:rPr lang="en-GB" sz="3200" dirty="0" smtClean="0"/>
              <a:t>3%) and/or flat beams</a:t>
            </a:r>
          </a:p>
          <a:p>
            <a:pPr lvl="1"/>
            <a:r>
              <a:rPr lang="en-US" sz="3200" dirty="0" smtClean="0"/>
              <a:t>and/or fast </a:t>
            </a:r>
            <a:r>
              <a:rPr lang="en-US" sz="3200" dirty="0" err="1" smtClean="0"/>
              <a:t>repleneshing</a:t>
            </a:r>
            <a:endParaRPr lang="en-GB" sz="3200" dirty="0" smtClean="0"/>
          </a:p>
          <a:p>
            <a:r>
              <a:rPr lang="en-US" sz="2800" dirty="0" smtClean="0"/>
              <a:t>	(Valery Telnov, Kaoru </a:t>
            </a:r>
            <a:r>
              <a:rPr lang="en-US" sz="2800" dirty="0" err="1" smtClean="0"/>
              <a:t>Yokoya</a:t>
            </a:r>
            <a:r>
              <a:rPr lang="en-US" sz="2800" dirty="0" smtClean="0"/>
              <a:t>, Marco Zanetti)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79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8" y="1497752"/>
            <a:ext cx="7128792" cy="509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89367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ea typeface="ＭＳ Ｐゴシック" pitchFamily="-106" charset="-128"/>
              </a:rPr>
              <a:t>n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ote: </a:t>
            </a:r>
            <a:r>
              <a:rPr lang="en-US" sz="3200" dirty="0" err="1" smtClean="0">
                <a:solidFill>
                  <a:srgbClr val="0000FF"/>
                </a:solidFill>
                <a:ea typeface="ＭＳ Ｐゴシック" pitchFamily="-106" charset="-128"/>
              </a:rPr>
              <a:t>beamstrahlung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 effect at LEP3 much </a:t>
            </a:r>
            <a:r>
              <a:rPr lang="en-US" sz="3200" dirty="0">
                <a:solidFill>
                  <a:srgbClr val="0000FF"/>
                </a:solidFill>
                <a:ea typeface="ＭＳ Ｐゴシック" pitchFamily="-106" charset="-128"/>
              </a:rPr>
              <a:t>smaller than for 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ILC,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-106" charset="-128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ea typeface="ＭＳ Ｐゴシック" pitchFamily="-106" charset="-128"/>
              </a:rPr>
              <a:t>~monochromatic </a:t>
            </a:r>
            <a:r>
              <a:rPr lang="en-US" sz="3200" dirty="0">
                <a:solidFill>
                  <a:srgbClr val="0000FF"/>
                </a:solidFill>
                <a:ea typeface="ＭＳ Ｐゴシック" pitchFamily="-106" charset="-128"/>
              </a:rPr>
              <a:t>luminosity profile</a:t>
            </a:r>
          </a:p>
          <a:p>
            <a:endParaRPr lang="en-US" sz="3600" dirty="0">
              <a:solidFill>
                <a:srgbClr val="0000FF"/>
              </a:solidFill>
              <a:ea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7952" y="1607156"/>
            <a:ext cx="162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Zanetti, MIT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LEP3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2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1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LEP3/TLEP: </a:t>
            </a:r>
            <a:r>
              <a:rPr lang="en-US" b="1" dirty="0" smtClean="0">
                <a:solidFill>
                  <a:srgbClr val="0000FF"/>
                </a:solidFill>
              </a:rPr>
              <a:t>double ring w. top-up injection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supports short lifetime &amp; high luminosity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4751"/>
            <a:ext cx="9144001" cy="37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11" y="5019488"/>
            <a:ext cx="91554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first ring accelerates electrons and positrons up to operating energy (120 GeV) and injects them at a few minutes interval into the low-</a:t>
            </a:r>
            <a:r>
              <a:rPr lang="en-GB" sz="2800" dirty="0" err="1"/>
              <a:t>emittance</a:t>
            </a:r>
            <a:r>
              <a:rPr lang="en-GB" sz="2800" dirty="0"/>
              <a:t> collider ring, which includes high luminosity </a:t>
            </a:r>
            <a:r>
              <a:rPr lang="en-GB" sz="2800" dirty="0" smtClean="0">
                <a:latin typeface="Calibri"/>
                <a:cs typeface="Calibri"/>
              </a:rPr>
              <a:t>≥</a:t>
            </a:r>
            <a:r>
              <a:rPr lang="en-GB" sz="2800" dirty="0" smtClean="0"/>
              <a:t>10</a:t>
            </a:r>
            <a:r>
              <a:rPr lang="en-GB" sz="2800" baseline="30000" dirty="0" smtClean="0"/>
              <a:t>34 </a:t>
            </a:r>
            <a:r>
              <a:rPr lang="en-GB" sz="2800" dirty="0" smtClean="0"/>
              <a:t>cm</a:t>
            </a:r>
            <a:r>
              <a:rPr lang="en-GB" sz="2800" baseline="30000" dirty="0" smtClean="0"/>
              <a:t>-2 </a:t>
            </a:r>
            <a:r>
              <a:rPr lang="en-GB" sz="2800" dirty="0" smtClean="0"/>
              <a:t>s</a:t>
            </a:r>
            <a:r>
              <a:rPr lang="en-GB" sz="2800" baseline="30000" dirty="0" smtClean="0"/>
              <a:t>-1 </a:t>
            </a:r>
            <a:r>
              <a:rPr lang="en-GB" sz="2800" dirty="0"/>
              <a:t>interaction </a:t>
            </a:r>
            <a:r>
              <a:rPr lang="en-GB" sz="2800" dirty="0" smtClean="0"/>
              <a:t>points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1258476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88224" y="4293096"/>
            <a:ext cx="5040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top-up injection: </a:t>
            </a:r>
            <a:r>
              <a:rPr lang="en-US" i="1" dirty="0"/>
              <a:t>e</a:t>
            </a:r>
            <a:r>
              <a:rPr lang="en-US" i="1" baseline="30000" dirty="0" smtClean="0"/>
              <a:t>+</a:t>
            </a:r>
            <a:r>
              <a:rPr lang="en-US" i="1" dirty="0" smtClean="0"/>
              <a:t> </a:t>
            </a:r>
            <a:r>
              <a:rPr lang="en-US" dirty="0" smtClean="0"/>
              <a:t>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top-up </a:t>
            </a:r>
            <a:r>
              <a:rPr lang="en-GB" dirty="0"/>
              <a:t>interval </a:t>
            </a:r>
            <a:r>
              <a:rPr lang="en-GB" dirty="0" smtClean="0"/>
              <a:t>&lt;&lt; beam lifetime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→ </a:t>
            </a:r>
            <a:r>
              <a:rPr lang="en-GB" dirty="0" smtClean="0"/>
              <a:t> average luminosity ≈ peak luminosity!</a:t>
            </a:r>
          </a:p>
          <a:p>
            <a:pPr marL="0" indent="0">
              <a:buNone/>
            </a:pPr>
            <a:r>
              <a:rPr lang="en-US" sz="1400" dirty="0" smtClean="0"/>
              <a:t>  </a:t>
            </a:r>
            <a:endParaRPr lang="en-GB" sz="1400" dirty="0"/>
          </a:p>
          <a:p>
            <a:pPr marL="0" indent="0">
              <a:buNone/>
            </a:pPr>
            <a:r>
              <a:rPr lang="en-GB" dirty="0" smtClean="0"/>
              <a:t>LEP3 needs about </a:t>
            </a:r>
            <a:r>
              <a:rPr lang="en-GB" dirty="0"/>
              <a:t>4×10</a:t>
            </a:r>
            <a:r>
              <a:rPr lang="en-GB" baseline="30000" dirty="0"/>
              <a:t>12</a:t>
            </a:r>
            <a:r>
              <a:rPr lang="en-GB" dirty="0"/>
              <a:t> </a:t>
            </a:r>
            <a:r>
              <a:rPr lang="en-GB" dirty="0" smtClean="0"/>
              <a:t>e</a:t>
            </a:r>
            <a:r>
              <a:rPr lang="en-GB" baseline="30000" dirty="0" smtClean="0"/>
              <a:t>+ </a:t>
            </a:r>
            <a:r>
              <a:rPr lang="en-GB" dirty="0"/>
              <a:t>every few minutes, </a:t>
            </a:r>
            <a:r>
              <a:rPr lang="en-GB" dirty="0" smtClean="0"/>
              <a:t>or </a:t>
            </a:r>
            <a:r>
              <a:rPr lang="en-GB" dirty="0"/>
              <a:t>of order 2×10</a:t>
            </a:r>
            <a:r>
              <a:rPr lang="en-GB" baseline="30000" dirty="0"/>
              <a:t>10</a:t>
            </a:r>
            <a:r>
              <a:rPr lang="en-GB" dirty="0"/>
              <a:t> </a:t>
            </a:r>
            <a:r>
              <a:rPr lang="en-GB" dirty="0" smtClean="0"/>
              <a:t>e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/>
              <a:t>per </a:t>
            </a:r>
            <a:r>
              <a:rPr lang="en-GB" dirty="0" smtClean="0"/>
              <a:t>second 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endParaRPr lang="en-GB" sz="1800" dirty="0"/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dirty="0" smtClean="0"/>
              <a:t>or comparison:  </a:t>
            </a:r>
          </a:p>
          <a:p>
            <a:pPr marL="0" indent="0">
              <a:buNone/>
            </a:pPr>
            <a:r>
              <a:rPr lang="en-GB" dirty="0" smtClean="0"/>
              <a:t>LEP </a:t>
            </a:r>
            <a:r>
              <a:rPr lang="en-GB" dirty="0"/>
              <a:t>injector complex </a:t>
            </a:r>
            <a:r>
              <a:rPr lang="en-GB" dirty="0" smtClean="0"/>
              <a:t>delivered of </a:t>
            </a:r>
            <a:r>
              <a:rPr lang="en-GB" dirty="0"/>
              <a:t>order 10</a:t>
            </a:r>
            <a:r>
              <a:rPr lang="en-GB" baseline="30000" dirty="0"/>
              <a:t>11</a:t>
            </a:r>
            <a:r>
              <a:rPr lang="en-GB" dirty="0"/>
              <a:t> </a:t>
            </a:r>
            <a:r>
              <a:rPr lang="en-GB" dirty="0" smtClean="0"/>
              <a:t>e</a:t>
            </a:r>
            <a:r>
              <a:rPr lang="en-GB" baseline="30000" dirty="0" smtClean="0"/>
              <a:t>+</a:t>
            </a:r>
            <a:r>
              <a:rPr lang="en-GB" dirty="0" smtClean="0"/>
              <a:t> per </a:t>
            </a:r>
            <a:r>
              <a:rPr lang="en-GB" dirty="0"/>
              <a:t>second </a:t>
            </a:r>
            <a:r>
              <a:rPr lang="en-GB" dirty="0" smtClean="0"/>
              <a:t>(5x more than needed for LEP3!)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op-up injection: magnet ramp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984" y="1083333"/>
            <a:ext cx="892899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</a:rPr>
              <a:t>SPS as LEP injector </a:t>
            </a:r>
            <a:r>
              <a:rPr lang="en-GB" sz="3200" dirty="0" smtClean="0"/>
              <a:t>accelerated </a:t>
            </a:r>
            <a:r>
              <a:rPr lang="en-GB" sz="3200" i="1" dirty="0" smtClean="0"/>
              <a:t>e</a:t>
            </a:r>
            <a:r>
              <a:rPr lang="en-GB" sz="3200" baseline="30000" dirty="0" smtClean="0">
                <a:latin typeface="Calibri"/>
                <a:cs typeface="Calibri"/>
              </a:rPr>
              <a:t>±</a:t>
            </a:r>
            <a:r>
              <a:rPr lang="en-GB" sz="3200" dirty="0" smtClean="0"/>
              <a:t> </a:t>
            </a:r>
            <a:r>
              <a:rPr lang="en-GB" sz="3200" dirty="0"/>
              <a:t>from 3.5 to 20 GeV (later 22 GeV) on a very short </a:t>
            </a:r>
            <a:r>
              <a:rPr lang="en-GB" sz="3200" dirty="0" smtClean="0"/>
              <a:t>cycle: </a:t>
            </a:r>
          </a:p>
          <a:p>
            <a:r>
              <a:rPr lang="en-GB" sz="3200" b="1" dirty="0" smtClean="0">
                <a:solidFill>
                  <a:srgbClr val="0000FF"/>
                </a:solidFill>
              </a:rPr>
              <a:t>acceleration </a:t>
            </a:r>
            <a:r>
              <a:rPr lang="en-GB" sz="3200" b="1" dirty="0">
                <a:solidFill>
                  <a:srgbClr val="0000FF"/>
                </a:solidFill>
              </a:rPr>
              <a:t>time </a:t>
            </a:r>
            <a:r>
              <a:rPr lang="en-GB" sz="3200" b="1" dirty="0" smtClean="0">
                <a:solidFill>
                  <a:srgbClr val="0000FF"/>
                </a:solidFill>
              </a:rPr>
              <a:t>= 265 </a:t>
            </a:r>
            <a:r>
              <a:rPr lang="en-GB" sz="3200" b="1" dirty="0" err="1" smtClean="0">
                <a:solidFill>
                  <a:srgbClr val="0000FF"/>
                </a:solidFill>
              </a:rPr>
              <a:t>ms</a:t>
            </a:r>
            <a:r>
              <a:rPr lang="en-GB" sz="3200" b="1" dirty="0" smtClean="0">
                <a:solidFill>
                  <a:srgbClr val="0000FF"/>
                </a:solidFill>
              </a:rPr>
              <a:t> or about </a:t>
            </a:r>
            <a:r>
              <a:rPr lang="en-GB" sz="3200" b="1" dirty="0">
                <a:solidFill>
                  <a:srgbClr val="0000FF"/>
                </a:solidFill>
              </a:rPr>
              <a:t>62.26 GeV/s</a:t>
            </a:r>
            <a:r>
              <a:rPr lang="en-GB" sz="3200" dirty="0"/>
              <a:t> </a:t>
            </a:r>
            <a:endParaRPr lang="en-GB" sz="2800" dirty="0"/>
          </a:p>
          <a:p>
            <a:r>
              <a:rPr lang="en-GB" sz="2400" dirty="0" smtClean="0"/>
              <a:t>Ref. K. </a:t>
            </a:r>
            <a:r>
              <a:rPr lang="en-GB" sz="2400" dirty="0" err="1" smtClean="0"/>
              <a:t>Cornelis</a:t>
            </a:r>
            <a:r>
              <a:rPr lang="en-GB" sz="2400" dirty="0" smtClean="0"/>
              <a:t>, W. Herr, R. </a:t>
            </a:r>
            <a:r>
              <a:rPr lang="en-GB" sz="2400" dirty="0"/>
              <a:t>S</a:t>
            </a:r>
            <a:r>
              <a:rPr lang="en-GB" sz="2400" dirty="0" smtClean="0"/>
              <a:t>chmidt, “</a:t>
            </a:r>
            <a:r>
              <a:rPr lang="en-GB" sz="2400" dirty="0" err="1" smtClean="0">
                <a:hlinkClick r:id="rId2"/>
              </a:rPr>
              <a:t>Multicycling</a:t>
            </a:r>
            <a:r>
              <a:rPr lang="en-GB" sz="2400" dirty="0" smtClean="0">
                <a:hlinkClick r:id="rId2"/>
              </a:rPr>
              <a:t> of the CERN SPS: </a:t>
            </a:r>
            <a:r>
              <a:rPr lang="en-GB" sz="2400" dirty="0" err="1" smtClean="0">
                <a:hlinkClick r:id="rId2"/>
              </a:rPr>
              <a:t>Supercycle</a:t>
            </a:r>
            <a:r>
              <a:rPr lang="en-GB" sz="2400" dirty="0" smtClean="0">
                <a:hlinkClick r:id="rId2"/>
              </a:rPr>
              <a:t> Generation &amp; First Experience with this mode of Operation</a:t>
            </a:r>
            <a:r>
              <a:rPr lang="en-GB" sz="2400" dirty="0" smtClean="0"/>
              <a:t>,” Proc. EPAC 1988 </a:t>
            </a:r>
            <a:r>
              <a:rPr lang="en-GB" sz="2800" dirty="0"/>
              <a:t> </a:t>
            </a:r>
          </a:p>
          <a:p>
            <a:r>
              <a:rPr lang="en-US" sz="1100" dirty="0" smtClean="0"/>
              <a:t>  </a:t>
            </a:r>
            <a:endParaRPr lang="en-GB" sz="1200" dirty="0"/>
          </a:p>
          <a:p>
            <a:r>
              <a:rPr lang="en-GB" sz="3200" dirty="0" smtClean="0"/>
              <a:t>LEP3/TLEP: with injection from </a:t>
            </a:r>
            <a:r>
              <a:rPr lang="en-GB" sz="3200" dirty="0"/>
              <a:t>SPS into </a:t>
            </a:r>
            <a:r>
              <a:rPr lang="en-GB" sz="3200" dirty="0" smtClean="0"/>
              <a:t>top-up </a:t>
            </a:r>
            <a:r>
              <a:rPr lang="en-GB" sz="3200" dirty="0"/>
              <a:t>accelerator at </a:t>
            </a:r>
            <a:r>
              <a:rPr lang="en-GB" sz="3200" dirty="0" smtClean="0"/>
              <a:t>20 </a:t>
            </a:r>
            <a:r>
              <a:rPr lang="en-GB" sz="3200" dirty="0"/>
              <a:t>GeV and f</a:t>
            </a:r>
            <a:r>
              <a:rPr lang="en-GB" sz="3200" dirty="0" smtClean="0"/>
              <a:t>inal </a:t>
            </a:r>
            <a:r>
              <a:rPr lang="en-GB" sz="3200" dirty="0"/>
              <a:t>energy of 120 </a:t>
            </a:r>
            <a:r>
              <a:rPr lang="en-GB" sz="3200" dirty="0" smtClean="0"/>
              <a:t>GeV </a:t>
            </a:r>
            <a:r>
              <a:rPr lang="en-GB" sz="3200" dirty="0" smtClean="0">
                <a:latin typeface="Calibri"/>
                <a:cs typeface="Calibri"/>
              </a:rPr>
              <a:t>→</a:t>
            </a:r>
            <a:r>
              <a:rPr lang="en-GB" sz="3200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acceleration </a:t>
            </a:r>
            <a:r>
              <a:rPr lang="en-GB" sz="3200" b="1" dirty="0">
                <a:solidFill>
                  <a:srgbClr val="FF0000"/>
                </a:solidFill>
              </a:rPr>
              <a:t>time </a:t>
            </a:r>
            <a:r>
              <a:rPr lang="en-GB" sz="3200" b="1" dirty="0" smtClean="0">
                <a:solidFill>
                  <a:srgbClr val="FF0000"/>
                </a:solidFill>
              </a:rPr>
              <a:t>= </a:t>
            </a:r>
            <a:r>
              <a:rPr lang="en-GB" sz="3200" b="1" dirty="0">
                <a:solidFill>
                  <a:srgbClr val="FF0000"/>
                </a:solidFill>
              </a:rPr>
              <a:t>1.6 </a:t>
            </a:r>
            <a:r>
              <a:rPr lang="en-GB" sz="3200" b="1" dirty="0" smtClean="0">
                <a:solidFill>
                  <a:srgbClr val="FF0000"/>
                </a:solidFill>
              </a:rPr>
              <a:t>seconds</a:t>
            </a:r>
          </a:p>
          <a:p>
            <a:r>
              <a:rPr lang="en-US" sz="1000" dirty="0" smtClean="0"/>
              <a:t>  </a:t>
            </a:r>
            <a:endParaRPr lang="en-US" sz="1000" dirty="0"/>
          </a:p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otal cycle time = 10 s </a:t>
            </a:r>
            <a:r>
              <a:rPr lang="en-US" sz="3200" dirty="0" smtClean="0"/>
              <a:t>looks conservative (</a:t>
            </a:r>
            <a:r>
              <a:rPr lang="en-US" sz="3200" dirty="0" smtClean="0">
                <a:latin typeface="Calibri"/>
                <a:cs typeface="Calibri"/>
              </a:rPr>
              <a:t>→ </a:t>
            </a:r>
            <a:r>
              <a:rPr lang="en-US" sz="3200" b="1" dirty="0" smtClean="0">
                <a:solidFill>
                  <a:srgbClr val="0000FF"/>
                </a:solidFill>
              </a:rPr>
              <a:t>refilling ~1% of the LEP3</a:t>
            </a:r>
            <a:r>
              <a:rPr lang="en-US" sz="3200" dirty="0" smtClean="0"/>
              <a:t> beam, for </a:t>
            </a:r>
            <a:r>
              <a:rPr lang="en-US" sz="3200" dirty="0" smtClean="0">
                <a:latin typeface="Symbol" pitchFamily="18" charset="2"/>
              </a:rPr>
              <a:t>t</a:t>
            </a:r>
            <a:r>
              <a:rPr lang="en-US" sz="3200" baseline="-25000" dirty="0" smtClean="0"/>
              <a:t>beam</a:t>
            </a:r>
            <a:r>
              <a:rPr lang="en-US" sz="3200" dirty="0" smtClean="0"/>
              <a:t>~16 min)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6382770"/>
            <a:ext cx="352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Ghislain Roy &amp; Paul Collier 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510" y="-26640"/>
            <a:ext cx="8229600" cy="1143000"/>
          </a:xfrm>
        </p:spPr>
        <p:txBody>
          <a:bodyPr/>
          <a:lstStyle/>
          <a:p>
            <a:r>
              <a:rPr lang="en-US" dirty="0"/>
              <a:t>top-up injection: </a:t>
            </a:r>
            <a:r>
              <a:rPr lang="en-US" dirty="0" smtClean="0"/>
              <a:t>schematic cycle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94316" y="4553153"/>
            <a:ext cx="3015952" cy="1728192"/>
            <a:chOff x="539552" y="4365104"/>
            <a:chExt cx="3015952" cy="172819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39552" y="4365104"/>
              <a:ext cx="72008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59632" y="4365104"/>
              <a:ext cx="18002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39652" y="4365104"/>
              <a:ext cx="54006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79712" y="6093296"/>
              <a:ext cx="15757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10268" y="4553153"/>
            <a:ext cx="3015952" cy="1728192"/>
            <a:chOff x="539552" y="4365104"/>
            <a:chExt cx="3015952" cy="172819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39552" y="4365104"/>
              <a:ext cx="72008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59632" y="4365104"/>
              <a:ext cx="18002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39652" y="4365104"/>
              <a:ext cx="540060" cy="172819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79712" y="6093296"/>
              <a:ext cx="15757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0" y="4527455"/>
            <a:ext cx="30416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94316" y="6489616"/>
            <a:ext cx="3015952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64446" y="65448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s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4316" y="4176976"/>
            <a:ext cx="0" cy="2312640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796" y="3609296"/>
            <a:ext cx="391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nergy of accelerator ring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653" y="413251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120 GeV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653" y="59377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GeV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4906" y="4221147"/>
            <a:ext cx="217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njection into collider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871966" y="5614544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njection into </a:t>
            </a:r>
          </a:p>
          <a:p>
            <a:r>
              <a:rPr lang="en-US" dirty="0" smtClean="0"/>
              <a:t>accelerator</a:t>
            </a:r>
            <a:endParaRPr lang="en-GB" dirty="0"/>
          </a:p>
        </p:txBody>
      </p:sp>
      <p:grpSp>
        <p:nvGrpSpPr>
          <p:cNvPr id="1030" name="Group 1029"/>
          <p:cNvGrpSpPr/>
          <p:nvPr/>
        </p:nvGrpSpPr>
        <p:grpSpPr>
          <a:xfrm>
            <a:off x="859401" y="1881104"/>
            <a:ext cx="2925942" cy="648072"/>
            <a:chOff x="880536" y="1556792"/>
            <a:chExt cx="2925942" cy="648072"/>
          </a:xfrm>
        </p:grpSpPr>
        <p:cxnSp>
          <p:nvCxnSpPr>
            <p:cNvPr id="1024" name="Straight Connector 1023"/>
            <p:cNvCxnSpPr/>
            <p:nvPr/>
          </p:nvCxnSpPr>
          <p:spPr>
            <a:xfrm>
              <a:off x="880536" y="1556792"/>
              <a:ext cx="288050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06478" y="1556792"/>
              <a:ext cx="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785343" y="1881104"/>
            <a:ext cx="2925942" cy="648072"/>
            <a:chOff x="880536" y="1556792"/>
            <a:chExt cx="2925942" cy="6480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80536" y="1556792"/>
              <a:ext cx="288050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806478" y="1556792"/>
              <a:ext cx="0" cy="648072"/>
            </a:xfrm>
            <a:prstGeom prst="line">
              <a:avLst/>
            </a:prstGeom>
            <a:ln w="476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6711285" y="1881104"/>
            <a:ext cx="2456585" cy="504056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796" y="2205140"/>
            <a:ext cx="793168" cy="18002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4406" y="1881104"/>
            <a:ext cx="0" cy="504056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4316" y="1558266"/>
            <a:ext cx="0" cy="2051030"/>
          </a:xfrm>
          <a:prstGeom prst="straightConnector1">
            <a:avLst/>
          </a:prstGeom>
          <a:ln w="34925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7989" y="1161024"/>
            <a:ext cx="7164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</a:t>
            </a:r>
            <a:r>
              <a:rPr lang="en-US" sz="2800" dirty="0" smtClean="0">
                <a:solidFill>
                  <a:srgbClr val="00B050"/>
                </a:solidFill>
              </a:rPr>
              <a:t>eam current in collider (15 min. beam lifetime)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0045" y="170454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100%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312" y="22916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99%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4940029" y="2664032"/>
            <a:ext cx="2868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dirty="0" smtClean="0">
                <a:solidFill>
                  <a:srgbClr val="00B050"/>
                </a:solidFill>
              </a:rPr>
              <a:t>lmost constant </a:t>
            </a:r>
            <a:r>
              <a:rPr lang="en-US" sz="2000" dirty="0" err="1" smtClean="0">
                <a:solidFill>
                  <a:srgbClr val="00B050"/>
                </a:solidFill>
              </a:rPr>
              <a:t>currrent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02" y="46816"/>
            <a:ext cx="9208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t</a:t>
            </a:r>
            <a:r>
              <a:rPr lang="en-US" sz="4400" dirty="0" smtClean="0"/>
              <a:t>wo schematic time schedules for LEP3 </a:t>
            </a:r>
            <a:endParaRPr lang="en-GB" sz="4400" dirty="0"/>
          </a:p>
        </p:txBody>
      </p:sp>
      <p:pic>
        <p:nvPicPr>
          <p:cNvPr id="3" name="Picture 8" descr="schedulesLEP3_Pag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98" y="829617"/>
            <a:ext cx="61055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schedulesLEP3_Pag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70" y="3234169"/>
            <a:ext cx="61055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440" y="5804936"/>
            <a:ext cx="8981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f course TLEP would be constructed independently and would pave direct path for VHE-LHC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278353"/>
            <a:ext cx="446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(LEP3 run time likely to be longer than shown)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616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7" y="0"/>
            <a:ext cx="9001310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LEP3/TLEP R&amp;D items</a:t>
            </a:r>
          </a:p>
          <a:p>
            <a:r>
              <a:rPr lang="en-US" sz="400" dirty="0" smtClean="0"/>
              <a:t>    </a:t>
            </a:r>
            <a:endParaRPr lang="en-US" sz="4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c</a:t>
            </a:r>
            <a:r>
              <a:rPr lang="en-US" sz="4400" dirty="0" smtClean="0"/>
              <a:t>hoice of RF frequency: 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1.3 GHz or 700 MHz? &amp; RF coupler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SR handling and radiation shielding </a:t>
            </a:r>
          </a:p>
          <a:p>
            <a:pPr lvl="1"/>
            <a:r>
              <a:rPr lang="en-US" sz="4400" dirty="0"/>
              <a:t>	</a:t>
            </a:r>
            <a:r>
              <a:rPr lang="en-US" sz="4400" dirty="0" smtClean="0"/>
              <a:t>(LEP experience)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beam-beam interaction for large </a:t>
            </a:r>
            <a:r>
              <a:rPr lang="en-US" sz="4400" i="1" dirty="0" smtClean="0"/>
              <a:t>Q</a:t>
            </a:r>
            <a:r>
              <a:rPr lang="en-US" sz="4400" i="1" baseline="-25000" dirty="0" smtClean="0"/>
              <a:t>s</a:t>
            </a:r>
            <a:r>
              <a:rPr lang="en-US" sz="4400" i="1" dirty="0" smtClean="0"/>
              <a:t> 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and significant hourglass effect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IR design with large momentum </a:t>
            </a:r>
          </a:p>
          <a:p>
            <a:r>
              <a:rPr lang="en-US" sz="4400" dirty="0" smtClean="0"/>
              <a:t>	acceptance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integration in LHC tunnel (LEP3)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19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Part 1 – LEP3 / TLEP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5" y="1556792"/>
            <a:ext cx="6432715" cy="48245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63688" y="2204864"/>
            <a:ext cx="7056784" cy="3312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050758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31" y="6268670"/>
            <a:ext cx="850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P. Janot, CERN PH seminar 30 October, attended and watched by &gt;400 physicists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8851" y="100887"/>
            <a:ext cx="901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summary of LEP3/TLEP physics measurements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l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293"/>
            <a:ext cx="9144000" cy="68836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50189" y="4851995"/>
            <a:ext cx="6915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circular </a:t>
            </a:r>
            <a:r>
              <a:rPr lang="en-US" sz="3600" b="1" i="1" dirty="0" err="1" smtClean="0">
                <a:solidFill>
                  <a:schemeClr val="bg1"/>
                </a:solidFill>
              </a:rPr>
              <a:t>e</a:t>
            </a:r>
            <a:r>
              <a:rPr lang="en-US" sz="3600" b="1" i="1" baseline="30000" dirty="0" err="1" smtClean="0">
                <a:solidFill>
                  <a:schemeClr val="bg1"/>
                </a:solidFill>
              </a:rPr>
              <a:t>+</a:t>
            </a:r>
            <a:r>
              <a:rPr lang="en-US" sz="3600" b="1" i="1" dirty="0" err="1" smtClean="0">
                <a:solidFill>
                  <a:schemeClr val="bg1"/>
                </a:solidFill>
              </a:rPr>
              <a:t>e</a:t>
            </a:r>
            <a:r>
              <a:rPr lang="en-US" sz="3600" b="1" i="1" baseline="30000" dirty="0" smtClean="0">
                <a:solidFill>
                  <a:schemeClr val="bg1"/>
                </a:solidFill>
              </a:rPr>
              <a:t>- </a:t>
            </a:r>
            <a:r>
              <a:rPr lang="en-US" sz="3600" b="1" i="1" dirty="0" smtClean="0">
                <a:solidFill>
                  <a:schemeClr val="bg1"/>
                </a:solidFill>
              </a:rPr>
              <a:t>Higgs factories become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popular around the world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16016" y="1566961"/>
            <a:ext cx="144016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60032" y="152631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LEP3 2011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100392" y="1904027"/>
            <a:ext cx="144016" cy="14401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728750" y="2118696"/>
            <a:ext cx="152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SuperTristan</a:t>
            </a:r>
            <a:r>
              <a:rPr lang="en-US" sz="1400" b="1" dirty="0" smtClean="0">
                <a:solidFill>
                  <a:srgbClr val="00B0F0"/>
                </a:solidFill>
              </a:rPr>
              <a:t> 2012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771800" y="1764773"/>
            <a:ext cx="144016" cy="144016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2699792" y="1904027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LEP3 on LI, 2012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267744" y="2057915"/>
            <a:ext cx="144016" cy="144016"/>
          </a:xfrm>
          <a:prstGeom prst="ellipse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07936" y="2226050"/>
            <a:ext cx="165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LEP3 in Texas, 2012</a:t>
            </a:r>
            <a:endParaRPr lang="en-GB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1840" y="1456996"/>
            <a:ext cx="1700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FNAL site filler, 2012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95736" y="1678844"/>
            <a:ext cx="144016" cy="1440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7544" y="161543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West Coast </a:t>
            </a:r>
          </a:p>
          <a:p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design, 2012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16356" y="1974680"/>
            <a:ext cx="144016" cy="144016"/>
          </a:xfrm>
          <a:prstGeom prst="ellips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452320" y="2056427"/>
            <a:ext cx="144016" cy="144016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341584" y="2135857"/>
            <a:ext cx="125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Chinese Higgs </a:t>
            </a:r>
          </a:p>
          <a:p>
            <a:r>
              <a:rPr lang="en-US" sz="1400" b="1" dirty="0" smtClean="0">
                <a:solidFill>
                  <a:srgbClr val="FFC000"/>
                </a:solidFill>
              </a:rPr>
              <a:t>Factory, 2012</a:t>
            </a:r>
            <a:endParaRPr lang="en-GB" sz="1400" b="1" dirty="0">
              <a:solidFill>
                <a:srgbClr val="FFC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23590" y="1312980"/>
            <a:ext cx="144016" cy="144016"/>
          </a:xfrm>
          <a:prstGeom prst="ellips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967606" y="1155624"/>
            <a:ext cx="117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UNK Higgs </a:t>
            </a:r>
          </a:p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Factory, 2012</a:t>
            </a:r>
            <a:endParaRPr lang="en-GB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4" grpId="0"/>
      <p:bldP spid="56" grpId="0" animBg="1"/>
      <p:bldP spid="70" grpId="0"/>
      <p:bldP spid="71" grpId="0" animBg="1"/>
      <p:bldP spid="72" grpId="0"/>
      <p:bldP spid="74" grpId="0" animBg="1"/>
      <p:bldP spid="75" grpId="0"/>
      <p:bldP spid="12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21762"/>
            <a:ext cx="885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LEP3/TLEP baseline w established technology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55" y="1017250"/>
            <a:ext cx="83191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had thought (</a:t>
            </a:r>
            <a:r>
              <a:rPr lang="en-US" sz="3200" dirty="0"/>
              <a:t>a</a:t>
            </a:r>
            <a:r>
              <a:rPr lang="en-US" sz="3200" dirty="0" smtClean="0"/>
              <a:t>nd still think) that the possible use of </a:t>
            </a:r>
            <a:r>
              <a:rPr lang="en-US" sz="3200" b="1" dirty="0" smtClean="0">
                <a:solidFill>
                  <a:srgbClr val="0000FF"/>
                </a:solidFill>
              </a:rPr>
              <a:t>cheap, robust, established technology is a great asset for LEP3/TLEP</a:t>
            </a:r>
          </a:p>
          <a:p>
            <a:endParaRPr lang="en-US" sz="3200" dirty="0" smtClean="0"/>
          </a:p>
          <a:p>
            <a:r>
              <a:rPr lang="en-US" sz="3200" dirty="0" smtClean="0"/>
              <a:t>However, in Cracow the </a:t>
            </a:r>
            <a:r>
              <a:rPr lang="en-US" sz="3200" b="1" dirty="0" smtClean="0">
                <a:solidFill>
                  <a:srgbClr val="FF0000"/>
                </a:solidFill>
              </a:rPr>
              <a:t>argument</a:t>
            </a:r>
            <a:r>
              <a:rPr lang="en-US" sz="3200" dirty="0" smtClean="0"/>
              <a:t> has been put forward </a:t>
            </a:r>
            <a:r>
              <a:rPr lang="en-US" sz="3200" b="1" dirty="0" smtClean="0">
                <a:solidFill>
                  <a:srgbClr val="FF0000"/>
                </a:solidFill>
              </a:rPr>
              <a:t>that any future collider should be a </a:t>
            </a:r>
            <a:r>
              <a:rPr lang="en-US" sz="3200" b="1" i="1" dirty="0" smtClean="0">
                <a:solidFill>
                  <a:srgbClr val="FF0000"/>
                </a:solidFill>
              </a:rPr>
              <a:t>Hi-Tech facility </a:t>
            </a:r>
            <a:r>
              <a:rPr lang="en-US" sz="3200" dirty="0" smtClean="0"/>
              <a:t>(i.e. ~18 GV SRF not  enough, 350 GeV SRF being much better! - In other words a reasoning that we should </a:t>
            </a:r>
            <a:r>
              <a:rPr lang="en-US" sz="3200" dirty="0"/>
              <a:t>f</a:t>
            </a:r>
            <a:r>
              <a:rPr lang="en-US" sz="3200" dirty="0" smtClean="0"/>
              <a:t>ill a large tunnel with expensive objects instead of with cheap “concrete” magnets like LEP/LEP2)</a:t>
            </a:r>
          </a:p>
          <a:p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377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868093"/>
            <a:ext cx="7914799" cy="55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21762"/>
            <a:ext cx="8163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</a:t>
            </a:r>
            <a:r>
              <a:rPr lang="en-US" sz="3600" b="1" dirty="0" smtClean="0">
                <a:solidFill>
                  <a:srgbClr val="0000FF"/>
                </a:solidFill>
              </a:rPr>
              <a:t>y the way, LEP2 technology worked well 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412686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Blondel, P, Janot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2560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/>
                <a:cs typeface="Calibri"/>
              </a:rPr>
              <a:t>e</a:t>
            </a:r>
            <a:r>
              <a:rPr lang="en-US" sz="4000" dirty="0" smtClean="0">
                <a:latin typeface="Calibri"/>
                <a:cs typeface="Calibri"/>
              </a:rPr>
              <a:t>xamples- </a:t>
            </a:r>
          </a:p>
          <a:p>
            <a:endParaRPr lang="en-US" sz="4000" dirty="0" smtClean="0">
              <a:latin typeface="Calibri"/>
              <a:cs typeface="Calibri"/>
            </a:endParaRPr>
          </a:p>
          <a:p>
            <a:r>
              <a:rPr lang="en-US" sz="4000" dirty="0" smtClean="0">
                <a:latin typeface="Calibri"/>
                <a:cs typeface="Calibri"/>
              </a:rPr>
              <a:t>novel SC cavities for LEP3/TLEP collider</a:t>
            </a:r>
          </a:p>
          <a:p>
            <a:endParaRPr lang="en-US" sz="4000" dirty="0" smtClean="0"/>
          </a:p>
          <a:p>
            <a:r>
              <a:rPr lang="en-US" sz="4000" dirty="0"/>
              <a:t>f</a:t>
            </a:r>
            <a:r>
              <a:rPr lang="en-US" sz="4000" dirty="0" smtClean="0"/>
              <a:t>ast ramping HTS magnets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for LEP3/TLEP double ring 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VHE-LHC 20-T high-field magnets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21762"/>
            <a:ext cx="8104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LEP3/TLEP(/VHE-LHC) hi-tech options</a:t>
            </a:r>
            <a:endParaRPr lang="en-GB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90364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SC cavities based on material </a:t>
            </a:r>
            <a:r>
              <a:rPr lang="en-US" sz="4000" dirty="0"/>
              <a:t>other than bulk niobium e.g. </a:t>
            </a:r>
            <a:r>
              <a:rPr lang="en-US" sz="4000" dirty="0" smtClean="0"/>
              <a:t>thin </a:t>
            </a:r>
            <a:r>
              <a:rPr lang="en-US" sz="4000" dirty="0"/>
              <a:t>films </a:t>
            </a:r>
            <a:r>
              <a:rPr lang="en-US" sz="4000" dirty="0" smtClean="0"/>
              <a:t>or </a:t>
            </a:r>
            <a:r>
              <a:rPr lang="en-US" sz="4000" i="1" dirty="0" smtClean="0"/>
              <a:t>Nb</a:t>
            </a:r>
            <a:r>
              <a:rPr lang="en-US" sz="4000" i="1" baseline="-25000" dirty="0" smtClean="0"/>
              <a:t>3</a:t>
            </a:r>
            <a:r>
              <a:rPr lang="en-US" sz="4000" i="1" dirty="0" smtClean="0"/>
              <a:t>Sn </a:t>
            </a:r>
            <a:endParaRPr lang="en-US" sz="3200" i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extensive </a:t>
            </a:r>
            <a:r>
              <a:rPr lang="en-US" sz="2400" dirty="0"/>
              <a:t>studies at CERN (T. </a:t>
            </a:r>
            <a:r>
              <a:rPr lang="en-US" sz="2400" dirty="0" err="1" smtClean="0"/>
              <a:t>Junginger</a:t>
            </a:r>
            <a:r>
              <a:rPr lang="en-US" sz="2400" dirty="0" smtClean="0"/>
              <a:t>) and JLAB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CERN/</a:t>
            </a:r>
            <a:r>
              <a:rPr lang="en-US" sz="2400" dirty="0" err="1" smtClean="0"/>
              <a:t>Legnaro</a:t>
            </a:r>
            <a:r>
              <a:rPr lang="en-US" sz="2400" dirty="0" smtClean="0"/>
              <a:t>/Sheffield cavities - first prototypes </a:t>
            </a:r>
            <a:r>
              <a:rPr lang="en-US" sz="2400" dirty="0"/>
              <a:t>t</a:t>
            </a:r>
            <a:r>
              <a:rPr lang="en-US" sz="2400" dirty="0" smtClean="0"/>
              <a:t>ested </a:t>
            </a:r>
            <a:r>
              <a:rPr lang="en-US" sz="2400" dirty="0"/>
              <a:t>at </a:t>
            </a:r>
            <a:r>
              <a:rPr lang="en-US" sz="2400" dirty="0" err="1"/>
              <a:t>Legnaro</a:t>
            </a:r>
            <a:r>
              <a:rPr lang="en-US" sz="2400" dirty="0"/>
              <a:t> </a:t>
            </a:r>
            <a:r>
              <a:rPr lang="en-US" sz="2400" dirty="0" smtClean="0"/>
              <a:t>in 2012! </a:t>
            </a:r>
            <a:r>
              <a:rPr lang="en-US" sz="2400" dirty="0" err="1" smtClean="0"/>
              <a:t>HiPIMS</a:t>
            </a:r>
            <a:r>
              <a:rPr lang="en-US" sz="2400" dirty="0" smtClean="0"/>
              <a:t> technique; SIS concept,…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sputtered </a:t>
            </a:r>
            <a:r>
              <a:rPr lang="en-US" sz="2400" i="1" dirty="0" err="1" smtClean="0"/>
              <a:t>Nb</a:t>
            </a:r>
            <a:r>
              <a:rPr lang="en-US" sz="2400" dirty="0" smtClean="0"/>
              <a:t> will reduce cost &amp; and may show better performance; even more HTS SIS cavities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i="1" dirty="0" smtClean="0"/>
              <a:t>Nb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Sn</a:t>
            </a:r>
            <a:r>
              <a:rPr lang="en-US" sz="2400" dirty="0" smtClean="0"/>
              <a:t> </a:t>
            </a:r>
            <a:r>
              <a:rPr lang="en-US" sz="2400" dirty="0"/>
              <a:t>could be studied at CERN </a:t>
            </a:r>
            <a:r>
              <a:rPr lang="en-US" sz="2400" dirty="0" smtClean="0"/>
              <a:t>(quad </a:t>
            </a:r>
            <a:r>
              <a:rPr lang="en-US" sz="2400" dirty="0"/>
              <a:t>resonator) in collaboration with other labs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2" y="4124041"/>
            <a:ext cx="4506376" cy="2634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52352" y="4073386"/>
            <a:ext cx="4504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</a:t>
            </a:r>
            <a:r>
              <a:rPr lang="en-US" sz="2800" dirty="0" smtClean="0">
                <a:solidFill>
                  <a:srgbClr val="0000FF"/>
                </a:solidFill>
              </a:rPr>
              <a:t>icrographs </a:t>
            </a:r>
            <a:r>
              <a:rPr lang="en-US" sz="2800" dirty="0">
                <a:solidFill>
                  <a:srgbClr val="0000FF"/>
                </a:solidFill>
              </a:rPr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sample </a:t>
            </a:r>
            <a:r>
              <a:rPr lang="en-US" sz="2800" dirty="0">
                <a:solidFill>
                  <a:srgbClr val="0000FF"/>
                </a:solidFill>
              </a:rPr>
              <a:t>surface of a </a:t>
            </a:r>
            <a:r>
              <a:rPr lang="en-US" sz="2800" dirty="0" smtClean="0">
                <a:solidFill>
                  <a:srgbClr val="0000FF"/>
                </a:solidFill>
              </a:rPr>
              <a:t>micrometer thin </a:t>
            </a:r>
            <a:r>
              <a:rPr lang="en-US" sz="2800" dirty="0">
                <a:solidFill>
                  <a:srgbClr val="0000FF"/>
                </a:solidFill>
              </a:rPr>
              <a:t>niobium film sputtered on top of a copper substrate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(left) and a bulk niobium (right) </a:t>
            </a:r>
            <a:r>
              <a:rPr lang="en-US" sz="2800" dirty="0" smtClean="0">
                <a:solidFill>
                  <a:srgbClr val="0000FF"/>
                </a:solidFill>
              </a:rPr>
              <a:t>sample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820" y="5557638"/>
            <a:ext cx="223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</a:t>
            </a:r>
            <a:r>
              <a:rPr lang="en-US" sz="2400" b="1" dirty="0" smtClean="0">
                <a:solidFill>
                  <a:srgbClr val="FFFF00"/>
                </a:solidFill>
              </a:rPr>
              <a:t>rain boundaries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&amp; 3-5x rougher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4904" y="6237917"/>
            <a:ext cx="180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Junginger</a:t>
            </a:r>
            <a:r>
              <a:rPr lang="en-US" dirty="0" smtClean="0"/>
              <a:t> et al,</a:t>
            </a:r>
          </a:p>
          <a:p>
            <a:r>
              <a:rPr lang="en-US" dirty="0" smtClean="0"/>
              <a:t>IPAC2011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0085586">
            <a:off x="1109109" y="2576574"/>
            <a:ext cx="5348195" cy="101566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Hi-Tech cavities!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817" y="764704"/>
            <a:ext cx="1369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Jensen,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 2012;</a:t>
            </a:r>
          </a:p>
          <a:p>
            <a:r>
              <a:rPr lang="en-US" dirty="0" smtClean="0"/>
              <a:t>JLAB, IPAC12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81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912" y="4707685"/>
            <a:ext cx="28194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12" y="3696560"/>
            <a:ext cx="9247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HTS prototype dipole  at FNAL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Test: B 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= 0.5 T, I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= 27 kA,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dB/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dt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= 10 T/s , T 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max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~ 25 K 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6" name="Picture 5" descr="E4R-mag-le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16" y="4707685"/>
            <a:ext cx="2953504" cy="21480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52" y="1055871"/>
            <a:ext cx="4389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SC </a:t>
            </a:r>
            <a:r>
              <a:rPr lang="en-US" sz="2400" dirty="0">
                <a:latin typeface="Bookman Old Style" pitchFamily="18" charset="0"/>
              </a:rPr>
              <a:t>magnets require typically 10 x less space than </a:t>
            </a:r>
            <a:r>
              <a:rPr lang="en-US" sz="2400" dirty="0" smtClean="0">
                <a:latin typeface="Bookman Old Style" pitchFamily="18" charset="0"/>
              </a:rPr>
              <a:t>NC magnet </a:t>
            </a:r>
            <a:r>
              <a:rPr lang="en-US" sz="2400" dirty="0">
                <a:latin typeface="Bookman Old Style" pitchFamily="18" charset="0"/>
              </a:rPr>
              <a:t>of the same field and </a:t>
            </a:r>
            <a:r>
              <a:rPr lang="en-US" sz="2400" dirty="0" smtClean="0">
                <a:latin typeface="Bookman Old Style" pitchFamily="18" charset="0"/>
              </a:rPr>
              <a:t>gap; the </a:t>
            </a:r>
            <a:r>
              <a:rPr lang="en-US" sz="2400" dirty="0">
                <a:latin typeface="Bookman Old Style" pitchFamily="18" charset="0"/>
              </a:rPr>
              <a:t>magnet weight is very significantly </a:t>
            </a:r>
            <a:r>
              <a:rPr lang="en-US" sz="2400" dirty="0" smtClean="0">
                <a:latin typeface="Bookman Old Style" pitchFamily="18" charset="0"/>
              </a:rPr>
              <a:t>reduced.</a:t>
            </a:r>
            <a:endParaRPr lang="en-GB" sz="2400" dirty="0"/>
          </a:p>
        </p:txBody>
      </p:sp>
      <p:pic>
        <p:nvPicPr>
          <p:cNvPr id="9" name="Picture 8" descr="LBNE-lts2-m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048663"/>
            <a:ext cx="47244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11535"/>
            <a:ext cx="603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f</a:t>
            </a:r>
            <a:r>
              <a:rPr lang="en-US" sz="3600" b="1" dirty="0" smtClean="0">
                <a:solidFill>
                  <a:srgbClr val="0000FF"/>
                </a:solidFill>
              </a:rPr>
              <a:t>ast ramping HTS/LTS magnets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784212"/>
            <a:ext cx="496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schematic HTS/LTS LEP3 magnet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438" y="111535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Piekarz,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EuCARD LEP3 Day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48884" y="4707685"/>
            <a:ext cx="3289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a</a:t>
            </a:r>
            <a:r>
              <a:rPr lang="en-US" sz="2400" b="1" i="1" dirty="0" smtClean="0">
                <a:solidFill>
                  <a:srgbClr val="0000FF"/>
                </a:solidFill>
              </a:rPr>
              <a:t>cceleration time ~0.1 s,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total cycle  ~1 s; fast SC 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b="1" i="1" dirty="0" smtClean="0">
                <a:solidFill>
                  <a:srgbClr val="0000FF"/>
                </a:solidFill>
              </a:rPr>
              <a:t>agnets might support 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1 minute lifetime</a:t>
            </a:r>
          </a:p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i</a:t>
            </a:r>
            <a:r>
              <a:rPr lang="en-US" sz="2400" b="1" i="1" dirty="0" smtClean="0">
                <a:solidFill>
                  <a:srgbClr val="0000FF"/>
                </a:solidFill>
              </a:rPr>
              <a:t>n collider ring!</a:t>
            </a:r>
          </a:p>
        </p:txBody>
      </p:sp>
      <p:sp>
        <p:nvSpPr>
          <p:cNvPr id="14" name="TextBox 13"/>
          <p:cNvSpPr txBox="1"/>
          <p:nvPr/>
        </p:nvSpPr>
        <p:spPr>
          <a:xfrm rot="20085586">
            <a:off x="1073457" y="2375752"/>
            <a:ext cx="5419497" cy="101566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Hi-Tech magnet!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573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(V)HE-LHC 20-T hybrid magnet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120680" cy="446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</a:t>
            </a:r>
            <a:r>
              <a:rPr lang="en-GB" sz="2800" dirty="0" smtClean="0"/>
              <a:t>lock </a:t>
            </a:r>
            <a:r>
              <a:rPr lang="en-GB" sz="2800" dirty="0"/>
              <a:t>layout of </a:t>
            </a:r>
            <a:r>
              <a:rPr lang="en-GB" sz="2800" i="1" dirty="0" err="1" smtClean="0"/>
              <a:t>Nb</a:t>
            </a:r>
            <a:r>
              <a:rPr lang="en-GB" sz="2800" i="1" dirty="0" smtClean="0"/>
              <a:t>-Ti </a:t>
            </a:r>
            <a:r>
              <a:rPr lang="en-GB" sz="2800" dirty="0"/>
              <a:t>&amp; </a:t>
            </a:r>
            <a:r>
              <a:rPr lang="en-GB" sz="2800" i="1" dirty="0"/>
              <a:t>Nb</a:t>
            </a:r>
            <a:r>
              <a:rPr lang="en-GB" sz="2800" i="1" baseline="-25000" dirty="0"/>
              <a:t>3</a:t>
            </a:r>
            <a:r>
              <a:rPr lang="en-GB" sz="2800" i="1" dirty="0"/>
              <a:t>Sn</a:t>
            </a:r>
            <a:r>
              <a:rPr lang="en-GB" sz="2800" dirty="0"/>
              <a:t> &amp; </a:t>
            </a:r>
            <a:r>
              <a:rPr lang="en-GB" sz="2800" i="1" dirty="0" smtClean="0"/>
              <a:t>HTS </a:t>
            </a:r>
            <a:r>
              <a:rPr lang="en-GB" sz="2800" dirty="0" smtClean="0"/>
              <a:t>(</a:t>
            </a:r>
            <a:r>
              <a:rPr lang="en-GB" sz="2800" i="1" dirty="0" smtClean="0"/>
              <a:t>Bi</a:t>
            </a:r>
            <a:r>
              <a:rPr lang="en-GB" sz="2800" dirty="0" smtClean="0"/>
              <a:t>-2212) </a:t>
            </a:r>
            <a:r>
              <a:rPr lang="en-GB" sz="2800" dirty="0"/>
              <a:t>20-T </a:t>
            </a:r>
            <a:r>
              <a:rPr lang="en-GB" sz="2800" dirty="0" smtClean="0"/>
              <a:t>dipole-magnet coil. Only </a:t>
            </a:r>
            <a:r>
              <a:rPr lang="en-GB" sz="2800" dirty="0"/>
              <a:t>one quarter of one aperture is shown.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2360" y="1484784"/>
            <a:ext cx="9993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E. Todesco,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. Rossi,</a:t>
            </a:r>
            <a:endParaRPr lang="en-GB" sz="1400" dirty="0" smtClean="0"/>
          </a:p>
          <a:p>
            <a:r>
              <a:rPr lang="en-GB" sz="1400" dirty="0" smtClean="0"/>
              <a:t>P. McIntyre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 rot="20085586">
            <a:off x="1073457" y="2375752"/>
            <a:ext cx="5419497" cy="1015663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Hi-Tech magnet!</a:t>
            </a:r>
            <a:endParaRPr lang="en-GB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892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4000" i="1" dirty="0" smtClean="0"/>
              <a:t>«a </a:t>
            </a:r>
            <a:r>
              <a:rPr lang="fr-CH" sz="4000" i="1" dirty="0"/>
              <a:t>ring </a:t>
            </a:r>
            <a:r>
              <a:rPr lang="fr-CH" sz="4000" i="1" dirty="0" err="1"/>
              <a:t>e</a:t>
            </a:r>
            <a:r>
              <a:rPr lang="fr-CH" sz="4000" i="1" baseline="30000" dirty="0" err="1"/>
              <a:t>+</a:t>
            </a:r>
            <a:r>
              <a:rPr lang="fr-CH" sz="4000" i="1" dirty="0" err="1"/>
              <a:t>e</a:t>
            </a:r>
            <a:r>
              <a:rPr lang="fr-CH" sz="4000" i="1" baseline="30000" dirty="0"/>
              <a:t>-</a:t>
            </a:r>
            <a:r>
              <a:rPr lang="fr-CH" sz="4000" i="1" dirty="0"/>
              <a:t> </a:t>
            </a:r>
            <a:r>
              <a:rPr lang="fr-CH" sz="4000" i="1" dirty="0" err="1"/>
              <a:t>collider</a:t>
            </a:r>
            <a:r>
              <a:rPr lang="fr-CH" sz="4000" i="1" dirty="0">
                <a:solidFill>
                  <a:srgbClr val="FF0000"/>
                </a:solidFill>
              </a:rPr>
              <a:t> LEP3 or TLEP </a:t>
            </a:r>
            <a:r>
              <a:rPr lang="fr-CH" sz="4000" i="1" dirty="0" err="1"/>
              <a:t>can</a:t>
            </a:r>
            <a:r>
              <a:rPr lang="fr-CH" sz="4000" i="1" dirty="0"/>
              <a:t> </a:t>
            </a:r>
            <a:r>
              <a:rPr lang="fr-CH" sz="4000" i="1" dirty="0" err="1"/>
              <a:t>provide</a:t>
            </a:r>
            <a:r>
              <a:rPr lang="fr-CH" sz="4000" i="1" dirty="0"/>
              <a:t> </a:t>
            </a:r>
            <a:r>
              <a:rPr lang="fr-CH" sz="4000" i="1" dirty="0" smtClean="0"/>
              <a:t>an </a:t>
            </a:r>
            <a:r>
              <a:rPr lang="fr-CH" sz="4000" i="1" dirty="0" err="1"/>
              <a:t>economical</a:t>
            </a:r>
            <a:r>
              <a:rPr lang="fr-CH" sz="4000" i="1" dirty="0"/>
              <a:t> and </a:t>
            </a:r>
            <a:r>
              <a:rPr lang="fr-CH" sz="4000" i="1" dirty="0" err="1"/>
              <a:t>robust</a:t>
            </a:r>
            <a:r>
              <a:rPr lang="fr-CH" sz="4000" i="1" dirty="0"/>
              <a:t> solution  </a:t>
            </a:r>
            <a:r>
              <a:rPr lang="fr-CH" sz="4000" i="1" dirty="0" err="1" smtClean="0"/>
              <a:t>with</a:t>
            </a:r>
            <a:r>
              <a:rPr lang="fr-CH" sz="4000" i="1" dirty="0" smtClean="0"/>
              <a:t> </a:t>
            </a:r>
            <a:r>
              <a:rPr lang="fr-CH" sz="4000" i="1" dirty="0" err="1" smtClean="0"/>
              <a:t>higher</a:t>
            </a:r>
            <a:r>
              <a:rPr lang="fr-CH" sz="4000" i="1" dirty="0" smtClean="0"/>
              <a:t> </a:t>
            </a:r>
            <a:r>
              <a:rPr lang="fr-CH" sz="4000" i="1" dirty="0" err="1"/>
              <a:t>statistics</a:t>
            </a:r>
            <a:r>
              <a:rPr lang="fr-CH" sz="4000" i="1" dirty="0"/>
              <a:t> </a:t>
            </a:r>
            <a:r>
              <a:rPr lang="fr-CH" sz="4000" i="1" dirty="0" err="1"/>
              <a:t>than</a:t>
            </a:r>
            <a:r>
              <a:rPr lang="fr-CH" sz="4000" i="1" dirty="0"/>
              <a:t> LC  </a:t>
            </a:r>
            <a:r>
              <a:rPr lang="fr-CH" sz="4000" i="1" dirty="0" smtClean="0"/>
              <a:t>and &gt;1 IP for </a:t>
            </a:r>
            <a:r>
              <a:rPr lang="fr-CH" sz="4000" i="1" dirty="0" err="1" smtClean="0"/>
              <a:t>studying</a:t>
            </a:r>
            <a:r>
              <a:rPr lang="fr-CH" sz="4000" i="1" dirty="0" smtClean="0"/>
              <a:t> </a:t>
            </a:r>
            <a:r>
              <a:rPr lang="fr-CH" sz="4000" i="1" dirty="0"/>
              <a:t>the X(125) </a:t>
            </a:r>
            <a:r>
              <a:rPr lang="fr-CH" sz="4000" i="1" dirty="0" err="1"/>
              <a:t>with</a:t>
            </a:r>
            <a:r>
              <a:rPr lang="fr-CH" sz="4000" i="1" dirty="0"/>
              <a:t> high </a:t>
            </a:r>
            <a:r>
              <a:rPr lang="fr-CH" sz="4000" i="1" dirty="0" err="1" smtClean="0"/>
              <a:t>precision</a:t>
            </a:r>
            <a:r>
              <a:rPr lang="fr-CH" sz="4000" i="1" dirty="0" smtClean="0"/>
              <a:t> and </a:t>
            </a:r>
            <a:r>
              <a:rPr lang="fr-CH" sz="4000" i="1" dirty="0" err="1" smtClean="0"/>
              <a:t>doing</a:t>
            </a:r>
            <a:r>
              <a:rPr lang="fr-CH" sz="4000" i="1" dirty="0" smtClean="0"/>
              <a:t> </a:t>
            </a:r>
            <a:r>
              <a:rPr lang="fr-CH" sz="4000" i="1" dirty="0" err="1" smtClean="0"/>
              <a:t>many</a:t>
            </a:r>
            <a:r>
              <a:rPr lang="fr-CH" sz="4000" i="1" dirty="0" smtClean="0"/>
              <a:t> </a:t>
            </a:r>
            <a:r>
              <a:rPr lang="fr-CH" sz="4000" i="1" dirty="0" err="1"/>
              <a:t>precision</a:t>
            </a:r>
            <a:r>
              <a:rPr lang="fr-CH" sz="4000" i="1" dirty="0"/>
              <a:t> </a:t>
            </a:r>
            <a:r>
              <a:rPr lang="fr-CH" sz="4000" i="1" dirty="0" err="1"/>
              <a:t>measurements</a:t>
            </a:r>
            <a:r>
              <a:rPr lang="fr-CH" sz="4000" i="1" dirty="0"/>
              <a:t> on H, W, Z </a:t>
            </a:r>
            <a:r>
              <a:rPr lang="fr-CH" sz="4000" i="1" dirty="0" smtClean="0"/>
              <a:t>(+top quark) </a:t>
            </a:r>
            <a:r>
              <a:rPr lang="fr-CH" sz="4000" i="1" dirty="0" err="1" smtClean="0"/>
              <a:t>within</a:t>
            </a:r>
            <a:r>
              <a:rPr lang="fr-CH" sz="4000" i="1" dirty="0" smtClean="0"/>
              <a:t> </a:t>
            </a:r>
            <a:r>
              <a:rPr lang="fr-CH" sz="4000" i="1" dirty="0" err="1"/>
              <a:t>our</a:t>
            </a:r>
            <a:r>
              <a:rPr lang="fr-CH" sz="4000" i="1" dirty="0"/>
              <a:t> </a:t>
            </a:r>
            <a:r>
              <a:rPr lang="fr-CH" sz="4000" i="1" dirty="0" err="1" smtClean="0"/>
              <a:t>lifetimes</a:t>
            </a:r>
            <a:r>
              <a:rPr lang="fr-CH" sz="4000" i="1" dirty="0" smtClean="0"/>
              <a:t>»</a:t>
            </a:r>
          </a:p>
          <a:p>
            <a:pPr algn="ctr"/>
            <a:endParaRPr lang="fr-CH" sz="3600" dirty="0"/>
          </a:p>
          <a:p>
            <a:pPr algn="ctr"/>
            <a:r>
              <a:rPr lang="fr-CH" sz="3600" dirty="0" smtClean="0"/>
              <a:t>Alain Blondel</a:t>
            </a:r>
          </a:p>
          <a:p>
            <a:pPr algn="ctr"/>
            <a:r>
              <a:rPr lang="fr-CH" sz="3600" dirty="0" smtClean="0"/>
              <a:t> </a:t>
            </a:r>
            <a:endParaRPr lang="fr-CH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695445" y="5834102"/>
            <a:ext cx="2448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ATLAS Meeting </a:t>
            </a:r>
          </a:p>
          <a:p>
            <a:r>
              <a:rPr lang="en-US" sz="2800" dirty="0" smtClean="0"/>
              <a:t>4 Oct. 2012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1762"/>
            <a:ext cx="7388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e</a:t>
            </a:r>
            <a:r>
              <a:rPr lang="en-US" sz="4400" b="1" dirty="0" smtClean="0">
                <a:solidFill>
                  <a:srgbClr val="0000FF"/>
                </a:solidFill>
              </a:rPr>
              <a:t>xample opinion on LEP3/TLEP</a:t>
            </a:r>
            <a:endParaRPr lang="en-GB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1561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 2 - </a:t>
            </a:r>
            <a:r>
              <a:rPr lang="en-US" dirty="0" err="1" smtClean="0"/>
              <a:t>SAPPHiRE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00" y="2782724"/>
            <a:ext cx="4392488" cy="3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500"/>
            <a:ext cx="9144000" cy="426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03503"/>
            <a:ext cx="4130675" cy="18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2805" y="4803503"/>
            <a:ext cx="35892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smtClean="0">
                <a:solidFill>
                  <a:srgbClr val="000000"/>
                </a:solidFill>
              </a:rPr>
              <a:t>best for </a:t>
            </a:r>
            <a:r>
              <a:rPr lang="fr-CH" sz="2400" b="1" dirty="0" err="1" smtClean="0">
                <a:solidFill>
                  <a:srgbClr val="000000"/>
                </a:solidFill>
              </a:rPr>
              <a:t>tagged</a:t>
            </a:r>
            <a:r>
              <a:rPr lang="fr-CH" sz="2400" b="1" dirty="0" smtClean="0">
                <a:solidFill>
                  <a:srgbClr val="000000"/>
                </a:solidFill>
              </a:rPr>
              <a:t> </a:t>
            </a:r>
            <a:r>
              <a:rPr lang="fr-CH" sz="2400" b="1" i="1" dirty="0" smtClean="0">
                <a:solidFill>
                  <a:srgbClr val="000000"/>
                </a:solidFill>
              </a:rPr>
              <a:t>ZH</a:t>
            </a:r>
            <a:r>
              <a:rPr lang="fr-CH" sz="2400" b="1" dirty="0" smtClean="0">
                <a:solidFill>
                  <a:srgbClr val="000000"/>
                </a:solidFill>
              </a:rPr>
              <a:t> </a:t>
            </a:r>
            <a:r>
              <a:rPr lang="fr-CH" sz="2400" b="1" dirty="0" err="1" smtClean="0">
                <a:solidFill>
                  <a:srgbClr val="000000"/>
                </a:solidFill>
              </a:rPr>
              <a:t>physics</a:t>
            </a:r>
            <a:r>
              <a:rPr lang="fr-CH" sz="2400" b="1" dirty="0" smtClean="0">
                <a:solidFill>
                  <a:srgbClr val="000000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err="1" smtClean="0">
                <a:solidFill>
                  <a:srgbClr val="C00000"/>
                </a:solidFill>
              </a:rPr>
              <a:t>Ecm</a:t>
            </a:r>
            <a:r>
              <a:rPr lang="fr-CH" sz="2400" b="1" dirty="0" smtClean="0">
                <a:solidFill>
                  <a:srgbClr val="C00000"/>
                </a:solidFill>
              </a:rPr>
              <a:t>= </a:t>
            </a:r>
            <a:r>
              <a:rPr lang="fr-CH" sz="2400" b="1" dirty="0" err="1" smtClean="0">
                <a:solidFill>
                  <a:srgbClr val="C00000"/>
                </a:solidFill>
              </a:rPr>
              <a:t>m</a:t>
            </a:r>
            <a:r>
              <a:rPr lang="fr-CH" sz="2400" b="1" baseline="-25000" dirty="0" err="1" smtClean="0">
                <a:solidFill>
                  <a:srgbClr val="C00000"/>
                </a:solidFill>
              </a:rPr>
              <a:t>H</a:t>
            </a:r>
            <a:r>
              <a:rPr lang="fr-CH" sz="2400" b="1" dirty="0" smtClean="0">
                <a:solidFill>
                  <a:srgbClr val="C00000"/>
                </a:solidFill>
              </a:rPr>
              <a:t>+111</a:t>
            </a:r>
            <a:r>
              <a:rPr lang="fr-CH" sz="2400" b="1" dirty="0" smtClean="0">
                <a:solidFill>
                  <a:srgbClr val="C00000"/>
                </a:solidFill>
                <a:sym typeface="Symbol"/>
              </a:rPr>
              <a:t>10</a:t>
            </a:r>
            <a:r>
              <a:rPr lang="fr-CH" sz="2400" b="1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B050"/>
                </a:solidFill>
              </a:rPr>
              <a:t>W. </a:t>
            </a:r>
            <a:r>
              <a:rPr lang="fr-CH" b="1" dirty="0" err="1" smtClean="0">
                <a:solidFill>
                  <a:srgbClr val="00B050"/>
                </a:solidFill>
              </a:rPr>
              <a:t>Lohmann</a:t>
            </a:r>
            <a:r>
              <a:rPr lang="fr-CH" b="1" dirty="0" smtClean="0">
                <a:solidFill>
                  <a:srgbClr val="00B050"/>
                </a:solidFill>
              </a:rPr>
              <a:t> et al LCWS/ILC2007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400" b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400" b="1" dirty="0" err="1" smtClean="0">
                <a:solidFill>
                  <a:srgbClr val="000000"/>
                </a:solidFill>
              </a:rPr>
              <a:t>take</a:t>
            </a:r>
            <a:r>
              <a:rPr lang="fr-CH" sz="2400" b="1" dirty="0" smtClean="0">
                <a:solidFill>
                  <a:srgbClr val="000000"/>
                </a:solidFill>
              </a:rPr>
              <a:t> 240 GeV</a:t>
            </a:r>
            <a:endParaRPr lang="fr-CH" sz="2400" b="1" dirty="0" smtClean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2019300" y="876300"/>
            <a:ext cx="12700" cy="222250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1"/>
          <p:cNvSpPr txBox="1">
            <a:spLocks/>
          </p:cNvSpPr>
          <p:nvPr/>
        </p:nvSpPr>
        <p:spPr>
          <a:xfrm>
            <a:off x="4826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Higgs </a:t>
            </a:r>
            <a:r>
              <a:rPr lang="en-GB" i="1" dirty="0" err="1" smtClean="0"/>
              <a:t>e</a:t>
            </a:r>
            <a:r>
              <a:rPr lang="en-GB" i="1" baseline="30000" dirty="0" err="1" smtClean="0"/>
              <a:t>+</a:t>
            </a:r>
            <a:r>
              <a:rPr lang="en-GB" i="1" dirty="0" err="1" smtClean="0"/>
              <a:t>e</a:t>
            </a:r>
            <a:r>
              <a:rPr lang="en-GB" i="1" baseline="30000" dirty="0" smtClean="0"/>
              <a:t>-</a:t>
            </a:r>
            <a:r>
              <a:rPr lang="en-GB" dirty="0" smtClean="0"/>
              <a:t> production cross section </a:t>
            </a:r>
            <a:endParaRPr lang="en-GB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84874" y="6280830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18" y="1864873"/>
            <a:ext cx="44259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02" y="1556792"/>
            <a:ext cx="4276006" cy="44634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92475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+mn-lt"/>
              </a:rPr>
              <a:t> “Higgs” strongly couples to </a:t>
            </a:r>
            <a:r>
              <a:rPr lang="en-US" sz="4800" dirty="0" err="1" smtClean="0">
                <a:latin typeface="Symbol" pitchFamily="18" charset="2"/>
              </a:rPr>
              <a:t>gg</a:t>
            </a:r>
            <a:r>
              <a:rPr lang="en-US" sz="4800" dirty="0" smtClean="0">
                <a:latin typeface="Symbol" pitchFamily="18" charset="2"/>
              </a:rPr>
              <a:t/>
            </a:r>
            <a:br>
              <a:rPr lang="en-US" sz="4800" dirty="0" smtClean="0">
                <a:latin typeface="Symbol" pitchFamily="18" charset="2"/>
              </a:rPr>
            </a:b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50809"/>
            <a:ext cx="208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 CMS result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403208"/>
            <a:ext cx="227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LHC ATLAS result</a:t>
            </a:r>
            <a:endParaRPr lang="en-GB" sz="2400" dirty="0"/>
          </a:p>
        </p:txBody>
      </p:sp>
      <p:sp>
        <p:nvSpPr>
          <p:cNvPr id="7" name="Oval 6"/>
          <p:cNvSpPr/>
          <p:nvPr/>
        </p:nvSpPr>
        <p:spPr>
          <a:xfrm>
            <a:off x="2915816" y="2564904"/>
            <a:ext cx="792088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40352" y="3536513"/>
            <a:ext cx="792088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02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+mn-lt"/>
              </a:rPr>
              <a:t> a new type of collider?</a:t>
            </a:r>
            <a:r>
              <a:rPr lang="en-US" sz="6000" dirty="0" smtClean="0">
                <a:latin typeface="Symbol" pitchFamily="18" charset="2"/>
              </a:rPr>
              <a:t/>
            </a:r>
            <a:br>
              <a:rPr lang="en-US" sz="6000" dirty="0" smtClean="0">
                <a:latin typeface="Symbol" pitchFamily="18" charset="2"/>
              </a:rPr>
            </a:br>
            <a:endParaRPr lang="en-GB" sz="6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50485" y="1188345"/>
            <a:ext cx="4503705" cy="4411652"/>
            <a:chOff x="1715282" y="1681644"/>
            <a:chExt cx="2994087" cy="31175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68319">
              <a:off x="1715282" y="2032781"/>
              <a:ext cx="2257425" cy="20288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98137" y="1681644"/>
              <a:ext cx="332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g</a:t>
              </a:r>
              <a:endParaRPr lang="en-GB" sz="2800" dirty="0">
                <a:latin typeface="Symbol" pitchFamily="18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4253" y="4275986"/>
              <a:ext cx="332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g</a:t>
              </a:r>
              <a:endParaRPr lang="en-GB" sz="2800" dirty="0">
                <a:latin typeface="Symbol" pitchFamily="18" charset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37406" y="2821993"/>
              <a:ext cx="271963" cy="36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/>
                <a:t>H</a:t>
              </a:r>
              <a:endParaRPr lang="en-GB" sz="28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9832" y="2441443"/>
              <a:ext cx="1295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/>
                <a:t>t</a:t>
              </a:r>
              <a:r>
                <a:rPr lang="en-US" sz="2800" i="1" dirty="0" smtClean="0"/>
                <a:t>, W,  …</a:t>
              </a:r>
              <a:endParaRPr lang="en-GB" sz="2800" i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7142" y="5832250"/>
            <a:ext cx="7186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Symbol" pitchFamily="18" charset="2"/>
                <a:ea typeface="+mj-ea"/>
                <a:cs typeface="+mj-cs"/>
              </a:rPr>
              <a:t>gg</a:t>
            </a:r>
            <a:r>
              <a:rPr lang="en-US" sz="4400" dirty="0">
                <a:solidFill>
                  <a:prstClr val="black"/>
                </a:solidFill>
                <a:latin typeface="Symbol" pitchFamily="18" charset="2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collider Higgs factory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45103" y="4276558"/>
            <a:ext cx="2551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a</a:t>
            </a:r>
            <a:r>
              <a:rPr lang="en-US" sz="2000" dirty="0" smtClean="0">
                <a:solidFill>
                  <a:srgbClr val="0000CC"/>
                </a:solidFill>
              </a:rPr>
              <a:t>nother advantage:</a:t>
            </a:r>
          </a:p>
          <a:p>
            <a:r>
              <a:rPr lang="en-US" sz="2000" dirty="0">
                <a:solidFill>
                  <a:srgbClr val="0000CC"/>
                </a:solidFill>
              </a:rPr>
              <a:t>n</a:t>
            </a:r>
            <a:r>
              <a:rPr lang="en-US" sz="2000" dirty="0" smtClean="0">
                <a:solidFill>
                  <a:srgbClr val="0000CC"/>
                </a:solidFill>
              </a:rPr>
              <a:t>o </a:t>
            </a:r>
            <a:r>
              <a:rPr lang="en-US" sz="2000" dirty="0" err="1" smtClean="0">
                <a:solidFill>
                  <a:srgbClr val="0000CC"/>
                </a:solidFill>
              </a:rPr>
              <a:t>beamstrahlung</a:t>
            </a:r>
            <a:endParaRPr lang="en-US" sz="2000" dirty="0" smtClean="0">
              <a:solidFill>
                <a:srgbClr val="0000CC"/>
              </a:solidFill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Calibri"/>
                <a:cs typeface="Calibri"/>
              </a:rPr>
              <a:t>→ higher energy reach</a:t>
            </a:r>
          </a:p>
          <a:p>
            <a:r>
              <a:rPr lang="en-US" sz="200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0000CC"/>
                </a:solidFill>
                <a:latin typeface="Calibri"/>
                <a:cs typeface="Calibri"/>
              </a:rPr>
              <a:t>han </a:t>
            </a:r>
            <a:r>
              <a:rPr lang="en-US" sz="2000" dirty="0" err="1" smtClean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lang="en-US" sz="2000" baseline="30000" dirty="0" err="1" smtClean="0">
                <a:solidFill>
                  <a:srgbClr val="0000CC"/>
                </a:solidFill>
                <a:latin typeface="Calibri"/>
                <a:cs typeface="Calibri"/>
              </a:rPr>
              <a:t>+</a:t>
            </a:r>
            <a:r>
              <a:rPr lang="en-US" sz="2000" dirty="0" err="1" smtClean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lang="en-US" sz="2000" baseline="30000" dirty="0" smtClean="0">
                <a:solidFill>
                  <a:srgbClr val="0000CC"/>
                </a:solidFill>
                <a:latin typeface="Calibri"/>
                <a:cs typeface="Calibri"/>
              </a:rPr>
              <a:t>- </a:t>
            </a:r>
            <a:r>
              <a:rPr lang="en-US" sz="2000" dirty="0" smtClean="0">
                <a:solidFill>
                  <a:srgbClr val="0000CC"/>
                </a:solidFill>
                <a:latin typeface="Calibri"/>
                <a:cs typeface="Calibri"/>
              </a:rPr>
              <a:t>colliders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5625" y="1188345"/>
            <a:ext cx="2914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-channel production;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ower energy;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source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i="1" dirty="0"/>
              <a:t>c</a:t>
            </a:r>
            <a:r>
              <a:rPr lang="en-US" sz="3600" i="1" dirty="0" smtClean="0"/>
              <a:t>ombining photon science &amp; particle physics!</a:t>
            </a:r>
            <a:endParaRPr lang="en-GB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69305" cy="5112568"/>
          </a:xfrm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151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K.-J. Kim, A. </a:t>
            </a:r>
            <a:r>
              <a:rPr lang="en-US" sz="1200" dirty="0" err="1" smtClean="0"/>
              <a:t>Sessler</a:t>
            </a:r>
            <a:endParaRPr lang="en-US" sz="1200" dirty="0" smtClean="0"/>
          </a:p>
          <a:p>
            <a:r>
              <a:rPr lang="en-US" sz="1200" dirty="0" smtClean="0"/>
              <a:t>Beam Line</a:t>
            </a:r>
          </a:p>
          <a:p>
            <a:r>
              <a:rPr lang="en-US" sz="1200" dirty="0" smtClean="0"/>
              <a:t>Spring/Summer 1996</a:t>
            </a:r>
            <a:endParaRPr lang="en-GB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latin typeface="Symbol" pitchFamily="18" charset="2"/>
              </a:rPr>
              <a:t>gg</a:t>
            </a:r>
            <a:r>
              <a:rPr lang="en-US" sz="6600" dirty="0" smtClean="0">
                <a:latin typeface="Symbol" pitchFamily="18" charset="2"/>
              </a:rPr>
              <a:t> </a:t>
            </a:r>
            <a:r>
              <a:rPr lang="en-US" sz="6600" dirty="0" smtClean="0"/>
              <a:t>collider</a:t>
            </a:r>
            <a:endParaRPr lang="en-GB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300774" y="4997878"/>
            <a:ext cx="1522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few </a:t>
            </a:r>
            <a:r>
              <a:rPr lang="en-US" sz="2000" i="1" dirty="0" smtClean="0">
                <a:solidFill>
                  <a:srgbClr val="0000CC"/>
                </a:solidFill>
              </a:rPr>
              <a:t>J</a:t>
            </a:r>
            <a:r>
              <a:rPr lang="en-US" sz="2000" dirty="0" smtClean="0">
                <a:solidFill>
                  <a:srgbClr val="0000CC"/>
                </a:solidFill>
              </a:rPr>
              <a:t> pulse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energy with 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CC"/>
                </a:solidFill>
              </a:rPr>
              <a:t>~350 nm</a:t>
            </a:r>
            <a:endParaRPr lang="en-GB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523" y="1010432"/>
                <a:ext cx="4524893" cy="1050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𝑏𝑒𝑎𝑚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3" y="1010432"/>
                <a:ext cx="4524893" cy="10504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2523" y="2661012"/>
            <a:ext cx="8453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xample</a:t>
            </a:r>
            <a:r>
              <a:rPr lang="en-US" sz="3600" i="1" dirty="0" smtClean="0"/>
              <a:t> x </a:t>
            </a:r>
            <a:r>
              <a:rPr lang="en-US" sz="3600" dirty="0" smtClean="0">
                <a:latin typeface="Calibri"/>
                <a:cs typeface="Calibri"/>
              </a:rPr>
              <a:t>≈ 4.3 </a:t>
            </a:r>
          </a:p>
          <a:p>
            <a:r>
              <a:rPr lang="en-US" sz="3600" dirty="0" smtClean="0">
                <a:latin typeface="Calibri"/>
                <a:cs typeface="Calibri"/>
              </a:rPr>
              <a:t>(for </a:t>
            </a:r>
            <a:r>
              <a:rPr lang="en-US" sz="3600" i="1" dirty="0" smtClean="0">
                <a:latin typeface="Calibri"/>
                <a:cs typeface="Calibri"/>
              </a:rPr>
              <a:t>x</a:t>
            </a:r>
            <a:r>
              <a:rPr lang="en-US" sz="3600" dirty="0" smtClean="0">
                <a:latin typeface="Calibri"/>
                <a:cs typeface="Calibri"/>
              </a:rPr>
              <a:t>&gt;4.83 coherent pair production occurs)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5771" y="3641434"/>
                <a:ext cx="7689669" cy="2906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 smtClean="0">
                        <a:latin typeface="Cambria Math"/>
                      </a:rPr>
                      <m:t>w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ith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𝑏𝑒𝑎𝑚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≈80 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  <a:ea typeface="Cambria Math"/>
                      </a:rPr>
                      <m:t>GeV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GB" sz="3600" dirty="0" smtClean="0"/>
                  <a:t>66 GeV</a:t>
                </a:r>
              </a:p>
              <a:p>
                <a:r>
                  <a:rPr lang="en-US" sz="3600" i="1" dirty="0" err="1" smtClean="0"/>
                  <a:t>E</a:t>
                </a:r>
                <a:r>
                  <a:rPr lang="en-US" sz="3600" i="1" baseline="-25000" dirty="0" err="1" smtClean="0"/>
                  <a:t>CM,max</a:t>
                </a:r>
                <a:r>
                  <a:rPr lang="en-US" sz="3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132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</a:rPr>
                  <a:t> GeV</a:t>
                </a:r>
                <a:endParaRPr lang="en-GB" sz="3600" dirty="0">
                  <a:solidFill>
                    <a:prstClr val="black"/>
                  </a:solidFill>
                </a:endParaRPr>
              </a:p>
              <a:p>
                <a:endParaRPr lang="en-US" sz="3600" dirty="0" smtClean="0">
                  <a:solidFill>
                    <a:prstClr val="black"/>
                  </a:solidFill>
                </a:endParaRPr>
              </a:p>
              <a:p>
                <a:r>
                  <a:rPr lang="en-US" sz="3600" i="1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en-US" sz="3600" i="1" baseline="-25000" dirty="0" err="1" smtClean="0">
                    <a:solidFill>
                      <a:prstClr val="black"/>
                    </a:solidFill>
                  </a:rPr>
                  <a:t>photon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~3.53 </a:t>
                </a:r>
                <a:r>
                  <a:rPr lang="en-US" sz="3600" dirty="0" err="1" smtClean="0">
                    <a:solidFill>
                      <a:prstClr val="black"/>
                    </a:solidFill>
                  </a:rPr>
                  <a:t>eV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,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Symbol" pitchFamily="18" charset="2"/>
                  </a:rPr>
                  <a:t>l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~351 nm</a:t>
                </a:r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1" y="3641434"/>
                <a:ext cx="7689669" cy="2906565"/>
              </a:xfrm>
              <a:prstGeom prst="rect">
                <a:avLst/>
              </a:prstGeom>
              <a:blipFill rotWithShape="1">
                <a:blip r:embed="rId3"/>
                <a:stretch>
                  <a:fillRect l="-2458" r="-1427" b="-7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5471" y="141178"/>
            <a:ext cx="8491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hich beam &amp; photon energy / wavelength?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344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" y="1287800"/>
            <a:ext cx="9017532" cy="3384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4672176"/>
            <a:ext cx="8185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luminosity </a:t>
            </a:r>
            <a:r>
              <a:rPr lang="en-US" sz="2800" dirty="0"/>
              <a:t>spectra for </a:t>
            </a:r>
            <a:r>
              <a:rPr lang="en-US" sz="2800" dirty="0" err="1"/>
              <a:t>SAPPHiRE</a:t>
            </a:r>
            <a:r>
              <a:rPr lang="en-US" sz="2800" dirty="0"/>
              <a:t> as </a:t>
            </a:r>
            <a:r>
              <a:rPr lang="en-US" sz="2800" dirty="0" smtClean="0"/>
              <a:t>functions </a:t>
            </a:r>
            <a:r>
              <a:rPr lang="en-US" sz="2800" dirty="0"/>
              <a:t>of </a:t>
            </a:r>
            <a:r>
              <a:rPr lang="en-US" sz="2800" i="1" dirty="0" smtClean="0"/>
              <a:t>E</a:t>
            </a:r>
            <a:r>
              <a:rPr lang="en-US" sz="2800" i="1" baseline="-25000" dirty="0" smtClean="0"/>
              <a:t>CM</a:t>
            </a:r>
            <a:r>
              <a:rPr lang="en-US" sz="2800" dirty="0" smtClean="0"/>
              <a:t>(</a:t>
            </a:r>
            <a:r>
              <a:rPr lang="en-US" sz="2800" dirty="0" err="1" smtClean="0">
                <a:latin typeface="Symbol" pitchFamily="18" charset="2"/>
              </a:rPr>
              <a:t>gg</a:t>
            </a:r>
            <a:r>
              <a:rPr lang="en-US" sz="2800" dirty="0" smtClean="0"/>
              <a:t>), </a:t>
            </a:r>
            <a:r>
              <a:rPr lang="en-US" sz="2800" dirty="0"/>
              <a:t>computed </a:t>
            </a:r>
            <a:r>
              <a:rPr lang="en-US" sz="2800" dirty="0" smtClean="0"/>
              <a:t>using Guinea-Pig  </a:t>
            </a:r>
            <a:r>
              <a:rPr lang="en-US" sz="2800" dirty="0"/>
              <a:t>for </a:t>
            </a:r>
            <a:r>
              <a:rPr lang="en-US" sz="2800" b="1" dirty="0">
                <a:solidFill>
                  <a:srgbClr val="0000FF"/>
                </a:solidFill>
              </a:rPr>
              <a:t>three possible normalized distances</a:t>
            </a:r>
            <a:r>
              <a:rPr lang="en-US" sz="2800" dirty="0">
                <a:latin typeface="Symbol" pitchFamily="18" charset="2"/>
              </a:rPr>
              <a:t> </a:t>
            </a:r>
            <a:r>
              <a:rPr lang="en-US" sz="2800" dirty="0" err="1" smtClean="0">
                <a:latin typeface="Symbol" pitchFamily="18" charset="2"/>
              </a:rPr>
              <a:t>r</a:t>
            </a:r>
            <a:r>
              <a:rPr lang="en-US" sz="2800" dirty="0" err="1" smtClean="0">
                <a:latin typeface="Calibri"/>
                <a:cs typeface="Calibri"/>
              </a:rPr>
              <a:t>≡</a:t>
            </a:r>
            <a:r>
              <a:rPr lang="en-US" sz="2800" i="1" dirty="0" err="1" smtClean="0">
                <a:latin typeface="Calibri"/>
                <a:cs typeface="Calibri"/>
              </a:rPr>
              <a:t>l</a:t>
            </a:r>
            <a:r>
              <a:rPr lang="en-US" sz="2800" baseline="-25000" dirty="0" err="1" smtClean="0">
                <a:latin typeface="Calibri"/>
                <a:cs typeface="Calibri"/>
              </a:rPr>
              <a:t>CP-IP</a:t>
            </a:r>
            <a:r>
              <a:rPr lang="en-US" sz="2800" dirty="0" smtClean="0"/>
              <a:t>/(</a:t>
            </a:r>
            <a:r>
              <a:rPr lang="en-US" sz="2800" dirty="0" err="1" smtClean="0">
                <a:latin typeface="Symbol" pitchFamily="18" charset="2"/>
              </a:rPr>
              <a:t>gs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*) (left</a:t>
            </a:r>
            <a:r>
              <a:rPr lang="en-US" sz="2800" dirty="0"/>
              <a:t>) and </a:t>
            </a:r>
            <a:r>
              <a:rPr lang="en-US" sz="2800" b="1" dirty="0">
                <a:solidFill>
                  <a:srgbClr val="0000FF"/>
                </a:solidFill>
              </a:rPr>
              <a:t>different polarizations of </a:t>
            </a:r>
            <a:r>
              <a:rPr lang="en-US" sz="2800" b="1" dirty="0" smtClean="0">
                <a:solidFill>
                  <a:srgbClr val="0000FF"/>
                </a:solidFill>
              </a:rPr>
              <a:t>in-coming </a:t>
            </a:r>
            <a:r>
              <a:rPr lang="en-US" sz="2800" b="1" dirty="0">
                <a:solidFill>
                  <a:srgbClr val="0000FF"/>
                </a:solidFill>
              </a:rPr>
              <a:t>particles </a:t>
            </a:r>
            <a:r>
              <a:rPr lang="en-US" sz="2800" dirty="0"/>
              <a:t>(right</a:t>
            </a:r>
            <a:r>
              <a:rPr lang="en-US" sz="2800" dirty="0" smtClean="0"/>
              <a:t>)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600" y="14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err="1" smtClean="0">
                <a:latin typeface="+mn-lt"/>
              </a:rPr>
              <a:t>SAPPHiRE</a:t>
            </a:r>
            <a:r>
              <a:rPr lang="en-GB" i="1" dirty="0" smtClean="0">
                <a:latin typeface="Symbol" pitchFamily="18" charset="2"/>
              </a:rPr>
              <a:t> </a:t>
            </a:r>
            <a:r>
              <a:rPr lang="en-GB" i="1" dirty="0" err="1" smtClean="0">
                <a:latin typeface="Symbol" pitchFamily="18" charset="2"/>
              </a:rPr>
              <a:t>gg</a:t>
            </a:r>
            <a:r>
              <a:rPr lang="en-GB" dirty="0" smtClean="0"/>
              <a:t> luminosity </a:t>
            </a:r>
            <a:endParaRPr lang="en-GB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1103134"/>
            <a:ext cx="114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Zanetti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1" y="1412776"/>
            <a:ext cx="9151101" cy="2520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418034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MTI12"/>
              </a:rPr>
              <a:t>Left: The </a:t>
            </a:r>
            <a:r>
              <a:rPr lang="en-US" sz="2400" i="1" dirty="0">
                <a:latin typeface="CMTI12"/>
              </a:rPr>
              <a:t>cross sections for </a:t>
            </a:r>
            <a:r>
              <a:rPr lang="en-US" sz="2400" dirty="0" err="1" smtClean="0">
                <a:latin typeface="Symbol" pitchFamily="18" charset="2"/>
              </a:rPr>
              <a:t>gg</a:t>
            </a:r>
            <a:r>
              <a:rPr lang="en-US" sz="2400" dirty="0" smtClean="0">
                <a:latin typeface="CMMI12"/>
              </a:rPr>
              <a:t> </a:t>
            </a:r>
            <a:r>
              <a:rPr lang="en-US" sz="2400" dirty="0">
                <a:latin typeface="CMSY10"/>
              </a:rPr>
              <a:t>→ </a:t>
            </a:r>
            <a:r>
              <a:rPr lang="en-US" sz="2400" dirty="0">
                <a:latin typeface="CMMI12"/>
              </a:rPr>
              <a:t>h </a:t>
            </a:r>
            <a:r>
              <a:rPr lang="en-US" sz="2400" i="1" dirty="0">
                <a:latin typeface="CMTI12"/>
              </a:rPr>
              <a:t>for different values of </a:t>
            </a:r>
            <a:r>
              <a:rPr lang="en-US" sz="2400" i="1" dirty="0" err="1">
                <a:latin typeface="CMMI12"/>
              </a:rPr>
              <a:t>M</a:t>
            </a:r>
            <a:r>
              <a:rPr lang="en-US" sz="1200" i="1" dirty="0" err="1">
                <a:latin typeface="CMMI8"/>
              </a:rPr>
              <a:t>h</a:t>
            </a:r>
            <a:r>
              <a:rPr lang="en-US" sz="1200" dirty="0">
                <a:latin typeface="CMMI8"/>
              </a:rPr>
              <a:t> </a:t>
            </a:r>
            <a:r>
              <a:rPr lang="en-US" sz="2400" i="1" dirty="0">
                <a:latin typeface="CMTI12"/>
              </a:rPr>
              <a:t>as functions </a:t>
            </a:r>
            <a:r>
              <a:rPr lang="en-US" sz="2400" i="1" dirty="0" smtClean="0">
                <a:latin typeface="CMTI12"/>
              </a:rPr>
              <a:t>of </a:t>
            </a:r>
            <a:r>
              <a:rPr lang="en-US" sz="2400" i="1" dirty="0" smtClean="0">
                <a:latin typeface="CMMI12"/>
              </a:rPr>
              <a:t>E</a:t>
            </a:r>
            <a:r>
              <a:rPr lang="en-US" sz="1200" i="1" dirty="0" smtClean="0">
                <a:latin typeface="CMMI8"/>
              </a:rPr>
              <a:t>CM</a:t>
            </a:r>
            <a:r>
              <a:rPr lang="en-US" sz="2400" dirty="0" smtClean="0">
                <a:latin typeface="CMR12"/>
              </a:rPr>
              <a:t>(</a:t>
            </a:r>
            <a:r>
              <a:rPr lang="en-US" sz="2400" dirty="0" smtClean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R12"/>
              </a:rPr>
              <a:t>)</a:t>
            </a:r>
            <a:r>
              <a:rPr lang="en-US" sz="2400" i="1" dirty="0">
                <a:latin typeface="CMTI12"/>
              </a:rPr>
              <a:t>. </a:t>
            </a:r>
          </a:p>
          <a:p>
            <a:r>
              <a:rPr lang="en-US" sz="2400" i="1" dirty="0" smtClean="0">
                <a:latin typeface="CMTI12"/>
              </a:rPr>
              <a:t>Right: The </a:t>
            </a:r>
            <a:r>
              <a:rPr lang="en-US" sz="2400" i="1" dirty="0">
                <a:latin typeface="CMTI12"/>
              </a:rPr>
              <a:t>cross section for </a:t>
            </a:r>
            <a:r>
              <a:rPr lang="en-US" sz="2400" dirty="0" err="1" smtClean="0">
                <a:latin typeface="Symbol" pitchFamily="18" charset="2"/>
              </a:rPr>
              <a:t>gg</a:t>
            </a:r>
            <a:r>
              <a:rPr lang="en-US" sz="2400" dirty="0" smtClean="0">
                <a:latin typeface="CMSY10"/>
              </a:rPr>
              <a:t>→ </a:t>
            </a:r>
            <a:r>
              <a:rPr lang="en-US" sz="2400" dirty="0">
                <a:latin typeface="CMMI12"/>
              </a:rPr>
              <a:t>h </a:t>
            </a:r>
            <a:r>
              <a:rPr lang="en-US" sz="2400" i="1" dirty="0">
                <a:latin typeface="CMTI12"/>
              </a:rPr>
              <a:t>as a function of </a:t>
            </a:r>
            <a:r>
              <a:rPr lang="en-US" sz="2400" i="1" dirty="0" err="1">
                <a:latin typeface="CMMI12"/>
              </a:rPr>
              <a:t>M</a:t>
            </a:r>
            <a:r>
              <a:rPr lang="en-US" sz="1200" i="1" dirty="0" err="1">
                <a:latin typeface="CMMI8"/>
              </a:rPr>
              <a:t>h</a:t>
            </a:r>
            <a:r>
              <a:rPr lang="en-US" sz="1200" i="1" dirty="0">
                <a:latin typeface="CMMI8"/>
              </a:rPr>
              <a:t> </a:t>
            </a:r>
            <a:r>
              <a:rPr lang="en-US" sz="2400" i="1" dirty="0">
                <a:latin typeface="CMTI12"/>
              </a:rPr>
              <a:t>for three different </a:t>
            </a:r>
            <a:r>
              <a:rPr lang="en-US" sz="2400" i="1" dirty="0" smtClean="0">
                <a:latin typeface="CMTI12"/>
              </a:rPr>
              <a:t>values of </a:t>
            </a:r>
            <a:r>
              <a:rPr lang="en-US" sz="2400" i="1" dirty="0">
                <a:latin typeface="CMMI12"/>
              </a:rPr>
              <a:t>E</a:t>
            </a:r>
            <a:r>
              <a:rPr lang="en-US" sz="1200" i="1" dirty="0">
                <a:latin typeface="CMMI8"/>
              </a:rPr>
              <a:t>CM</a:t>
            </a:r>
            <a:r>
              <a:rPr lang="en-US" sz="2400" dirty="0">
                <a:latin typeface="CMR12"/>
              </a:rPr>
              <a:t>(</a:t>
            </a:r>
            <a:r>
              <a:rPr lang="en-US" sz="2400" dirty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MI12"/>
              </a:rPr>
              <a:t>e</a:t>
            </a:r>
            <a:r>
              <a:rPr lang="en-US" sz="1200" baseline="30000" dirty="0">
                <a:latin typeface="CMSY8"/>
              </a:rPr>
              <a:t>−</a:t>
            </a:r>
            <a:r>
              <a:rPr lang="en-US" sz="2400" dirty="0">
                <a:latin typeface="CMR12"/>
              </a:rPr>
              <a:t>)</a:t>
            </a:r>
            <a:r>
              <a:rPr lang="en-US" sz="2400" i="1" dirty="0">
                <a:latin typeface="CMTI12"/>
              </a:rPr>
              <a:t>. </a:t>
            </a:r>
            <a:endParaRPr lang="en-US" sz="2400" i="1" dirty="0" smtClean="0">
              <a:latin typeface="CMTI12"/>
            </a:endParaRPr>
          </a:p>
          <a:p>
            <a:r>
              <a:rPr lang="en-US" sz="2400" i="1" dirty="0" smtClean="0">
                <a:latin typeface="CMTI12"/>
              </a:rPr>
              <a:t>Assumptions: electrons have </a:t>
            </a:r>
            <a:r>
              <a:rPr lang="en-US" sz="2400" i="1" dirty="0">
                <a:latin typeface="CMTI12"/>
              </a:rPr>
              <a:t>80% longitudinal polarization and </a:t>
            </a:r>
            <a:r>
              <a:rPr lang="en-US" sz="2400" i="1" dirty="0" smtClean="0">
                <a:latin typeface="CMTI12"/>
              </a:rPr>
              <a:t>lasers </a:t>
            </a:r>
            <a:r>
              <a:rPr lang="en-US" sz="2400" i="1" dirty="0">
                <a:latin typeface="CMTI12"/>
              </a:rPr>
              <a:t>are circularly polarized, so that </a:t>
            </a:r>
            <a:r>
              <a:rPr lang="en-US" sz="2400" i="1" dirty="0" smtClean="0">
                <a:latin typeface="CMTI12"/>
              </a:rPr>
              <a:t>produced photons </a:t>
            </a:r>
            <a:r>
              <a:rPr lang="en-US" sz="2400" i="1" dirty="0">
                <a:latin typeface="CMTI12"/>
              </a:rPr>
              <a:t>are highly circularly </a:t>
            </a:r>
            <a:r>
              <a:rPr lang="en-US" sz="2400" i="1" dirty="0" smtClean="0">
                <a:latin typeface="CMTI12"/>
              </a:rPr>
              <a:t>polarized </a:t>
            </a:r>
            <a:r>
              <a:rPr lang="en-GB" sz="2400" i="1" dirty="0" smtClean="0">
                <a:latin typeface="CMTI12"/>
              </a:rPr>
              <a:t>at </a:t>
            </a:r>
            <a:r>
              <a:rPr lang="en-GB" sz="2400" i="1" dirty="0">
                <a:latin typeface="CMTI12"/>
              </a:rPr>
              <a:t>their maximum energy.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1103134"/>
            <a:ext cx="114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Zanetti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600" y="14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Higgs </a:t>
            </a:r>
            <a:r>
              <a:rPr lang="en-GB" i="1" dirty="0" err="1" smtClean="0">
                <a:latin typeface="Symbol" pitchFamily="18" charset="2"/>
              </a:rPr>
              <a:t>gg</a:t>
            </a:r>
            <a:r>
              <a:rPr lang="en-GB" dirty="0" smtClean="0"/>
              <a:t> production cross section 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300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6216650"/>
            <a:ext cx="626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/>
              <a:t>Source: Fiber Based High Power Laser Systems, </a:t>
            </a:r>
          </a:p>
          <a:p>
            <a:r>
              <a:rPr lang="en-US"/>
              <a:t>Jens Limpert, Thomas Schreiber, and Andreas Tünnermann</a:t>
            </a:r>
          </a:p>
        </p:txBody>
      </p:sp>
      <p:pic>
        <p:nvPicPr>
          <p:cNvPr id="136195" name="Picture 3" descr="fiber_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92480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5270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rgbClr val="3333FF"/>
                </a:solidFill>
              </a:rPr>
              <a:t>power evolution of </a:t>
            </a:r>
            <a:r>
              <a:rPr lang="en-US" sz="2400" b="1" i="1" dirty="0" err="1">
                <a:solidFill>
                  <a:srgbClr val="3333FF"/>
                </a:solidFill>
              </a:rPr>
              <a:t>cw</a:t>
            </a:r>
            <a:r>
              <a:rPr lang="en-US" sz="2400" b="1" i="1" dirty="0">
                <a:solidFill>
                  <a:srgbClr val="3333FF"/>
                </a:solidFill>
              </a:rPr>
              <a:t> double-clad</a:t>
            </a:r>
          </a:p>
          <a:p>
            <a:pPr eaLnBrk="1" hangingPunct="1"/>
            <a:r>
              <a:rPr lang="en-US" sz="2400" b="1" i="1" u="sng" dirty="0">
                <a:solidFill>
                  <a:srgbClr val="3333FF"/>
                </a:solidFill>
              </a:rPr>
              <a:t>fiber lasers</a:t>
            </a:r>
            <a:r>
              <a:rPr lang="en-US" sz="2400" b="1" i="1" dirty="0">
                <a:solidFill>
                  <a:srgbClr val="3333FF"/>
                </a:solidFill>
              </a:rPr>
              <a:t> with diffraction limited </a:t>
            </a: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</a:rPr>
              <a:t>beam quality </a:t>
            </a:r>
            <a:r>
              <a:rPr lang="en-US" sz="2400" b="1" i="1" dirty="0" smtClean="0">
                <a:solidFill>
                  <a:srgbClr val="3333FF"/>
                </a:solidFill>
              </a:rPr>
              <a:t>over one decade:</a:t>
            </a:r>
            <a:endParaRPr lang="en-US" sz="2400" b="1" i="1" dirty="0">
              <a:solidFill>
                <a:srgbClr val="3333FF"/>
              </a:solidFill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</a:rPr>
              <a:t>factor 400 increase!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0834" y="-24064"/>
            <a:ext cx="91262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i="1" dirty="0"/>
              <a:t>l</a:t>
            </a:r>
            <a:r>
              <a:rPr lang="en-US" sz="4400" i="1" dirty="0" smtClean="0"/>
              <a:t>aser progress: example fiber lasers</a:t>
            </a:r>
            <a:endParaRPr lang="en-US" sz="4400" i="1" dirty="0"/>
          </a:p>
        </p:txBody>
      </p:sp>
      <p:pic>
        <p:nvPicPr>
          <p:cNvPr id="136199" name="Picture 7" descr="fibre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28194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232" y="139726"/>
            <a:ext cx="554959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assive optical cavity </a:t>
            </a:r>
          </a:p>
          <a:p>
            <a:r>
              <a:rPr lang="en-US" sz="4800" dirty="0" smtClean="0"/>
              <a:t> </a:t>
            </a:r>
            <a:r>
              <a:rPr lang="en-US" sz="4800" dirty="0" smtClean="0">
                <a:latin typeface="Calibri"/>
                <a:cs typeface="Calibri"/>
              </a:rPr>
              <a:t>→</a:t>
            </a:r>
            <a:endParaRPr lang="en-US" sz="4800" dirty="0"/>
          </a:p>
          <a:p>
            <a:r>
              <a:rPr lang="en-US" sz="4800" i="1" dirty="0" smtClean="0">
                <a:solidFill>
                  <a:srgbClr val="0000CC"/>
                </a:solidFill>
              </a:rPr>
              <a:t>relaxed</a:t>
            </a:r>
          </a:p>
          <a:p>
            <a:r>
              <a:rPr lang="en-US" sz="4800" i="1" dirty="0">
                <a:solidFill>
                  <a:srgbClr val="0000CC"/>
                </a:solidFill>
              </a:rPr>
              <a:t>l</a:t>
            </a:r>
            <a:r>
              <a:rPr lang="en-US" sz="4800" i="1" dirty="0" smtClean="0">
                <a:solidFill>
                  <a:srgbClr val="0000CC"/>
                </a:solidFill>
              </a:rPr>
              <a:t>aser</a:t>
            </a:r>
          </a:p>
          <a:p>
            <a:r>
              <a:rPr lang="en-US" sz="4800" i="1" dirty="0" smtClean="0">
                <a:solidFill>
                  <a:srgbClr val="0000CC"/>
                </a:solidFill>
              </a:rPr>
              <a:t>parameters</a:t>
            </a:r>
            <a:endParaRPr lang="en-GB" sz="4800" i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26" y="956221"/>
            <a:ext cx="6084168" cy="39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0192" y="6393338"/>
            <a:ext cx="2685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 err="1" smtClean="0"/>
              <a:t>Moenig</a:t>
            </a:r>
            <a:r>
              <a:rPr lang="en-US" sz="1600" dirty="0" smtClean="0"/>
              <a:t> et al, DESY </a:t>
            </a:r>
            <a:r>
              <a:rPr lang="en-US" sz="1600" dirty="0" err="1" smtClean="0"/>
              <a:t>Zeuthen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804166"/>
            <a:ext cx="4710737" cy="30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319" y="0"/>
            <a:ext cx="74482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/>
              <a:t> self-generated FEL </a:t>
            </a:r>
            <a:r>
              <a:rPr lang="en-US" sz="4800" dirty="0" smtClean="0">
                <a:latin typeface="Symbol" pitchFamily="18" charset="2"/>
              </a:rPr>
              <a:t>g</a:t>
            </a:r>
            <a:r>
              <a:rPr lang="en-US" sz="4800" dirty="0" smtClean="0"/>
              <a:t> beams </a:t>
            </a:r>
          </a:p>
          <a:p>
            <a:pPr algn="ctr"/>
            <a:r>
              <a:rPr lang="en-US" sz="4400" dirty="0" smtClean="0"/>
              <a:t>(instead of laser</a:t>
            </a:r>
            <a:r>
              <a:rPr lang="en-US" sz="4800" dirty="0" smtClean="0"/>
              <a:t>)?</a:t>
            </a:r>
            <a:endParaRPr lang="en-GB" sz="4800" dirty="0"/>
          </a:p>
        </p:txBody>
      </p:sp>
      <p:sp>
        <p:nvSpPr>
          <p:cNvPr id="14" name="Block Arc 13"/>
          <p:cNvSpPr/>
          <p:nvPr/>
        </p:nvSpPr>
        <p:spPr>
          <a:xfrm rot="15054647">
            <a:off x="824774" y="5355262"/>
            <a:ext cx="914400" cy="457200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4249664">
            <a:off x="7544017" y="2618604"/>
            <a:ext cx="914400" cy="521586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012674" y="2618826"/>
            <a:ext cx="2592288" cy="102845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173528" y="3659224"/>
            <a:ext cx="839146" cy="596792"/>
          </a:xfrm>
          <a:prstGeom prst="line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ck Arc 50"/>
          <p:cNvSpPr/>
          <p:nvPr/>
        </p:nvSpPr>
        <p:spPr>
          <a:xfrm rot="6226427" flipH="1">
            <a:off x="8071562" y="5414562"/>
            <a:ext cx="914400" cy="457200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/>
          <p:cNvSpPr/>
          <p:nvPr/>
        </p:nvSpPr>
        <p:spPr>
          <a:xfrm rot="17350336" flipH="1">
            <a:off x="1237526" y="2771004"/>
            <a:ext cx="914400" cy="521586"/>
          </a:xfrm>
          <a:prstGeom prst="blockArc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090981" y="2771226"/>
            <a:ext cx="2592288" cy="102845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75" idx="1"/>
          </p:cNvCxnSpPr>
          <p:nvPr/>
        </p:nvCxnSpPr>
        <p:spPr>
          <a:xfrm>
            <a:off x="3683269" y="3799683"/>
            <a:ext cx="613068" cy="488233"/>
          </a:xfrm>
          <a:prstGeom prst="line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090981" y="2771228"/>
            <a:ext cx="7134986" cy="2871934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2" idx="2"/>
          </p:cNvCxnSpPr>
          <p:nvPr/>
        </p:nvCxnSpPr>
        <p:spPr>
          <a:xfrm>
            <a:off x="1694726" y="3031797"/>
            <a:ext cx="6910236" cy="2611365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xplosion 1 74"/>
          <p:cNvSpPr/>
          <p:nvPr/>
        </p:nvSpPr>
        <p:spPr>
          <a:xfrm>
            <a:off x="4296337" y="4207195"/>
            <a:ext cx="228600" cy="202387"/>
          </a:xfrm>
          <a:prstGeom prst="irregularSeal1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Explosion 1 75"/>
          <p:cNvSpPr/>
          <p:nvPr/>
        </p:nvSpPr>
        <p:spPr>
          <a:xfrm>
            <a:off x="5035544" y="4207194"/>
            <a:ext cx="228600" cy="202387"/>
          </a:xfrm>
          <a:prstGeom prst="irregularSeal1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892164" y="3506313"/>
            <a:ext cx="1118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ptical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avity 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mirrors</a:t>
            </a:r>
          </a:p>
          <a:p>
            <a:endParaRPr lang="en-GB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65153" y="1640255"/>
            <a:ext cx="27721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wiggler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onverting some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e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 energy into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hotons (</a:t>
            </a:r>
            <a:r>
              <a:rPr lang="en-US" sz="24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</a:rPr>
              <a:t>≈350 nm)</a:t>
            </a: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578" y="1730888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e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(80 GeV)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53262" y="1667267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e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(80 GeV)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92944" y="3780084"/>
            <a:ext cx="1341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Compton</a:t>
            </a:r>
          </a:p>
          <a:p>
            <a:r>
              <a:rPr lang="en-US" sz="2000" b="1" dirty="0">
                <a:solidFill>
                  <a:srgbClr val="FF6600"/>
                </a:solidFill>
              </a:rPr>
              <a:t>c</a:t>
            </a:r>
            <a:r>
              <a:rPr lang="en-US" sz="2000" b="1" dirty="0" smtClean="0">
                <a:solidFill>
                  <a:srgbClr val="FF6600"/>
                </a:solidFill>
              </a:rPr>
              <a:t>onversion</a:t>
            </a:r>
          </a:p>
          <a:p>
            <a:r>
              <a:rPr lang="en-US" sz="2000" b="1" dirty="0" smtClean="0">
                <a:solidFill>
                  <a:srgbClr val="FF6600"/>
                </a:solidFill>
              </a:rPr>
              <a:t>point</a:t>
            </a:r>
            <a:endParaRPr lang="en-GB" sz="2000" b="1" dirty="0">
              <a:solidFill>
                <a:srgbClr val="FF6600"/>
              </a:solidFill>
            </a:endParaRPr>
          </a:p>
        </p:txBody>
      </p:sp>
      <p:sp>
        <p:nvSpPr>
          <p:cNvPr id="99" name="Explosion 1 98"/>
          <p:cNvSpPr/>
          <p:nvPr/>
        </p:nvSpPr>
        <p:spPr>
          <a:xfrm>
            <a:off x="4586220" y="4535532"/>
            <a:ext cx="296057" cy="337615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Straight Connector 87"/>
          <p:cNvCxnSpPr/>
          <p:nvPr/>
        </p:nvCxnSpPr>
        <p:spPr>
          <a:xfrm>
            <a:off x="4432953" y="4413359"/>
            <a:ext cx="306534" cy="244116"/>
          </a:xfrm>
          <a:prstGeom prst="line">
            <a:avLst/>
          </a:prstGeom>
          <a:ln w="47625">
            <a:solidFill>
              <a:srgbClr val="FF66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747952" y="4389827"/>
            <a:ext cx="287592" cy="247894"/>
          </a:xfrm>
          <a:prstGeom prst="line">
            <a:avLst/>
          </a:prstGeom>
          <a:ln w="47625">
            <a:solidFill>
              <a:srgbClr val="FF66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421399" y="4829752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IP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72540" y="3674467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</a:rPr>
              <a:t> bend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42175" y="3423155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</a:rPr>
              <a:t>e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bend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26253" y="6301624"/>
            <a:ext cx="577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xample: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u</a:t>
            </a:r>
            <a:r>
              <a:rPr lang="en-US" sz="2000" dirty="0" smtClean="0"/>
              <a:t>=50 cm, </a:t>
            </a:r>
            <a:r>
              <a:rPr lang="en-US" sz="2000" i="1" dirty="0" smtClean="0"/>
              <a:t>B</a:t>
            </a:r>
            <a:r>
              <a:rPr lang="en-US" sz="2000" dirty="0" smtClean="0"/>
              <a:t>=5 T, </a:t>
            </a:r>
            <a:r>
              <a:rPr lang="en-US" sz="2000" i="1" dirty="0" smtClean="0"/>
              <a:t>L</a:t>
            </a:r>
            <a:r>
              <a:rPr lang="en-US" sz="2000" baseline="-25000" dirty="0" smtClean="0"/>
              <a:t>u</a:t>
            </a:r>
            <a:r>
              <a:rPr lang="en-US" sz="2000" dirty="0" smtClean="0"/>
              <a:t>=50 m, 0.1%</a:t>
            </a:r>
            <a:r>
              <a:rPr lang="en-US" sz="2000" i="1" dirty="0" smtClean="0"/>
              <a:t>P</a:t>
            </a:r>
            <a:r>
              <a:rPr lang="en-US" sz="2000" baseline="-25000" dirty="0" smtClean="0"/>
              <a:t>beam</a:t>
            </a:r>
            <a:r>
              <a:rPr lang="en-US" sz="2000" dirty="0" smtClean="0"/>
              <a:t>≈25 kW</a:t>
            </a:r>
            <a:endParaRPr lang="en-GB" sz="2000" dirty="0"/>
          </a:p>
        </p:txBody>
      </p:sp>
      <p:grpSp>
        <p:nvGrpSpPr>
          <p:cNvPr id="151" name="Group 150"/>
          <p:cNvGrpSpPr/>
          <p:nvPr/>
        </p:nvGrpSpPr>
        <p:grpSpPr>
          <a:xfrm rot="1354358">
            <a:off x="1664652" y="3137040"/>
            <a:ext cx="1844605" cy="493636"/>
            <a:chOff x="337885" y="3769023"/>
            <a:chExt cx="2214247" cy="6639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337885" y="3784894"/>
              <a:ext cx="1111514" cy="648099"/>
              <a:chOff x="337885" y="3784894"/>
              <a:chExt cx="1309642" cy="648099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Down Arrow 107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Down Arrow 111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Down Arrow 119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Down Arrow 117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Down Arrow 126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Down Arrow 124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440618" y="3769023"/>
              <a:ext cx="1111514" cy="648099"/>
              <a:chOff x="337885" y="3784894"/>
              <a:chExt cx="1309642" cy="648099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" name="Down Arrow 149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Down Arrow 147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35" name="Group 134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Down Arrow 143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Down Arrow 136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Down Arrow 141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9" name="Rectangle 138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Down Arrow 139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 rot="20308373">
            <a:off x="6038905" y="3048678"/>
            <a:ext cx="1844605" cy="493636"/>
            <a:chOff x="337885" y="3769023"/>
            <a:chExt cx="2214247" cy="663970"/>
          </a:xfrm>
        </p:grpSpPr>
        <p:grpSp>
          <p:nvGrpSpPr>
            <p:cNvPr id="153" name="Group 152"/>
            <p:cNvGrpSpPr/>
            <p:nvPr/>
          </p:nvGrpSpPr>
          <p:grpSpPr>
            <a:xfrm>
              <a:off x="337885" y="3784894"/>
              <a:ext cx="1111514" cy="648099"/>
              <a:chOff x="337885" y="3784894"/>
              <a:chExt cx="1309642" cy="648099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83" name="Group 182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Down Arrow 187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85" name="Rectangle 184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6" name="Down Arrow 185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Down Arrow 181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4" name="Rectangle 173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Down Arrow 174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6" name="Group 175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Down Arrow 179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7" name="Rectangle 176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Down Arrow 177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440618" y="3769023"/>
              <a:ext cx="1111514" cy="648099"/>
              <a:chOff x="337885" y="3784894"/>
              <a:chExt cx="1309642" cy="64809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37885" y="3800765"/>
                <a:ext cx="428910" cy="632228"/>
                <a:chOff x="337885" y="3800765"/>
                <a:chExt cx="428910" cy="632228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337885" y="3803496"/>
                  <a:ext cx="210854" cy="629497"/>
                  <a:chOff x="326253" y="3780084"/>
                  <a:chExt cx="285307" cy="629497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326253" y="3780084"/>
                    <a:ext cx="285307" cy="629497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Down Arrow 170"/>
                  <p:cNvSpPr/>
                  <p:nvPr/>
                </p:nvSpPr>
                <p:spPr>
                  <a:xfrm>
                    <a:off x="343473" y="3864538"/>
                    <a:ext cx="250865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555941" y="3800765"/>
                  <a:ext cx="210854" cy="629497"/>
                  <a:chOff x="555941" y="3800765"/>
                  <a:chExt cx="210854" cy="629497"/>
                </a:xfrm>
              </p:grpSpPr>
              <p:sp>
                <p:nvSpPr>
                  <p:cNvPr id="168" name="Rectangle 167"/>
                  <p:cNvSpPr/>
                  <p:nvPr/>
                </p:nvSpPr>
                <p:spPr>
                  <a:xfrm flipV="1">
                    <a:off x="555941" y="3800765"/>
                    <a:ext cx="210854" cy="62949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Down Arrow 168"/>
                  <p:cNvSpPr/>
                  <p:nvPr/>
                </p:nvSpPr>
                <p:spPr>
                  <a:xfrm flipV="1">
                    <a:off x="568667" y="3872867"/>
                    <a:ext cx="185400" cy="472941"/>
                  </a:xfrm>
                  <a:prstGeom prst="downArrow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768584" y="3787625"/>
                <a:ext cx="210854" cy="629497"/>
                <a:chOff x="326253" y="3780084"/>
                <a:chExt cx="285307" cy="629497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Down Arrow 164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7" name="Rectangle 156"/>
              <p:cNvSpPr/>
              <p:nvPr/>
            </p:nvSpPr>
            <p:spPr>
              <a:xfrm flipV="1">
                <a:off x="986640" y="3784894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Down Arrow 157"/>
              <p:cNvSpPr/>
              <p:nvPr/>
            </p:nvSpPr>
            <p:spPr>
              <a:xfrm flipV="1">
                <a:off x="999366" y="3856996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1218617" y="3795166"/>
                <a:ext cx="210854" cy="629497"/>
                <a:chOff x="326253" y="3780084"/>
                <a:chExt cx="285307" cy="629497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326253" y="3780084"/>
                  <a:ext cx="285307" cy="629497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Down Arrow 162"/>
                <p:cNvSpPr/>
                <p:nvPr/>
              </p:nvSpPr>
              <p:spPr>
                <a:xfrm>
                  <a:off x="343473" y="3864538"/>
                  <a:ext cx="250865" cy="472941"/>
                </a:xfrm>
                <a:prstGeom prst="down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0" name="Rectangle 159"/>
              <p:cNvSpPr/>
              <p:nvPr/>
            </p:nvSpPr>
            <p:spPr>
              <a:xfrm flipV="1">
                <a:off x="1436673" y="3792435"/>
                <a:ext cx="210854" cy="6294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Down Arrow 160"/>
              <p:cNvSpPr/>
              <p:nvPr/>
            </p:nvSpPr>
            <p:spPr>
              <a:xfrm flipV="1">
                <a:off x="1449399" y="3864537"/>
                <a:ext cx="185400" cy="472941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9" name="Rectangle 188"/>
          <p:cNvSpPr/>
          <p:nvPr/>
        </p:nvSpPr>
        <p:spPr>
          <a:xfrm>
            <a:off x="2284204" y="5583862"/>
            <a:ext cx="556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i="1" dirty="0" err="1" smtClean="0">
                <a:solidFill>
                  <a:srgbClr val="FF0000"/>
                </a:solidFill>
              </a:rPr>
              <a:t>intracavity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powers at MW levels are perfectly </a:t>
            </a:r>
            <a:r>
              <a:rPr lang="en-US" sz="2000" b="1" i="1" dirty="0" smtClean="0">
                <a:solidFill>
                  <a:srgbClr val="FF0000"/>
                </a:solidFill>
              </a:rPr>
              <a:t>reasonable</a:t>
            </a:r>
            <a:r>
              <a:rPr lang="en-US" sz="2000" b="1" dirty="0" smtClean="0">
                <a:solidFill>
                  <a:srgbClr val="FF0000"/>
                </a:solidFill>
              </a:rPr>
              <a:t>” – D. Douglas, 23 August 2012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2160" y="6277734"/>
            <a:ext cx="200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cheme </a:t>
            </a:r>
            <a:r>
              <a:rPr lang="en-US" i="1" dirty="0"/>
              <a:t>d</a:t>
            </a:r>
            <a:r>
              <a:rPr lang="en-US" i="1" dirty="0" smtClean="0"/>
              <a:t>eveloped </a:t>
            </a:r>
          </a:p>
          <a:p>
            <a:r>
              <a:rPr lang="en-US" i="1" dirty="0" smtClean="0"/>
              <a:t>with </a:t>
            </a:r>
            <a:r>
              <a:rPr lang="en-US" i="1" dirty="0"/>
              <a:t> </a:t>
            </a:r>
            <a:r>
              <a:rPr lang="en-US" i="1" dirty="0" smtClean="0"/>
              <a:t>Z. Huang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058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04"/>
            <a:ext cx="9144000" cy="579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14" y="0"/>
            <a:ext cx="8836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/>
              <a:t>SAPPHiRE</a:t>
            </a:r>
            <a:r>
              <a:rPr lang="en-US" sz="4800" dirty="0" smtClean="0"/>
              <a:t>: a </a:t>
            </a:r>
            <a:r>
              <a:rPr lang="en-US" sz="4800" dirty="0"/>
              <a:t>S</a:t>
            </a:r>
            <a:r>
              <a:rPr lang="en-US" sz="4800" dirty="0" smtClean="0"/>
              <a:t>mall </a:t>
            </a:r>
            <a:r>
              <a:rPr lang="en-US" sz="4800" dirty="0" err="1" smtClean="0">
                <a:latin typeface="Symbol" pitchFamily="18" charset="2"/>
              </a:rPr>
              <a:t>gg</a:t>
            </a:r>
            <a:r>
              <a:rPr lang="en-US" sz="4800" dirty="0" smtClean="0">
                <a:latin typeface="Symbol" pitchFamily="18" charset="2"/>
              </a:rPr>
              <a:t> </a:t>
            </a:r>
            <a:r>
              <a:rPr lang="en-US" sz="4800" dirty="0" smtClean="0"/>
              <a:t>Higgs Factory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961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SAPPHiRE</a:t>
            </a:r>
            <a:r>
              <a:rPr lang="en-US" dirty="0" smtClean="0"/>
              <a:t>: Small Accelerator for Photon-Photon Higgs production using  Recirculating Electrons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3121" y="5462093"/>
            <a:ext cx="3811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cale ~ European XFEL,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bout 10k Higgs per year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4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80728"/>
            <a:ext cx="8432800" cy="1295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 smtClean="0"/>
              <a:t>in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+</a:t>
            </a:r>
            <a:r>
              <a:rPr lang="en-US" sz="2400" i="1" dirty="0" err="1" smtClean="0"/>
              <a:t>e</a:t>
            </a:r>
            <a:r>
              <a:rPr lang="en-US" sz="2400" baseline="30000" dirty="0" smtClean="0"/>
              <a:t>–</a:t>
            </a:r>
            <a:r>
              <a:rPr lang="en-GB" sz="2400" dirty="0" smtClean="0"/>
              <a:t> collisions a light Higgs  is produced by the “</a:t>
            </a:r>
            <a:r>
              <a:rPr lang="en-GB" sz="2400" dirty="0" err="1"/>
              <a:t>H</a:t>
            </a:r>
            <a:r>
              <a:rPr lang="en-GB" sz="2400" dirty="0" err="1" smtClean="0"/>
              <a:t>iggstrahlung</a:t>
            </a:r>
            <a:r>
              <a:rPr lang="en-GB" sz="2400" dirty="0" smtClean="0"/>
              <a:t>” process close to threshold ; production section has a maximum at near threshold ~200 </a:t>
            </a:r>
            <a:r>
              <a:rPr lang="en-GB" sz="2400" dirty="0" err="1" smtClean="0"/>
              <a:t>fb</a:t>
            </a:r>
            <a:endParaRPr lang="en-GB" sz="2400" dirty="0" smtClean="0"/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            10</a:t>
            </a:r>
            <a:r>
              <a:rPr lang="en-GB" baseline="30000" dirty="0" smtClean="0">
                <a:solidFill>
                  <a:srgbClr val="C00000"/>
                </a:solidFill>
              </a:rPr>
              <a:t>34</a:t>
            </a:r>
            <a:r>
              <a:rPr lang="en-GB" dirty="0" smtClean="0">
                <a:solidFill>
                  <a:srgbClr val="C00000"/>
                </a:solidFill>
              </a:rPr>
              <a:t>/cm</a:t>
            </a:r>
            <a:r>
              <a:rPr lang="en-GB" baseline="30000" dirty="0" smtClean="0">
                <a:solidFill>
                  <a:srgbClr val="C00000"/>
                </a:solidFill>
              </a:rPr>
              <a:t>2</a:t>
            </a:r>
            <a:r>
              <a:rPr lang="en-GB" dirty="0" smtClean="0">
                <a:solidFill>
                  <a:srgbClr val="C00000"/>
                </a:solidFill>
              </a:rPr>
              <a:t>/s </a:t>
            </a:r>
            <a:r>
              <a:rPr lang="en-GB" dirty="0" smtClean="0">
                <a:solidFill>
                  <a:srgbClr val="C00000"/>
                </a:solidFill>
                <a:sym typeface="Wingdings" pitchFamily="2" charset="2"/>
              </a:rPr>
              <a:t>  20’000 </a:t>
            </a:r>
            <a:r>
              <a:rPr lang="en-GB" i="1" dirty="0" smtClean="0">
                <a:solidFill>
                  <a:srgbClr val="C00000"/>
                </a:solidFill>
                <a:sym typeface="Wingdings" pitchFamily="2" charset="2"/>
              </a:rPr>
              <a:t>H-Z</a:t>
            </a:r>
            <a:r>
              <a:rPr lang="en-GB" dirty="0" smtClean="0">
                <a:solidFill>
                  <a:srgbClr val="C00000"/>
                </a:solidFill>
                <a:sym typeface="Wingdings" pitchFamily="2" charset="2"/>
              </a:rPr>
              <a:t> events per year.</a:t>
            </a:r>
            <a:r>
              <a:rPr lang="en-GB" dirty="0" smtClean="0">
                <a:sym typeface="Wingdings" pitchFamily="2" charset="2"/>
              </a:rPr>
              <a:t> 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67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Z*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5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13300" y="2984500"/>
            <a:ext cx="3252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i="1" dirty="0" smtClean="0">
                <a:solidFill>
                  <a:srgbClr val="000000"/>
                </a:solidFill>
              </a:rPr>
              <a:t>Z</a:t>
            </a:r>
            <a:r>
              <a:rPr lang="fr-CH" sz="3200" b="1" dirty="0" smtClean="0">
                <a:solidFill>
                  <a:srgbClr val="000000"/>
                </a:solidFill>
              </a:rPr>
              <a:t> – </a:t>
            </a:r>
            <a:r>
              <a:rPr lang="fr-CH" sz="3200" b="1" dirty="0" err="1" smtClean="0">
                <a:solidFill>
                  <a:srgbClr val="000000"/>
                </a:solidFill>
              </a:rPr>
              <a:t>tagging</a:t>
            </a:r>
            <a:r>
              <a:rPr lang="fr-CH" sz="3200" b="1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dirty="0" smtClean="0">
                <a:solidFill>
                  <a:srgbClr val="000000"/>
                </a:solidFill>
              </a:rPr>
              <a:t>   by </a:t>
            </a:r>
            <a:r>
              <a:rPr lang="fr-CH" sz="3200" b="1" dirty="0" err="1" smtClean="0">
                <a:solidFill>
                  <a:srgbClr val="000000"/>
                </a:solidFill>
              </a:rPr>
              <a:t>missing</a:t>
            </a:r>
            <a:r>
              <a:rPr lang="fr-CH" sz="3200" b="1" dirty="0" smtClean="0">
                <a:solidFill>
                  <a:srgbClr val="000000"/>
                </a:solidFill>
              </a:rPr>
              <a:t> mass</a:t>
            </a:r>
            <a:r>
              <a:rPr lang="fr-CH" b="1" dirty="0" smtClean="0">
                <a:solidFill>
                  <a:srgbClr val="000000"/>
                </a:solidFill>
              </a:rPr>
              <a:t> </a:t>
            </a:r>
            <a:endParaRPr lang="en-US" b="1" dirty="0" err="1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00" y="5282374"/>
            <a:ext cx="821690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33CC"/>
                </a:solidFill>
              </a:rPr>
              <a:t>For a Higgs of 125GeV, a centre of mass energy of 240GeV is sufficient  </a:t>
            </a:r>
            <a:r>
              <a:rPr lang="en-GB" sz="2400" b="1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4157" y="6465496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6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76185"/>
              </p:ext>
            </p:extLst>
          </p:nvPr>
        </p:nvGraphicFramePr>
        <p:xfrm>
          <a:off x="0" y="44625"/>
          <a:ext cx="8964488" cy="6741407"/>
        </p:xfrm>
        <a:graphic>
          <a:graphicData uri="http://schemas.openxmlformats.org/drawingml/2006/table">
            <a:tbl>
              <a:tblPr firstRow="1" firstCol="1" bandRow="1"/>
              <a:tblGrid>
                <a:gridCol w="4968552"/>
                <a:gridCol w="1584176"/>
                <a:gridCol w="2411760"/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SAPPHiRE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electric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 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2400" i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bunch population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2400" i="1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GB" sz="2400" i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repetition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2400" i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kHz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bunch 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z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crossing angle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Calibri"/>
                        </a:rPr>
                        <a:t>≥20 mrad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normalized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horizontal/vert.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emittance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Symbol"/>
                          <a:ea typeface="Calibri"/>
                          <a:cs typeface="Times New Roman"/>
                        </a:rPr>
                        <a:t>ge</a:t>
                      </a:r>
                      <a:r>
                        <a:rPr lang="en-GB" sz="2400" baseline="-25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x,y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5,0.5 </a:t>
                      </a:r>
                      <a:r>
                        <a:rPr lang="en-GB" sz="2400" dirty="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IP beta 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vertical IP beta 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rms IP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vertical rms IP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rms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GB" sz="24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vertical rms CP spot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4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CP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geometric luminosity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GB" sz="2400" i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ee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2x10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76672"/>
            <a:ext cx="8964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7642" y="4653136"/>
            <a:ext cx="8964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-11149" y="1772816"/>
            <a:ext cx="8964488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996" y="6393236"/>
            <a:ext cx="8964488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72631"/>
              </p:ext>
            </p:extLst>
          </p:nvPr>
        </p:nvGraphicFramePr>
        <p:xfrm>
          <a:off x="357859" y="2514541"/>
          <a:ext cx="8640958" cy="4255104"/>
        </p:xfrm>
        <a:graphic>
          <a:graphicData uri="http://schemas.openxmlformats.org/drawingml/2006/table">
            <a:tbl>
              <a:tblPr firstRow="1" firstCol="1" bandRow="1"/>
              <a:tblGrid>
                <a:gridCol w="3071045"/>
                <a:gridCol w="3071045"/>
                <a:gridCol w="2498868"/>
              </a:tblGrid>
              <a:tr h="46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beam energy [ GeV]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GB" sz="2400" i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2400" baseline="-250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arc</a:t>
                      </a:r>
                      <a:r>
                        <a:rPr lang="en-GB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[GeV]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Symbol"/>
                          <a:ea typeface="Times New Roman"/>
                          <a:cs typeface="Times New Roman"/>
                        </a:rPr>
                        <a:t>Ds</a:t>
                      </a:r>
                      <a:r>
                        <a:rPr lang="en-GB" sz="2400" baseline="-25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[MeV]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0.0006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0.038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0.43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1.19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3.89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 (0.071%)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05831" y="-61555"/>
                <a:ext cx="9145015" cy="2684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Energy loss on multiple passes</a:t>
                </a:r>
                <a:endPara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The energy loss per arc is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𝑎𝑟𝑐</m:t>
                        </m:r>
                      </m:sub>
                    </m:sSub>
                    <m:r>
                      <a:rPr lang="en-GB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GeV</m:t>
                        </m:r>
                      </m:e>
                    </m:d>
                    <m:r>
                      <a:rPr lang="en-GB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=8.846×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−5</m:t>
                        </m:r>
                      </m:sup>
                    </m:sSup>
                    <m:f>
                      <m:fPr>
                        <m:ctrlP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𝐸</m:t>
                                </m:r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[</m:t>
                                </m:r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𝐺𝑒𝑉</m:t>
                                </m:r>
                                <m:r>
                                  <a:rPr lang="en-GB" sz="2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GB" sz="24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2</m:t>
                        </m:r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en-GB" sz="2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  <m:r>
                          <a:rPr lang="en-GB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]</m:t>
                        </m:r>
                      </m:den>
                    </m:f>
                  </m:oMath>
                </a14:m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For </a:t>
                </a:r>
                <a:r>
                  <a:rPr kumimoji="0" lang="en-GB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itchFamily="18" charset="2"/>
                    <a:ea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GB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=764 m 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GB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LHeC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design) the energy loss in the various arcs is summarized in the following table.</a:t>
                </a:r>
                <a:r>
                  <a:rPr kumimoji="0" lang="en-GB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400" dirty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GB" sz="2400" dirty="0" smtClean="0">
                    <a:latin typeface="Calibri" pitchFamily="34" charset="0"/>
                    <a:ea typeface="Times New Roman" pitchFamily="18" charset="0"/>
                    <a:cs typeface="Times New Roman" pitchFamily="18" charset="0"/>
                  </a:rPr>
                  <a:t>-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lose about 4 GeV in energy, which can be compensated by increasing the voltage of the two </a:t>
                </a:r>
                <a:r>
                  <a:rPr kumimoji="0" lang="en-GB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linacs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from 10 GV to 10.5 GV. We take 11 GV per </a:t>
                </a:r>
                <a:r>
                  <a:rPr kumimoji="0" lang="en-GB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linac</a:t>
                </a:r>
                <a:r>
                  <a: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to be conservative. </a:t>
                </a:r>
                <a:endParaRPr kumimoji="0" lang="en-GB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31" y="-61555"/>
                <a:ext cx="9145015" cy="2684966"/>
              </a:xfrm>
              <a:prstGeom prst="rect">
                <a:avLst/>
              </a:prstGeom>
              <a:blipFill rotWithShape="1">
                <a:blip r:embed="rId2"/>
                <a:stretch>
                  <a:fillRect l="-1666" t="-2273" r="-533" b="-47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172" y="-13834"/>
                <a:ext cx="9145016" cy="641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3600" b="1" dirty="0" err="1">
                    <a:solidFill>
                      <a:srgbClr val="0000FF"/>
                    </a:solidFill>
                    <a:ea typeface="Calibri"/>
                    <a:cs typeface="Times New Roman"/>
                  </a:rPr>
                  <a:t>Emittance</a:t>
                </a:r>
                <a:r>
                  <a:rPr lang="en-GB" sz="3600" b="1" dirty="0">
                    <a:solidFill>
                      <a:srgbClr val="0000FF"/>
                    </a:solidFill>
                    <a:ea typeface="Calibri"/>
                    <a:cs typeface="Times New Roman"/>
                  </a:rPr>
                  <a:t> </a:t>
                </a:r>
                <a:r>
                  <a:rPr lang="en-GB" sz="3600" b="1" dirty="0" smtClean="0">
                    <a:solidFill>
                      <a:srgbClr val="0000FF"/>
                    </a:solidFill>
                    <a:ea typeface="Calibri"/>
                    <a:cs typeface="Times New Roman"/>
                  </a:rPr>
                  <a:t>growth</a:t>
                </a:r>
                <a:endParaRPr lang="en-GB" sz="3200" dirty="0">
                  <a:solidFill>
                    <a:srgbClr val="0000FF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 smtClean="0">
                    <a:ea typeface="Calibri"/>
                    <a:cs typeface="Times New Roman"/>
                  </a:rPr>
                  <a:t>The </a:t>
                </a:r>
                <a:r>
                  <a:rPr lang="en-GB" sz="2800" dirty="0" err="1">
                    <a:ea typeface="Calibri"/>
                    <a:cs typeface="Times New Roman"/>
                  </a:rPr>
                  <a:t>emittance</a:t>
                </a:r>
                <a:r>
                  <a:rPr lang="en-GB" sz="2800" dirty="0">
                    <a:ea typeface="Calibri"/>
                    <a:cs typeface="Times New Roman"/>
                  </a:rPr>
                  <a:t> growth is </a:t>
                </a:r>
                <a14:m>
                  <m:oMath xmlns:m="http://schemas.openxmlformats.org/officeDocument/2006/math"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sSub>
                      <m:sSub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𝑁</m:t>
                        </m:r>
                      </m:sub>
                    </m:sSub>
                    <m:r>
                      <a:rPr lang="fr-FR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𝜌</m:t>
                            </m:r>
                          </m:e>
                          <m:sup>
                            <m:r>
                              <a:rPr lang="fr-F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𝛾</m:t>
                        </m:r>
                      </m:e>
                      <m:sup>
                        <m:r>
                          <a:rPr lang="fr-F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sup>
                    </m:sSup>
                    <m:d>
                      <m:dPr>
                        <m:begChr m:val="〈"/>
                        <m:endChr m:val="〉"/>
                        <m:ctrlP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GB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𝐻</m:t>
                        </m:r>
                      </m:e>
                    </m:d>
                  </m:oMath>
                </a14:m>
                <a:endParaRPr lang="en-GB" sz="24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>
                    <a:ea typeface="Times New Roman"/>
                    <a:cs typeface="Times New Roman"/>
                  </a:rPr>
                  <a:t>with </a:t>
                </a:r>
                <a:r>
                  <a:rPr lang="en-GB" sz="2800" i="1" dirty="0" err="1">
                    <a:ea typeface="Times New Roman"/>
                    <a:cs typeface="Times New Roman"/>
                  </a:rPr>
                  <a:t>C</a:t>
                </a:r>
                <a:r>
                  <a:rPr lang="en-GB" sz="2800" i="1" baseline="-25000" dirty="0" err="1">
                    <a:ea typeface="Times New Roman"/>
                    <a:cs typeface="Times New Roman"/>
                  </a:rPr>
                  <a:t>q</a:t>
                </a:r>
                <a:r>
                  <a:rPr lang="en-GB" sz="2800" dirty="0">
                    <a:ea typeface="Times New Roman"/>
                    <a:cs typeface="Times New Roman"/>
                  </a:rPr>
                  <a:t>=3.8319x10</a:t>
                </a:r>
                <a:r>
                  <a:rPr lang="en-GB" sz="2800" baseline="30000" dirty="0">
                    <a:ea typeface="Times New Roman"/>
                    <a:cs typeface="Times New Roman"/>
                  </a:rPr>
                  <a:t>-13 </a:t>
                </a:r>
                <a:r>
                  <a:rPr lang="en-GB" sz="2800" dirty="0">
                    <a:ea typeface="Times New Roman"/>
                    <a:cs typeface="Times New Roman"/>
                  </a:rPr>
                  <a:t>m, and </a:t>
                </a:r>
                <a:r>
                  <a:rPr lang="en-GB" sz="2800" dirty="0">
                    <a:effectLst/>
                    <a:latin typeface="Symbol"/>
                    <a:ea typeface="Times New Roman"/>
                    <a:cs typeface="Times New Roman"/>
                  </a:rPr>
                  <a:t>r</a:t>
                </a:r>
                <a:r>
                  <a:rPr lang="en-GB" sz="2800" dirty="0">
                    <a:ea typeface="Times New Roman"/>
                    <a:cs typeface="Times New Roman"/>
                  </a:rPr>
                  <a:t> the bending radius. </a:t>
                </a:r>
                <a:endParaRPr lang="en-GB" sz="2800" dirty="0" smtClean="0"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 smtClean="0">
                    <a:ea typeface="Times New Roman"/>
                    <a:cs typeface="Times New Roman"/>
                  </a:rPr>
                  <a:t>For </a:t>
                </a:r>
                <a:r>
                  <a:rPr lang="en-GB" sz="2800" dirty="0" err="1" smtClean="0">
                    <a:ea typeface="Times New Roman"/>
                    <a:cs typeface="Times New Roman"/>
                  </a:rPr>
                  <a:t>LHeC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 </a:t>
                </a:r>
                <a:r>
                  <a:rPr lang="en-GB" sz="2800" dirty="0">
                    <a:ea typeface="Times New Roman"/>
                    <a:cs typeface="Times New Roman"/>
                  </a:rPr>
                  <a:t>RLA design with </a:t>
                </a:r>
                <a:r>
                  <a:rPr lang="en-GB" sz="2800" i="1" dirty="0">
                    <a:ea typeface="Times New Roman"/>
                    <a:cs typeface="Times New Roman"/>
                  </a:rPr>
                  <a:t>l</a:t>
                </a:r>
                <a:r>
                  <a:rPr lang="en-GB" sz="2800" baseline="-25000" dirty="0">
                    <a:ea typeface="Times New Roman"/>
                    <a:cs typeface="Times New Roman"/>
                  </a:rPr>
                  <a:t>bend</a:t>
                </a:r>
                <a:r>
                  <a:rPr lang="en-GB" sz="2800" dirty="0">
                    <a:ea typeface="Times New Roman"/>
                    <a:cs typeface="Times New Roman"/>
                  </a:rPr>
                  <a:t>~10 m, and </a:t>
                </a:r>
                <a:r>
                  <a:rPr lang="en-GB" sz="2800" dirty="0">
                    <a:effectLst/>
                    <a:latin typeface="Symbol"/>
                    <a:ea typeface="Times New Roman"/>
                    <a:cs typeface="Times New Roman"/>
                  </a:rPr>
                  <a:t>r</a:t>
                </a:r>
                <a:r>
                  <a:rPr lang="en-GB" sz="2800" dirty="0">
                    <a:ea typeface="Times New Roman"/>
                    <a:cs typeface="Times New Roman"/>
                  </a:rPr>
                  <a:t>=764 m,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&lt;</a:t>
                </a:r>
                <a:r>
                  <a:rPr lang="en-GB" sz="2800" dirty="0">
                    <a:ea typeface="Times New Roman"/>
                    <a:cs typeface="Times New Roman"/>
                  </a:rPr>
                  <a:t>H&gt;=1.2x10</a:t>
                </a:r>
                <a:r>
                  <a:rPr lang="en-GB" sz="2800" baseline="30000" dirty="0">
                    <a:ea typeface="Times New Roman"/>
                    <a:cs typeface="Times New Roman"/>
                  </a:rPr>
                  <a:t>-3</a:t>
                </a:r>
                <a:r>
                  <a:rPr lang="en-GB" sz="2800" dirty="0">
                    <a:ea typeface="Times New Roman"/>
                    <a:cs typeface="Times New Roman"/>
                  </a:rPr>
                  <a:t> m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[Bogacz et al]. </a:t>
                </a:r>
                <a:r>
                  <a:rPr lang="en-GB" sz="2800" dirty="0">
                    <a:ea typeface="Times New Roman"/>
                    <a:cs typeface="Times New Roman"/>
                  </a:rPr>
                  <a:t>At 60 GeV the </a:t>
                </a:r>
                <a:r>
                  <a:rPr lang="en-GB" sz="2800" dirty="0" err="1">
                    <a:ea typeface="Times New Roman"/>
                    <a:cs typeface="Times New Roman"/>
                  </a:rPr>
                  <a:t>emittance</a:t>
                </a:r>
                <a:r>
                  <a:rPr lang="en-GB" sz="2800" dirty="0">
                    <a:ea typeface="Times New Roman"/>
                    <a:cs typeface="Times New Roman"/>
                  </a:rPr>
                  <a:t> growth of </a:t>
                </a:r>
                <a:r>
                  <a:rPr lang="en-GB" sz="2800" dirty="0" err="1" smtClean="0">
                    <a:ea typeface="Times New Roman"/>
                    <a:cs typeface="Times New Roman"/>
                  </a:rPr>
                  <a:t>LHeC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 </a:t>
                </a:r>
                <a:r>
                  <a:rPr lang="en-GB" sz="2800" dirty="0">
                    <a:ea typeface="Times New Roman"/>
                    <a:cs typeface="Times New Roman"/>
                  </a:rPr>
                  <a:t>optics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is </a:t>
                </a:r>
                <a:r>
                  <a:rPr lang="en-GB" sz="2800" dirty="0">
                    <a:ea typeface="Times New Roman"/>
                    <a:cs typeface="Times New Roman"/>
                  </a:rPr>
                  <a:t>13 micron, too high for our purpose, and e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xtrapolation </a:t>
                </a:r>
                <a:r>
                  <a:rPr lang="en-GB" sz="2800" dirty="0">
                    <a:ea typeface="Times New Roman"/>
                    <a:cs typeface="Times New Roman"/>
                  </a:rPr>
                  <a:t>to 80 GeV is unfavourable with 6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th </a:t>
                </a:r>
                <a:r>
                  <a:rPr lang="en-GB" sz="2800" dirty="0">
                    <a:ea typeface="Times New Roman"/>
                    <a:cs typeface="Times New Roman"/>
                  </a:rPr>
                  <a:t>power of energy. From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L. </a:t>
                </a:r>
                <a:r>
                  <a:rPr lang="en-GB" sz="2800" dirty="0" err="1" smtClean="0">
                    <a:ea typeface="Times New Roman"/>
                    <a:cs typeface="Times New Roman"/>
                  </a:rPr>
                  <a:t>Teng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 </a:t>
                </a:r>
                <a:r>
                  <a:rPr lang="en-GB" sz="2800" dirty="0">
                    <a:ea typeface="Times New Roman"/>
                    <a:cs typeface="Times New Roman"/>
                  </a:rPr>
                  <a:t>we also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have </a:t>
                </a:r>
                <a:r>
                  <a:rPr lang="en-GB" sz="2800" b="1" dirty="0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scaling law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en-GB" sz="28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𝑯</m:t>
                    </m:r>
                    <m:r>
                      <a:rPr lang="en-GB" sz="2800" b="1" i="1">
                        <a:solidFill>
                          <a:srgbClr val="0000FF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&gt;∝</m:t>
                    </m:r>
                    <m:f>
                      <m:fPr>
                        <m:type m:val="lin"/>
                        <m:ctrlPr>
                          <a:rPr lang="en-GB" sz="28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𝒃𝒆𝒏𝒅</m:t>
                            </m:r>
                          </m:sub>
                          <m:sup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𝝆</m:t>
                            </m:r>
                          </m:e>
                          <m:sup>
                            <m:r>
                              <a:rPr lang="en-GB" sz="28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>
                    <a:ea typeface="Times New Roman"/>
                    <a:cs typeface="Times New Roman"/>
                  </a:rPr>
                  <a:t> </a:t>
                </a:r>
                <a:r>
                  <a:rPr lang="en-GB" sz="2800" dirty="0" smtClean="0">
                    <a:ea typeface="Times New Roman"/>
                    <a:cs typeface="Times New Roman"/>
                  </a:rPr>
                  <a:t>, which suggests </a:t>
                </a:r>
                <a:r>
                  <a:rPr lang="en-GB" sz="2800" dirty="0">
                    <a:ea typeface="Times New Roman"/>
                    <a:cs typeface="Times New Roman"/>
                  </a:rPr>
                  <a:t>that </a:t>
                </a:r>
                <a:r>
                  <a:rPr lang="en-GB" sz="2800" b="1" dirty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by reducing the cell length and dipole length by a factor of 4 we can bring the </a:t>
                </a:r>
                <a:r>
                  <a:rPr lang="en-GB" sz="2800" b="1" dirty="0" err="1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horiz</a:t>
                </a:r>
                <a:r>
                  <a:rPr lang="en-GB" sz="2800" b="1" dirty="0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. norm. </a:t>
                </a:r>
                <a:r>
                  <a:rPr lang="en-GB" sz="2800" b="1" dirty="0" err="1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emittance</a:t>
                </a:r>
                <a:r>
                  <a:rPr lang="en-GB" sz="2800" b="1" dirty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 growth at 80 GeV down to 1 </a:t>
                </a:r>
                <a:r>
                  <a:rPr lang="en-GB" sz="2800" b="1" dirty="0" smtClean="0">
                    <a:solidFill>
                      <a:srgbClr val="0000FF"/>
                    </a:solidFill>
                    <a:ea typeface="Times New Roman"/>
                    <a:cs typeface="Times New Roman"/>
                  </a:rPr>
                  <a:t>micron</a:t>
                </a:r>
                <a:r>
                  <a:rPr lang="en-GB" sz="2800" dirty="0">
                    <a:ea typeface="Times New Roman"/>
                    <a:cs typeface="Times New Roman"/>
                  </a:rPr>
                  <a:t>.</a:t>
                </a:r>
                <a:endParaRPr lang="en-GB" sz="2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2" y="-13834"/>
                <a:ext cx="9145016" cy="6413872"/>
              </a:xfrm>
              <a:prstGeom prst="rect">
                <a:avLst/>
              </a:prstGeom>
              <a:blipFill rotWithShape="1">
                <a:blip r:embed="rId2"/>
                <a:stretch>
                  <a:fillRect l="-2000" t="-665" r="-533" b="-1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67944" y="6400038"/>
            <a:ext cx="472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Valery Telnov  thinks this scaling is too optimistic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083632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71436"/>
            <a:ext cx="177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reference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49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4" y="116632"/>
            <a:ext cx="91099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f</a:t>
            </a:r>
            <a:r>
              <a:rPr lang="en-GB" sz="3600" b="1" dirty="0" smtClean="0">
                <a:solidFill>
                  <a:srgbClr val="0000FF"/>
                </a:solidFill>
              </a:rPr>
              <a:t>lat polarized electron source</a:t>
            </a:r>
          </a:p>
          <a:p>
            <a:r>
              <a:rPr lang="en-US" sz="1400" dirty="0" smtClean="0"/>
              <a:t>  </a:t>
            </a:r>
            <a:endParaRPr lang="en-GB" sz="14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t</a:t>
            </a:r>
            <a:r>
              <a:rPr lang="en-GB" sz="2800" dirty="0" smtClean="0"/>
              <a:t>arget </a:t>
            </a:r>
            <a:r>
              <a:rPr lang="en-GB" sz="2800" dirty="0" smtClean="0">
                <a:latin typeface="Symbol" pitchFamily="18" charset="2"/>
              </a:rPr>
              <a:t>e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/</a:t>
            </a:r>
            <a:r>
              <a:rPr lang="en-GB" sz="2800" dirty="0" err="1" smtClean="0">
                <a:latin typeface="Symbol" pitchFamily="18" charset="2"/>
              </a:rPr>
              <a:t>e</a:t>
            </a:r>
            <a:r>
              <a:rPr lang="en-GB" sz="2800" baseline="-25000" dirty="0" err="1" smtClean="0"/>
              <a:t>y</a:t>
            </a:r>
            <a:r>
              <a:rPr lang="en-GB" sz="2800" dirty="0" smtClean="0"/>
              <a:t> </a:t>
            </a:r>
            <a:r>
              <a:rPr lang="en-GB" sz="2800" dirty="0"/>
              <a:t>~</a:t>
            </a:r>
            <a:r>
              <a:rPr lang="en-GB" sz="2800" dirty="0" smtClean="0"/>
              <a:t> 10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flat-beam gun based on flat-beam </a:t>
            </a:r>
            <a:r>
              <a:rPr lang="en-GB" sz="2800" dirty="0"/>
              <a:t>transformer concept of </a:t>
            </a:r>
            <a:r>
              <a:rPr lang="en-GB" sz="2800" dirty="0" smtClean="0"/>
              <a:t>Derbenev et 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tarting </a:t>
            </a:r>
            <a:r>
              <a:rPr lang="en-GB" sz="2800" dirty="0"/>
              <a:t>with </a:t>
            </a:r>
            <a:r>
              <a:rPr lang="en-GB" sz="2800" dirty="0" smtClean="0">
                <a:latin typeface="Symbol" pitchFamily="18" charset="2"/>
              </a:rPr>
              <a:t>ge</a:t>
            </a:r>
            <a:r>
              <a:rPr lang="en-GB" sz="2800" dirty="0" smtClean="0"/>
              <a:t>~4-5 </a:t>
            </a:r>
            <a:r>
              <a:rPr lang="en-GB" sz="2800" dirty="0">
                <a:latin typeface="Symbol" pitchFamily="18" charset="2"/>
              </a:rPr>
              <a:t>m</a:t>
            </a:r>
            <a:r>
              <a:rPr lang="en-GB" sz="2800" dirty="0"/>
              <a:t>m at </a:t>
            </a:r>
            <a:r>
              <a:rPr lang="en-GB" sz="2800" dirty="0" smtClean="0"/>
              <a:t>0.5 </a:t>
            </a:r>
            <a:r>
              <a:rPr lang="en-GB" sz="2800" dirty="0" err="1"/>
              <a:t>nC</a:t>
            </a:r>
            <a:r>
              <a:rPr lang="en-GB" sz="2800" dirty="0"/>
              <a:t>, </a:t>
            </a:r>
            <a:r>
              <a:rPr lang="en-GB" sz="2800" dirty="0" smtClean="0"/>
              <a:t>injector </a:t>
            </a:r>
            <a:r>
              <a:rPr lang="en-GB" sz="2800" dirty="0"/>
              <a:t>test facility at </a:t>
            </a:r>
            <a:r>
              <a:rPr lang="en-GB" sz="2800" dirty="0" smtClean="0"/>
              <a:t> </a:t>
            </a:r>
            <a:r>
              <a:rPr lang="en-GB" sz="2800" b="1" dirty="0" err="1">
                <a:solidFill>
                  <a:srgbClr val="0000FF"/>
                </a:solidFill>
              </a:rPr>
              <a:t>Fermilab</a:t>
            </a:r>
            <a:r>
              <a:rPr lang="en-GB" sz="2800" b="1" dirty="0">
                <a:solidFill>
                  <a:srgbClr val="0000FF"/>
                </a:solidFill>
              </a:rPr>
              <a:t> A0 line achieved </a:t>
            </a:r>
            <a:r>
              <a:rPr lang="en-GB" sz="2800" b="1" dirty="0" err="1">
                <a:solidFill>
                  <a:srgbClr val="0000FF"/>
                </a:solidFill>
              </a:rPr>
              <a:t>emittances</a:t>
            </a:r>
            <a:r>
              <a:rPr lang="en-GB" sz="2800" b="1" dirty="0">
                <a:solidFill>
                  <a:srgbClr val="0000FF"/>
                </a:solidFill>
              </a:rPr>
              <a:t> of 40 </a:t>
            </a:r>
            <a:r>
              <a:rPr lang="en-GB" sz="2800" b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GB" sz="2800" b="1" dirty="0">
                <a:solidFill>
                  <a:srgbClr val="0000FF"/>
                </a:solidFill>
              </a:rPr>
              <a:t>m horizontally and 0.4 </a:t>
            </a:r>
            <a:r>
              <a:rPr lang="en-GB" sz="2800" b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GB" sz="2800" b="1" dirty="0">
                <a:solidFill>
                  <a:srgbClr val="0000FF"/>
                </a:solidFill>
              </a:rPr>
              <a:t>m vertically</a:t>
            </a:r>
            <a:r>
              <a:rPr lang="en-GB" sz="2800" dirty="0"/>
              <a:t>, with </a:t>
            </a:r>
            <a:r>
              <a:rPr lang="en-GB" sz="2800" dirty="0" smtClean="0">
                <a:latin typeface="Symbol" pitchFamily="18" charset="2"/>
              </a:rPr>
              <a:t>e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/</a:t>
            </a:r>
            <a:r>
              <a:rPr lang="en-GB" sz="2800" dirty="0" smtClean="0">
                <a:latin typeface="Symbol" pitchFamily="18" charset="2"/>
              </a:rPr>
              <a:t>e</a:t>
            </a:r>
            <a:r>
              <a:rPr lang="en-GB" sz="2800" baseline="-25000" dirty="0" smtClean="0"/>
              <a:t>y</a:t>
            </a:r>
            <a:r>
              <a:rPr lang="en-GB" sz="2800" dirty="0" smtClean="0"/>
              <a:t>~100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f</a:t>
            </a:r>
            <a:r>
              <a:rPr lang="en-GB" sz="2800" dirty="0" smtClean="0"/>
              <a:t>or </a:t>
            </a:r>
            <a:r>
              <a:rPr lang="en-GB" sz="2800" dirty="0" err="1" smtClean="0"/>
              <a:t>SAPPHiRE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we </a:t>
            </a:r>
            <a:r>
              <a:rPr lang="en-GB" sz="2800" b="1" dirty="0">
                <a:solidFill>
                  <a:srgbClr val="FF0000"/>
                </a:solidFill>
              </a:rPr>
              <a:t>only need 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x</a:t>
            </a:r>
            <a:r>
              <a:rPr lang="en-GB" sz="2800" b="1" dirty="0" smtClean="0">
                <a:solidFill>
                  <a:srgbClr val="FF0000"/>
                </a:solidFill>
              </a:rPr>
              <a:t>/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y</a:t>
            </a:r>
            <a:r>
              <a:rPr lang="en-GB" sz="2800" b="1" dirty="0" smtClean="0">
                <a:solidFill>
                  <a:srgbClr val="FF0000"/>
                </a:solidFill>
              </a:rPr>
              <a:t>~10</a:t>
            </a:r>
            <a:r>
              <a:rPr lang="en-GB" sz="2800" b="1" dirty="0">
                <a:solidFill>
                  <a:srgbClr val="FF0000"/>
                </a:solidFill>
              </a:rPr>
              <a:t>, but </a:t>
            </a:r>
            <a:r>
              <a:rPr lang="en-GB" sz="2800" b="1" dirty="0" smtClean="0">
                <a:solidFill>
                  <a:srgbClr val="FF0000"/>
                </a:solidFill>
              </a:rPr>
              <a:t>at three </a:t>
            </a:r>
            <a:r>
              <a:rPr lang="en-GB" sz="2800" b="1" dirty="0">
                <a:solidFill>
                  <a:srgbClr val="FF0000"/>
                </a:solidFill>
              </a:rPr>
              <a:t>times larger </a:t>
            </a:r>
            <a:r>
              <a:rPr lang="en-GB" sz="2800" b="1" dirty="0" smtClean="0">
                <a:solidFill>
                  <a:srgbClr val="FF0000"/>
                </a:solidFill>
              </a:rPr>
              <a:t>bunch charge </a:t>
            </a:r>
            <a:r>
              <a:rPr lang="en-GB" sz="2800" b="1" dirty="0">
                <a:solidFill>
                  <a:srgbClr val="FF0000"/>
                </a:solidFill>
              </a:rPr>
              <a:t>(1.6 </a:t>
            </a:r>
            <a:r>
              <a:rPr lang="en-GB" sz="2800" b="1" dirty="0" err="1">
                <a:solidFill>
                  <a:srgbClr val="FF0000"/>
                </a:solidFill>
              </a:rPr>
              <a:t>nC</a:t>
            </a:r>
            <a:r>
              <a:rPr lang="en-GB" sz="2800" b="1" dirty="0">
                <a:solidFill>
                  <a:srgbClr val="FF0000"/>
                </a:solidFill>
              </a:rPr>
              <a:t>) </a:t>
            </a:r>
            <a:r>
              <a:rPr lang="en-GB" sz="2800" b="1" dirty="0" smtClean="0">
                <a:solidFill>
                  <a:srgbClr val="FF0000"/>
                </a:solidFill>
              </a:rPr>
              <a:t>and smaller </a:t>
            </a:r>
            <a:r>
              <a:rPr lang="en-GB" sz="2800" b="1" dirty="0">
                <a:solidFill>
                  <a:srgbClr val="FF0000"/>
                </a:solidFill>
              </a:rPr>
              <a:t>initial 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ge</a:t>
            </a:r>
            <a:r>
              <a:rPr lang="en-GB" sz="2800" b="1" dirty="0" smtClean="0">
                <a:solidFill>
                  <a:srgbClr val="FF0000"/>
                </a:solidFill>
              </a:rPr>
              <a:t>~1.5 </a:t>
            </a:r>
            <a:r>
              <a:rPr lang="en-GB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GB" sz="2800" b="1" dirty="0" smtClean="0">
                <a:solidFill>
                  <a:srgbClr val="FF0000"/>
                </a:solidFill>
              </a:rPr>
              <a:t>m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these </a:t>
            </a:r>
            <a:r>
              <a:rPr lang="en-GB" sz="2800" dirty="0"/>
              <a:t>parameters are within the present state of the art (e.g. the LCLS </a:t>
            </a:r>
            <a:r>
              <a:rPr lang="en-GB" sz="2800" dirty="0" err="1"/>
              <a:t>photoinjector</a:t>
            </a:r>
            <a:r>
              <a:rPr lang="en-GB" sz="2800" dirty="0"/>
              <a:t> routinely achieves 1.2 </a:t>
            </a:r>
            <a:r>
              <a:rPr lang="en-GB" sz="2800" dirty="0">
                <a:latin typeface="Symbol" pitchFamily="18" charset="2"/>
              </a:rPr>
              <a:t>m</a:t>
            </a:r>
            <a:r>
              <a:rPr lang="en-GB" sz="2800" dirty="0"/>
              <a:t>m </a:t>
            </a:r>
            <a:r>
              <a:rPr lang="en-GB" sz="2800" dirty="0" err="1"/>
              <a:t>emittance</a:t>
            </a:r>
            <a:r>
              <a:rPr lang="en-GB" sz="2800" dirty="0"/>
              <a:t> at 1 </a:t>
            </a:r>
            <a:r>
              <a:rPr lang="en-GB" sz="2800" dirty="0" err="1"/>
              <a:t>nC</a:t>
            </a:r>
            <a:r>
              <a:rPr lang="en-GB" sz="2800" dirty="0"/>
              <a:t> </a:t>
            </a:r>
            <a:r>
              <a:rPr lang="en-GB" sz="2800" dirty="0" smtClean="0"/>
              <a:t>charge)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h</a:t>
            </a:r>
            <a:r>
              <a:rPr lang="en-GB" sz="2800" dirty="0" smtClean="0"/>
              <a:t>owever, </a:t>
            </a:r>
            <a:r>
              <a:rPr lang="en-GB" sz="2800" b="1" dirty="0" smtClean="0">
                <a:solidFill>
                  <a:srgbClr val="FF0000"/>
                </a:solidFill>
              </a:rPr>
              <a:t>we need a polarized beam</a:t>
            </a:r>
            <a:r>
              <a:rPr lang="en-GB" sz="2800" dirty="0" smtClean="0"/>
              <a:t>…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05172" y="6219632"/>
            <a:ext cx="357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Valery Telnov  stressed this difficulty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026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an we get ~ 1-nC polarized </a:t>
            </a:r>
            <a:r>
              <a:rPr lang="en-US" sz="4000" i="1" dirty="0" smtClean="0"/>
              <a:t>e</a:t>
            </a:r>
            <a:r>
              <a:rPr lang="en-US" sz="4000" i="1" baseline="30000" dirty="0" smtClean="0"/>
              <a:t>-</a:t>
            </a:r>
            <a:r>
              <a:rPr lang="en-US" sz="4000" dirty="0" smtClean="0"/>
              <a:t> bunches </a:t>
            </a:r>
          </a:p>
          <a:p>
            <a:r>
              <a:rPr lang="en-US" sz="4000" dirty="0" smtClean="0"/>
              <a:t>with ~1 </a:t>
            </a:r>
            <a:r>
              <a:rPr lang="en-US" sz="4000" dirty="0" smtClean="0">
                <a:latin typeface="Symbol" pitchFamily="18" charset="2"/>
              </a:rPr>
              <a:t>m</a:t>
            </a:r>
            <a:r>
              <a:rPr lang="en-US" sz="4000" dirty="0" smtClean="0"/>
              <a:t>m </a:t>
            </a:r>
            <a:r>
              <a:rPr lang="en-US" sz="4000" dirty="0" err="1" smtClean="0"/>
              <a:t>emittance</a:t>
            </a:r>
            <a:r>
              <a:rPr lang="en-US" sz="4000" dirty="0" smtClean="0"/>
              <a:t>? 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6126" y="1959694"/>
            <a:ext cx="8518166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</a:t>
            </a:r>
            <a:r>
              <a:rPr lang="en-US" sz="4000" dirty="0" smtClean="0"/>
              <a:t>ngoing R&amp;D efforts:</a:t>
            </a:r>
          </a:p>
          <a:p>
            <a:r>
              <a:rPr lang="en-US" sz="1600" dirty="0" smtClean="0"/>
              <a:t>  </a:t>
            </a:r>
          </a:p>
          <a:p>
            <a:r>
              <a:rPr lang="en-US" sz="4000" b="1" dirty="0">
                <a:solidFill>
                  <a:srgbClr val="0000FF"/>
                </a:solidFill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</a:rPr>
              <a:t>ow-</a:t>
            </a:r>
            <a:r>
              <a:rPr lang="en-US" sz="4000" b="1" dirty="0" err="1" smtClean="0">
                <a:solidFill>
                  <a:srgbClr val="0000FF"/>
                </a:solidFill>
              </a:rPr>
              <a:t>emittance</a:t>
            </a:r>
            <a:r>
              <a:rPr lang="en-US" sz="4000" b="1" dirty="0" smtClean="0">
                <a:solidFill>
                  <a:srgbClr val="0000FF"/>
                </a:solidFill>
              </a:rPr>
              <a:t> DC guns </a:t>
            </a:r>
          </a:p>
          <a:p>
            <a:r>
              <a:rPr lang="en-US" sz="4000" dirty="0" smtClean="0"/>
              <a:t>(MIT-Bates, Cornell, SACLA, JAEA, KEK…)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3200" dirty="0" smtClean="0"/>
              <a:t>[E. </a:t>
            </a:r>
            <a:r>
              <a:rPr lang="en-US" sz="3200" dirty="0" err="1" smtClean="0"/>
              <a:t>Tsentalovich</a:t>
            </a:r>
            <a:r>
              <a:rPr lang="en-US" sz="3200" dirty="0" smtClean="0"/>
              <a:t>, I. </a:t>
            </a:r>
            <a:r>
              <a:rPr lang="en-US" sz="3200" dirty="0" err="1" smtClean="0"/>
              <a:t>Bazarov</a:t>
            </a:r>
            <a:r>
              <a:rPr lang="en-US" sz="3200" dirty="0" smtClean="0"/>
              <a:t>, et al]</a:t>
            </a:r>
          </a:p>
          <a:p>
            <a:r>
              <a:rPr lang="en-US" dirty="0" smtClean="0"/>
              <a:t> 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4000" b="1" dirty="0">
                <a:solidFill>
                  <a:srgbClr val="0000FF"/>
                </a:solidFill>
              </a:rPr>
              <a:t>p</a:t>
            </a:r>
            <a:r>
              <a:rPr lang="en-US" sz="4000" b="1" dirty="0" smtClean="0">
                <a:solidFill>
                  <a:srgbClr val="0000FF"/>
                </a:solidFill>
              </a:rPr>
              <a:t>olarized SRF guns </a:t>
            </a:r>
            <a:r>
              <a:rPr lang="en-US" sz="4000" dirty="0" smtClean="0"/>
              <a:t>(FZD, BNL,…)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[J. </a:t>
            </a:r>
            <a:r>
              <a:rPr lang="en-US" sz="3200" dirty="0" err="1" smtClean="0"/>
              <a:t>Teichert</a:t>
            </a:r>
            <a:r>
              <a:rPr lang="en-US" sz="3200" dirty="0" smtClean="0"/>
              <a:t>, J. </a:t>
            </a:r>
            <a:r>
              <a:rPr lang="en-US" sz="3200" dirty="0" err="1" smtClean="0"/>
              <a:t>Kewisch</a:t>
            </a:r>
            <a:r>
              <a:rPr lang="en-US" sz="3200" dirty="0" smtClean="0"/>
              <a:t>, et al]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4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08518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Schematic sketches of the layout for the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LHeC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ERL (left) and for a gamma-gamma Higgs factory based on the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LHeC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(right)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92938"/>
            <a:ext cx="4788025" cy="27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80" y="2056592"/>
            <a:ext cx="4351767" cy="28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691680" y="451520"/>
            <a:ext cx="6041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LHeC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Calibri"/>
                <a:cs typeface="Calibri"/>
              </a:rPr>
              <a:t>→ </a:t>
            </a:r>
            <a:r>
              <a:rPr lang="en-US" sz="6000" dirty="0" err="1" smtClean="0">
                <a:latin typeface="Calibri"/>
                <a:cs typeface="Calibri"/>
              </a:rPr>
              <a:t>SAPPHiRE</a:t>
            </a:r>
            <a:r>
              <a:rPr lang="en-US" sz="6000" dirty="0" smtClean="0"/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8692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1" y="377280"/>
            <a:ext cx="7608774" cy="64807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062">
            <a:off x="1026278" y="2946595"/>
            <a:ext cx="6912862" cy="334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0553" y="620688"/>
            <a:ext cx="5847050" cy="76944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would it fit on SLAC site?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48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85" y="-74496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chematic of HERA-</a:t>
            </a:r>
            <a:r>
              <a:rPr lang="en-US" dirty="0" err="1" smtClean="0">
                <a:latin typeface="Symbol" pitchFamily="18" charset="2"/>
              </a:rPr>
              <a:t>gg</a:t>
            </a:r>
            <a:endParaRPr lang="en-GB" dirty="0">
              <a:latin typeface="Symbol" pitchFamily="18" charset="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99792" y="1867228"/>
            <a:ext cx="4130519" cy="4251214"/>
            <a:chOff x="3465817" y="1844824"/>
            <a:chExt cx="2691545" cy="2846518"/>
          </a:xfrm>
        </p:grpSpPr>
        <p:grpSp>
          <p:nvGrpSpPr>
            <p:cNvPr id="17" name="Group 16"/>
            <p:cNvGrpSpPr/>
            <p:nvPr/>
          </p:nvGrpSpPr>
          <p:grpSpPr>
            <a:xfrm>
              <a:off x="3465817" y="1844824"/>
              <a:ext cx="2690359" cy="2016224"/>
              <a:chOff x="3465817" y="1844824"/>
              <a:chExt cx="2690359" cy="2016224"/>
            </a:xfrm>
          </p:grpSpPr>
          <p:sp>
            <p:nvSpPr>
              <p:cNvPr id="4" name="Arc 3"/>
              <p:cNvSpPr/>
              <p:nvPr/>
            </p:nvSpPr>
            <p:spPr>
              <a:xfrm>
                <a:off x="4211960" y="1844824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Arc 4"/>
              <p:cNvSpPr/>
              <p:nvPr/>
            </p:nvSpPr>
            <p:spPr>
              <a:xfrm rot="16033264">
                <a:off x="3501821" y="1833095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/>
              <p:cNvCxnSpPr>
                <a:stCxn id="5" idx="2"/>
                <a:endCxn id="4" idx="0"/>
              </p:cNvCxnSpPr>
              <p:nvPr/>
            </p:nvCxnSpPr>
            <p:spPr>
              <a:xfrm flipV="1">
                <a:off x="4426799" y="1844824"/>
                <a:ext cx="757269" cy="25418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5" idx="0"/>
              </p:cNvCxnSpPr>
              <p:nvPr/>
            </p:nvCxnSpPr>
            <p:spPr>
              <a:xfrm>
                <a:off x="3467003" y="2890083"/>
                <a:ext cx="0" cy="793147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0800000">
              <a:off x="3467003" y="2675118"/>
              <a:ext cx="2690359" cy="2016224"/>
              <a:chOff x="3465817" y="1844824"/>
              <a:chExt cx="2690359" cy="2016224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4211960" y="1844824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Arc 28"/>
              <p:cNvSpPr/>
              <p:nvPr/>
            </p:nvSpPr>
            <p:spPr>
              <a:xfrm rot="16033264">
                <a:off x="3501821" y="1833095"/>
                <a:ext cx="1944216" cy="2016224"/>
              </a:xfrm>
              <a:prstGeom prst="arc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Connector 29"/>
              <p:cNvCxnSpPr>
                <a:stCxn id="29" idx="2"/>
                <a:endCxn id="28" idx="0"/>
              </p:cNvCxnSpPr>
              <p:nvPr/>
            </p:nvCxnSpPr>
            <p:spPr>
              <a:xfrm flipV="1">
                <a:off x="4426799" y="1844824"/>
                <a:ext cx="757269" cy="25418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0"/>
              </p:cNvCxnSpPr>
              <p:nvPr/>
            </p:nvCxnSpPr>
            <p:spPr>
              <a:xfrm>
                <a:off x="3467003" y="2890083"/>
                <a:ext cx="0" cy="793147"/>
              </a:xfrm>
              <a:prstGeom prst="line">
                <a:avLst/>
              </a:prstGeom>
              <a:ln w="4762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/>
          <p:cNvSpPr/>
          <p:nvPr/>
        </p:nvSpPr>
        <p:spPr>
          <a:xfrm flipH="1">
            <a:off x="2631224" y="3212976"/>
            <a:ext cx="212584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flipH="1">
            <a:off x="6686297" y="3264490"/>
            <a:ext cx="212584" cy="151216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16200000" flipH="1">
            <a:off x="4140577" y="5790345"/>
            <a:ext cx="212584" cy="679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940342" y="3821752"/>
            <a:ext cx="1350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3.6 GeV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(1.3 GHz)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0582" y="3590920"/>
            <a:ext cx="118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3.6 GeV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4742" y="5187858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2x1.5 GeV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linac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427984" y="1556792"/>
            <a:ext cx="927578" cy="32941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46869" y="1484784"/>
            <a:ext cx="901195" cy="38244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33682" y="205228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IP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3519" y="966137"/>
            <a:ext cx="269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aser or auto-driven FEL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5233085" y="1438301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H="1" flipV="1">
            <a:off x="4331026" y="1750309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H="1">
            <a:off x="4193435" y="1401912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 flipV="1">
            <a:off x="5167070" y="1742523"/>
            <a:ext cx="193915" cy="309759"/>
          </a:xfrm>
          <a:prstGeom prst="arc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3229899" y="2291848"/>
            <a:ext cx="150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2x8+1 arcs</a:t>
            </a:r>
            <a:endParaRPr lang="en-GB" sz="2400" dirty="0">
              <a:solidFill>
                <a:srgbClr val="00009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6200000" flipH="1">
            <a:off x="5084764" y="5815962"/>
            <a:ext cx="212584" cy="679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4447909" y="6080481"/>
            <a:ext cx="326589" cy="641906"/>
          </a:xfrm>
          <a:prstGeom prst="arc">
            <a:avLst/>
          </a:prstGeom>
          <a:noFill/>
          <a:ln w="4762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 flipH="1">
            <a:off x="4622056" y="6099462"/>
            <a:ext cx="326589" cy="641906"/>
          </a:xfrm>
          <a:prstGeom prst="arc">
            <a:avLst/>
          </a:prstGeom>
          <a:noFill/>
          <a:ln w="4762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510873" y="6341892"/>
            <a:ext cx="1892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0</a:t>
            </a:r>
            <a:r>
              <a:rPr lang="en-US" sz="2000" b="1" dirty="0" smtClean="0">
                <a:solidFill>
                  <a:srgbClr val="000099"/>
                </a:solidFill>
              </a:rPr>
              <a:t>.5 GeV injector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1520" y="3690520"/>
            <a:ext cx="1230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real-estate</a:t>
            </a:r>
          </a:p>
          <a:p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Gradient</a:t>
            </a:r>
          </a:p>
          <a:p>
            <a:r>
              <a:rPr lang="en-US" dirty="0"/>
              <a:t>~</a:t>
            </a:r>
            <a:r>
              <a:rPr lang="en-US" dirty="0" smtClean="0"/>
              <a:t> 10 MV/m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otal</a:t>
            </a:r>
          </a:p>
          <a:p>
            <a:r>
              <a:rPr lang="en-US" dirty="0" smtClean="0"/>
              <a:t>SC RF =</a:t>
            </a:r>
          </a:p>
          <a:p>
            <a:r>
              <a:rPr lang="en-US" dirty="0" smtClean="0"/>
              <a:t>10.2 GV</a:t>
            </a:r>
          </a:p>
          <a:p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2631223" y="2924944"/>
            <a:ext cx="212585" cy="1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686297" y="2985602"/>
            <a:ext cx="212585" cy="18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114892" y="2753513"/>
            <a:ext cx="167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20-MV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deflecting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cavity (1.3 GHz)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046203" y="1294711"/>
            <a:ext cx="1207949" cy="78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941484" y="781472"/>
            <a:ext cx="209438" cy="14401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1480485" y="332656"/>
            <a:ext cx="211195" cy="1276839"/>
            <a:chOff x="1480485" y="332656"/>
            <a:chExt cx="211195" cy="1276839"/>
          </a:xfrm>
        </p:grpSpPr>
        <p:sp>
          <p:nvSpPr>
            <p:cNvPr id="66" name="Rectangle 65"/>
            <p:cNvSpPr/>
            <p:nvPr/>
          </p:nvSpPr>
          <p:spPr>
            <a:xfrm>
              <a:off x="1482242" y="3326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82242" y="4850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2242" y="637456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82242" y="808224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80485" y="9899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480485" y="11423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0485" y="1294711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80485" y="1465479"/>
              <a:ext cx="209438" cy="14401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66881" y="230554"/>
            <a:ext cx="6367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5.6 GeV</a:t>
            </a:r>
          </a:p>
          <a:p>
            <a:r>
              <a:rPr lang="en-US" sz="1100" dirty="0" smtClean="0"/>
              <a:t>15.8</a:t>
            </a:r>
          </a:p>
          <a:p>
            <a:r>
              <a:rPr lang="en-US" sz="1100" dirty="0" smtClean="0"/>
              <a:t>26.0</a:t>
            </a:r>
          </a:p>
          <a:p>
            <a:r>
              <a:rPr lang="en-US" sz="1100" dirty="0" smtClean="0"/>
              <a:t>36.2</a:t>
            </a:r>
          </a:p>
          <a:p>
            <a:r>
              <a:rPr lang="en-US" sz="1100" dirty="0" smtClean="0"/>
              <a:t>46.0</a:t>
            </a:r>
          </a:p>
          <a:p>
            <a:r>
              <a:rPr lang="en-US" sz="1100" dirty="0" smtClean="0"/>
              <a:t>55.3</a:t>
            </a:r>
          </a:p>
          <a:p>
            <a:r>
              <a:rPr lang="en-US" sz="1100" dirty="0" smtClean="0"/>
              <a:t>63.8</a:t>
            </a:r>
          </a:p>
          <a:p>
            <a:r>
              <a:rPr lang="en-US" sz="1100" dirty="0" smtClean="0"/>
              <a:t>71.1</a:t>
            </a:r>
          </a:p>
          <a:p>
            <a:r>
              <a:rPr lang="en-US" sz="1100" dirty="0" smtClean="0"/>
              <a:t>71.1</a:t>
            </a:r>
          </a:p>
          <a:p>
            <a:r>
              <a:rPr lang="en-US" sz="1100" dirty="0" smtClean="0"/>
              <a:t>63.8</a:t>
            </a:r>
          </a:p>
          <a:p>
            <a:r>
              <a:rPr lang="en-US" sz="1100" dirty="0" smtClean="0"/>
              <a:t>55.2</a:t>
            </a:r>
          </a:p>
          <a:p>
            <a:r>
              <a:rPr lang="en-US" sz="1100" dirty="0" smtClean="0"/>
              <a:t>46.0</a:t>
            </a:r>
          </a:p>
          <a:p>
            <a:r>
              <a:rPr lang="en-US" sz="1100" dirty="0" smtClean="0"/>
              <a:t>36.2</a:t>
            </a:r>
          </a:p>
          <a:p>
            <a:r>
              <a:rPr lang="en-US" sz="1100" dirty="0" smtClean="0"/>
              <a:t>26.0</a:t>
            </a:r>
          </a:p>
          <a:p>
            <a:r>
              <a:rPr lang="en-US" sz="1100" dirty="0" smtClean="0"/>
              <a:t>15.8</a:t>
            </a:r>
          </a:p>
          <a:p>
            <a:r>
              <a:rPr lang="en-US" sz="1100" dirty="0" smtClean="0"/>
              <a:t>5.6</a:t>
            </a:r>
            <a:endParaRPr lang="en-GB" sz="1100" dirty="0"/>
          </a:p>
        </p:txBody>
      </p:sp>
      <p:sp>
        <p:nvSpPr>
          <p:cNvPr id="77" name="Rectangle 76"/>
          <p:cNvSpPr/>
          <p:nvPr/>
        </p:nvSpPr>
        <p:spPr>
          <a:xfrm>
            <a:off x="2190832" y="728301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75.8 GeV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466682" y="1623392"/>
            <a:ext cx="211195" cy="1276839"/>
            <a:chOff x="1480485" y="332656"/>
            <a:chExt cx="211195" cy="1276839"/>
          </a:xfrm>
        </p:grpSpPr>
        <p:sp>
          <p:nvSpPr>
            <p:cNvPr id="80" name="Rectangle 79"/>
            <p:cNvSpPr/>
            <p:nvPr/>
          </p:nvSpPr>
          <p:spPr>
            <a:xfrm>
              <a:off x="1482242" y="3326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82242" y="4850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82242" y="637456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82242" y="808224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80485" y="9899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80485" y="11423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80485" y="1294711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80485" y="1465479"/>
              <a:ext cx="209438" cy="144016"/>
            </a:xfrm>
            <a:prstGeom prst="rect">
              <a:avLst/>
            </a:prstGeom>
            <a:noFill/>
            <a:ln w="508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70826" y="-24182"/>
            <a:ext cx="245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rc magnets -17 passes!</a:t>
            </a:r>
            <a:endParaRPr lang="en-GB" b="1" dirty="0"/>
          </a:p>
        </p:txBody>
      </p:sp>
      <p:sp>
        <p:nvSpPr>
          <p:cNvPr id="90" name="Freeform 89"/>
          <p:cNvSpPr/>
          <p:nvPr/>
        </p:nvSpPr>
        <p:spPr>
          <a:xfrm>
            <a:off x="6212910" y="5398718"/>
            <a:ext cx="613775" cy="650477"/>
          </a:xfrm>
          <a:custGeom>
            <a:avLst/>
            <a:gdLst>
              <a:gd name="connsiteX0" fmla="*/ 0 w 613775"/>
              <a:gd name="connsiteY0" fmla="*/ 751561 h 751561"/>
              <a:gd name="connsiteX1" fmla="*/ 338202 w 613775"/>
              <a:gd name="connsiteY1" fmla="*/ 450937 h 751561"/>
              <a:gd name="connsiteX2" fmla="*/ 613775 w 613775"/>
              <a:gd name="connsiteY2" fmla="*/ 0 h 751561"/>
              <a:gd name="connsiteX3" fmla="*/ 613775 w 613775"/>
              <a:gd name="connsiteY3" fmla="*/ 0 h 751561"/>
              <a:gd name="connsiteX4" fmla="*/ 613775 w 613775"/>
              <a:gd name="connsiteY4" fmla="*/ 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5" h="751561">
                <a:moveTo>
                  <a:pt x="0" y="751561"/>
                </a:moveTo>
                <a:cubicBezTo>
                  <a:pt x="117953" y="663879"/>
                  <a:pt x="235906" y="576197"/>
                  <a:pt x="338202" y="450937"/>
                </a:cubicBezTo>
                <a:cubicBezTo>
                  <a:pt x="440498" y="325677"/>
                  <a:pt x="613775" y="0"/>
                  <a:pt x="613775" y="0"/>
                </a:cubicBezTo>
                <a:lnTo>
                  <a:pt x="613775" y="0"/>
                </a:lnTo>
                <a:lnTo>
                  <a:pt x="613775" y="0"/>
                </a:lnTo>
              </a:path>
            </a:pathLst>
          </a:custGeom>
          <a:noFill/>
          <a:ln w="38100">
            <a:solidFill>
              <a:srgbClr val="0000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flipH="1">
            <a:off x="2635627" y="5398718"/>
            <a:ext cx="613775" cy="650477"/>
          </a:xfrm>
          <a:custGeom>
            <a:avLst/>
            <a:gdLst>
              <a:gd name="connsiteX0" fmla="*/ 0 w 613775"/>
              <a:gd name="connsiteY0" fmla="*/ 751561 h 751561"/>
              <a:gd name="connsiteX1" fmla="*/ 338202 w 613775"/>
              <a:gd name="connsiteY1" fmla="*/ 450937 h 751561"/>
              <a:gd name="connsiteX2" fmla="*/ 613775 w 613775"/>
              <a:gd name="connsiteY2" fmla="*/ 0 h 751561"/>
              <a:gd name="connsiteX3" fmla="*/ 613775 w 613775"/>
              <a:gd name="connsiteY3" fmla="*/ 0 h 751561"/>
              <a:gd name="connsiteX4" fmla="*/ 613775 w 613775"/>
              <a:gd name="connsiteY4" fmla="*/ 0 h 75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5" h="751561">
                <a:moveTo>
                  <a:pt x="0" y="751561"/>
                </a:moveTo>
                <a:cubicBezTo>
                  <a:pt x="117953" y="663879"/>
                  <a:pt x="235906" y="576197"/>
                  <a:pt x="338202" y="450937"/>
                </a:cubicBezTo>
                <a:cubicBezTo>
                  <a:pt x="440498" y="325677"/>
                  <a:pt x="613775" y="0"/>
                  <a:pt x="613775" y="0"/>
                </a:cubicBezTo>
                <a:lnTo>
                  <a:pt x="613775" y="0"/>
                </a:lnTo>
                <a:lnTo>
                  <a:pt x="613775" y="0"/>
                </a:lnTo>
              </a:path>
            </a:pathLst>
          </a:custGeom>
          <a:noFill/>
          <a:ln w="38100">
            <a:solidFill>
              <a:srgbClr val="000099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997634" y="2802825"/>
            <a:ext cx="113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20-MV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deflecting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cavity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144" y="472665"/>
            <a:ext cx="88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eam 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eam 2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6110470" y="1434332"/>
            <a:ext cx="2643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18" charset="2"/>
              </a:rPr>
              <a:t>r</a:t>
            </a:r>
            <a:r>
              <a:rPr lang="en-US" b="1" dirty="0" smtClean="0"/>
              <a:t>=564 m </a:t>
            </a:r>
            <a:r>
              <a:rPr lang="en-US" dirty="0" smtClean="0"/>
              <a:t>for arc dipoles </a:t>
            </a:r>
          </a:p>
          <a:p>
            <a:r>
              <a:rPr lang="en-US" dirty="0" smtClean="0"/>
              <a:t>   (probably pessimistic; </a:t>
            </a:r>
          </a:p>
          <a:p>
            <a:r>
              <a:rPr lang="en-US" dirty="0" smtClean="0"/>
              <a:t>         value assumed in the</a:t>
            </a:r>
          </a:p>
          <a:p>
            <a:r>
              <a:rPr lang="en-US" dirty="0" smtClean="0"/>
              <a:t>             following)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03" y="6236163"/>
            <a:ext cx="446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F. Zimmermann, R. </a:t>
            </a:r>
            <a:r>
              <a:rPr lang="en-US" i="1" dirty="0" err="1" smtClean="0"/>
              <a:t>Assmann</a:t>
            </a:r>
            <a:r>
              <a:rPr lang="en-US" i="1" dirty="0" smtClean="0"/>
              <a:t>, E. </a:t>
            </a:r>
            <a:r>
              <a:rPr lang="en-US" i="1" dirty="0" err="1" smtClean="0"/>
              <a:t>Elsen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DESY </a:t>
            </a:r>
            <a:r>
              <a:rPr lang="en-US" i="1" dirty="0" err="1" smtClean="0"/>
              <a:t>Bschleuniger-Ideenmarkt</a:t>
            </a:r>
            <a:r>
              <a:rPr lang="en-US" i="1" dirty="0" smtClean="0"/>
              <a:t>, 18 Sept. 2012</a:t>
            </a:r>
          </a:p>
        </p:txBody>
      </p:sp>
    </p:spTree>
    <p:extLst>
      <p:ext uri="{BB962C8B-B14F-4D97-AF65-F5344CB8AC3E}">
        <p14:creationId xmlns:p14="http://schemas.microsoft.com/office/powerpoint/2010/main" val="1733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erylium" pitchFamily="2" charset="0"/>
              </a:rPr>
              <a:t>γγ</a:t>
            </a:r>
            <a:r>
              <a:rPr lang="en-US" dirty="0" smtClean="0"/>
              <a:t> Collider at J-Lab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66847" y="3451412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93676" y="3420033"/>
            <a:ext cx="821615" cy="336179"/>
            <a:chOff x="2891118" y="4437529"/>
            <a:chExt cx="1643230" cy="672358"/>
          </a:xfrm>
        </p:grpSpPr>
        <p:sp>
          <p:nvSpPr>
            <p:cNvPr id="16" name="Freeform 15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6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H="1">
            <a:off x="5257799" y="3420033"/>
            <a:ext cx="821615" cy="336179"/>
            <a:chOff x="2891118" y="4437529"/>
            <a:chExt cx="1643230" cy="672358"/>
          </a:xfrm>
        </p:grpSpPr>
        <p:sp>
          <p:nvSpPr>
            <p:cNvPr id="19" name="Freeform 18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9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800000">
            <a:off x="4108189" y="2376173"/>
            <a:ext cx="821615" cy="336179"/>
            <a:chOff x="2891118" y="4437529"/>
            <a:chExt cx="1643230" cy="672358"/>
          </a:xfrm>
        </p:grpSpPr>
        <p:sp>
          <p:nvSpPr>
            <p:cNvPr id="22" name="Freeform 21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-1800000" flipH="1">
            <a:off x="4431378" y="2396034"/>
            <a:ext cx="821615" cy="336179"/>
            <a:chOff x="2891118" y="4437529"/>
            <a:chExt cx="1643230" cy="672358"/>
          </a:xfrm>
        </p:grpSpPr>
        <p:sp>
          <p:nvSpPr>
            <p:cNvPr id="25" name="Freeform 24"/>
            <p:cNvSpPr/>
            <p:nvPr/>
          </p:nvSpPr>
          <p:spPr>
            <a:xfrm>
              <a:off x="2891118" y="4437529"/>
              <a:ext cx="1277470" cy="672358"/>
            </a:xfrm>
            <a:custGeom>
              <a:avLst/>
              <a:gdLst>
                <a:gd name="connsiteX0" fmla="*/ 0 w 1277470"/>
                <a:gd name="connsiteY0" fmla="*/ 0 h 672358"/>
                <a:gd name="connsiteX1" fmla="*/ 147917 w 1277470"/>
                <a:gd name="connsiteY1" fmla="*/ 672353 h 672358"/>
                <a:gd name="connsiteX2" fmla="*/ 295835 w 1277470"/>
                <a:gd name="connsiteY2" fmla="*/ 13447 h 672358"/>
                <a:gd name="connsiteX3" fmla="*/ 443753 w 1277470"/>
                <a:gd name="connsiteY3" fmla="*/ 658906 h 672358"/>
                <a:gd name="connsiteX4" fmla="*/ 578223 w 1277470"/>
                <a:gd name="connsiteY4" fmla="*/ 13447 h 672358"/>
                <a:gd name="connsiteX5" fmla="*/ 685800 w 1277470"/>
                <a:gd name="connsiteY5" fmla="*/ 672353 h 672358"/>
                <a:gd name="connsiteX6" fmla="*/ 793376 w 1277470"/>
                <a:gd name="connsiteY6" fmla="*/ 13447 h 672358"/>
                <a:gd name="connsiteX7" fmla="*/ 874058 w 1277470"/>
                <a:gd name="connsiteY7" fmla="*/ 658906 h 672358"/>
                <a:gd name="connsiteX8" fmla="*/ 968188 w 1277470"/>
                <a:gd name="connsiteY8" fmla="*/ 26895 h 672358"/>
                <a:gd name="connsiteX9" fmla="*/ 1021976 w 1277470"/>
                <a:gd name="connsiteY9" fmla="*/ 645459 h 672358"/>
                <a:gd name="connsiteX10" fmla="*/ 1102658 w 1277470"/>
                <a:gd name="connsiteY10" fmla="*/ 40342 h 672358"/>
                <a:gd name="connsiteX11" fmla="*/ 1183341 w 1277470"/>
                <a:gd name="connsiteY11" fmla="*/ 632012 h 672358"/>
                <a:gd name="connsiteX12" fmla="*/ 1277470 w 1277470"/>
                <a:gd name="connsiteY12" fmla="*/ 349624 h 67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470" h="672358">
                  <a:moveTo>
                    <a:pt x="0" y="0"/>
                  </a:moveTo>
                  <a:cubicBezTo>
                    <a:pt x="49305" y="335056"/>
                    <a:pt x="98611" y="670112"/>
                    <a:pt x="147917" y="672353"/>
                  </a:cubicBezTo>
                  <a:cubicBezTo>
                    <a:pt x="197223" y="674594"/>
                    <a:pt x="246529" y="15688"/>
                    <a:pt x="295835" y="13447"/>
                  </a:cubicBezTo>
                  <a:cubicBezTo>
                    <a:pt x="345141" y="11206"/>
                    <a:pt x="396688" y="658906"/>
                    <a:pt x="443753" y="658906"/>
                  </a:cubicBezTo>
                  <a:cubicBezTo>
                    <a:pt x="490818" y="658906"/>
                    <a:pt x="537882" y="11206"/>
                    <a:pt x="578223" y="13447"/>
                  </a:cubicBezTo>
                  <a:cubicBezTo>
                    <a:pt x="618564" y="15688"/>
                    <a:pt x="649941" y="672353"/>
                    <a:pt x="685800" y="672353"/>
                  </a:cubicBezTo>
                  <a:cubicBezTo>
                    <a:pt x="721659" y="672353"/>
                    <a:pt x="762000" y="15688"/>
                    <a:pt x="793376" y="13447"/>
                  </a:cubicBezTo>
                  <a:cubicBezTo>
                    <a:pt x="824752" y="11206"/>
                    <a:pt x="844923" y="656665"/>
                    <a:pt x="874058" y="658906"/>
                  </a:cubicBezTo>
                  <a:cubicBezTo>
                    <a:pt x="903193" y="661147"/>
                    <a:pt x="943535" y="29136"/>
                    <a:pt x="968188" y="26895"/>
                  </a:cubicBezTo>
                  <a:cubicBezTo>
                    <a:pt x="992841" y="24654"/>
                    <a:pt x="999564" y="643218"/>
                    <a:pt x="1021976" y="645459"/>
                  </a:cubicBezTo>
                  <a:cubicBezTo>
                    <a:pt x="1044388" y="647700"/>
                    <a:pt x="1075764" y="42583"/>
                    <a:pt x="1102658" y="40342"/>
                  </a:cubicBezTo>
                  <a:cubicBezTo>
                    <a:pt x="1129552" y="38101"/>
                    <a:pt x="1154206" y="580465"/>
                    <a:pt x="1183341" y="632012"/>
                  </a:cubicBezTo>
                  <a:cubicBezTo>
                    <a:pt x="1212476" y="683559"/>
                    <a:pt x="1244973" y="516591"/>
                    <a:pt x="1277470" y="3496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5" idx="12"/>
            </p:cNvCxnSpPr>
            <p:nvPr/>
          </p:nvCxnSpPr>
          <p:spPr>
            <a:xfrm flipV="1">
              <a:off x="4168588" y="4773707"/>
              <a:ext cx="3657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61410" y="3132785"/>
                <a:ext cx="1218474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cap="none" spc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 cap="none" spc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5400" b="1" i="1" cap="none" spc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410" y="3132785"/>
                <a:ext cx="1218474" cy="9420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6492238" y="4343400"/>
            <a:ext cx="2118362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492238" y="6172200"/>
            <a:ext cx="2118362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92239" y="5410200"/>
            <a:ext cx="211836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2000" y="4800600"/>
            <a:ext cx="1295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" y="5410200"/>
            <a:ext cx="1295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2000" y="5943600"/>
            <a:ext cx="12954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250240" y="4663858"/>
            <a:ext cx="2118362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250241" y="5803726"/>
            <a:ext cx="2118362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50241" y="5410200"/>
            <a:ext cx="211836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1800" y="114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Edward Nissen</a:t>
            </a:r>
          </a:p>
          <a:p>
            <a:pPr algn="ctr"/>
            <a:r>
              <a:rPr lang="en-US" dirty="0" smtClean="0"/>
              <a:t>Town Hall meeting Dec 19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798" y="147990"/>
            <a:ext cx="315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similar ideas elsewhere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0.30833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0139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2.59259E-6 L -0.14618 0.1483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7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4.81481E-6 L 0.1309 0.15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75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1033 -0.0023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1423 -0.002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78816E-7 L -0.19254 0.033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6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97317E-7 L -0.20087 -0.044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22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88067E-7 L -0.20087 8.88067E-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5143E-6 L 0.4125 -2.45143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0.4125 8.88067E-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987E-6 L 0.4125 -4.93987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2.45143E-6 L -0.34167 0.06661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33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022E-16 8.88067E-7 L -0.375 8.88067E-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022E-16 4.22757E-6 L -0.35 -0.06661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092" y="3073400"/>
            <a:ext cx="559940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32421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268767" y="3447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97567" y="3441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000" y="4965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200" y="3441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GB" sz="1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2116" y="3975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Z*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3000" y="4901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Z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3000" y="3441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GB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7" name="Group 20"/>
          <p:cNvGrpSpPr/>
          <p:nvPr/>
        </p:nvGrpSpPr>
        <p:grpSpPr>
          <a:xfrm>
            <a:off x="1193800" y="4311799"/>
            <a:ext cx="914400" cy="76200"/>
            <a:chOff x="0" y="4336312"/>
            <a:chExt cx="5486400" cy="1864240"/>
          </a:xfrm>
        </p:grpSpPr>
        <p:grpSp>
          <p:nvGrpSpPr>
            <p:cNvPr id="38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40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4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2" name="Group 97"/>
          <p:cNvGrpSpPr/>
          <p:nvPr/>
        </p:nvGrpSpPr>
        <p:grpSpPr>
          <a:xfrm>
            <a:off x="2732555" y="4075455"/>
            <a:ext cx="770481" cy="1828800"/>
            <a:chOff x="3367555" y="4062755"/>
            <a:chExt cx="770481" cy="1828800"/>
          </a:xfrm>
        </p:grpSpPr>
        <p:grpSp>
          <p:nvGrpSpPr>
            <p:cNvPr id="53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55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79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7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7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5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65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8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59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400" b="1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876800" y="901700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dirty="0" smtClean="0">
                <a:solidFill>
                  <a:srgbClr val="C00000"/>
                </a:solidFill>
              </a:rPr>
              <a:t>Z – </a:t>
            </a:r>
            <a:r>
              <a:rPr lang="fr-CH" sz="3200" b="1" dirty="0" err="1" smtClean="0">
                <a:solidFill>
                  <a:srgbClr val="C00000"/>
                </a:solidFill>
              </a:rPr>
              <a:t>tagging</a:t>
            </a:r>
            <a:r>
              <a:rPr lang="fr-CH" sz="3200" b="1" dirty="0" smtClean="0">
                <a:solidFill>
                  <a:srgbClr val="C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3200" b="1" dirty="0" smtClean="0">
                <a:solidFill>
                  <a:srgbClr val="C00000"/>
                </a:solidFill>
              </a:rPr>
              <a:t>   by </a:t>
            </a:r>
            <a:r>
              <a:rPr lang="fr-CH" sz="3200" b="1" dirty="0" err="1" smtClean="0">
                <a:solidFill>
                  <a:srgbClr val="C00000"/>
                </a:solidFill>
              </a:rPr>
              <a:t>missing</a:t>
            </a:r>
            <a:r>
              <a:rPr lang="fr-CH" sz="3200" b="1" dirty="0" smtClean="0">
                <a:solidFill>
                  <a:srgbClr val="C00000"/>
                </a:solidFill>
              </a:rPr>
              <a:t> mass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0300" y="2032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B050"/>
                </a:solidFill>
              </a:rPr>
              <a:t>ILC</a:t>
            </a:r>
            <a:r>
              <a:rPr lang="fr-CH" b="1" dirty="0" smtClean="0">
                <a:solidFill>
                  <a:srgbClr val="000000"/>
                </a:solidFill>
              </a:rPr>
              <a:t> </a:t>
            </a:r>
            <a:endParaRPr lang="en-US" b="1" dirty="0" err="1" smtClean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7500" y="5727700"/>
            <a:ext cx="3369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0000"/>
                </a:solidFill>
              </a:rPr>
              <a:t>total rate </a:t>
            </a:r>
            <a:r>
              <a:rPr lang="fr-CH" b="1" dirty="0" smtClean="0">
                <a:solidFill>
                  <a:srgbClr val="000000"/>
                </a:solidFill>
                <a:sym typeface="Symbol"/>
              </a:rPr>
              <a:t> g</a:t>
            </a:r>
            <a:r>
              <a:rPr lang="fr-CH" b="1" baseline="-25000" dirty="0" smtClean="0">
                <a:solidFill>
                  <a:srgbClr val="000000"/>
                </a:solidFill>
                <a:sym typeface="Symbol"/>
              </a:rPr>
              <a:t>HZZ</a:t>
            </a:r>
            <a:r>
              <a:rPr lang="fr-CH" b="1" baseline="30000" dirty="0" smtClean="0">
                <a:solidFill>
                  <a:srgbClr val="000000"/>
                </a:solidFill>
                <a:sym typeface="Symbol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0000"/>
                </a:solidFill>
                <a:sym typeface="Symbol"/>
              </a:rPr>
              <a:t>ZZZ final state </a:t>
            </a:r>
            <a:r>
              <a:rPr lang="fr-CH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 g</a:t>
            </a:r>
            <a:r>
              <a:rPr lang="fr-CH" b="1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HZZ</a:t>
            </a:r>
            <a:r>
              <a:rPr lang="fr-CH" b="1" baseline="30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4</a:t>
            </a:r>
            <a:r>
              <a:rPr lang="fr-CH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/ </a:t>
            </a:r>
            <a:r>
              <a:rPr lang="fr-CH" b="1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H</a:t>
            </a:r>
            <a:endParaRPr lang="fr-CH" b="1" dirty="0" smtClean="0">
              <a:solidFill>
                <a:srgbClr val="000000"/>
              </a:solidFill>
              <a:latin typeface="Times New Roman" pitchFamily="18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fr-CH" b="1" dirty="0" err="1" smtClean="0">
                <a:solidFill>
                  <a:srgbClr val="000000"/>
                </a:solidFill>
                <a:sym typeface="Wingdings" pitchFamily="2" charset="2"/>
              </a:rPr>
              <a:t>measure</a:t>
            </a:r>
            <a:r>
              <a:rPr lang="fr-CH" b="1" dirty="0" smtClean="0">
                <a:solidFill>
                  <a:srgbClr val="000000"/>
                </a:solidFill>
                <a:sym typeface="Wingdings" pitchFamily="2" charset="2"/>
              </a:rPr>
              <a:t> total </a:t>
            </a:r>
            <a:r>
              <a:rPr lang="fr-CH" b="1" dirty="0" err="1" smtClean="0">
                <a:solidFill>
                  <a:srgbClr val="000000"/>
                </a:solidFill>
                <a:sym typeface="Wingdings" pitchFamily="2" charset="2"/>
              </a:rPr>
              <a:t>width</a:t>
            </a:r>
            <a:r>
              <a:rPr lang="fr-CH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CH" b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</a:t>
            </a:r>
            <a:r>
              <a:rPr lang="fr-CH" b="1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H</a:t>
            </a:r>
            <a:r>
              <a:rPr lang="fr-CH" b="1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fr-CH" b="1" dirty="0" smtClean="0">
                <a:solidFill>
                  <a:srgbClr val="000000"/>
                </a:solidFill>
                <a:sym typeface="Symbol"/>
              </a:rPr>
              <a:t> </a:t>
            </a:r>
            <a:endParaRPr lang="en-US" b="1" dirty="0" err="1" smtClean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11165" y="203200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34" y="90228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66799" y="4396575"/>
            <a:ext cx="2486663" cy="1429831"/>
            <a:chOff x="2400300" y="2514600"/>
            <a:chExt cx="3048000" cy="1752600"/>
          </a:xfrm>
        </p:grpSpPr>
        <p:sp>
          <p:nvSpPr>
            <p:cNvPr id="4" name="Oval 3"/>
            <p:cNvSpPr/>
            <p:nvPr/>
          </p:nvSpPr>
          <p:spPr>
            <a:xfrm>
              <a:off x="3352800" y="2667000"/>
              <a:ext cx="1447800" cy="144780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747375" y="2972091"/>
              <a:ext cx="681625" cy="295215"/>
            </a:xfrm>
            <a:custGeom>
              <a:avLst/>
              <a:gdLst>
                <a:gd name="connsiteX0" fmla="*/ 0 w 1189973"/>
                <a:gd name="connsiteY0" fmla="*/ 377591 h 515383"/>
                <a:gd name="connsiteX1" fmla="*/ 100209 w 1189973"/>
                <a:gd name="connsiteY1" fmla="*/ 1810 h 515383"/>
                <a:gd name="connsiteX2" fmla="*/ 162839 w 1189973"/>
                <a:gd name="connsiteY2" fmla="*/ 515377 h 515383"/>
                <a:gd name="connsiteX3" fmla="*/ 263047 w 1189973"/>
                <a:gd name="connsiteY3" fmla="*/ 14336 h 515383"/>
                <a:gd name="connsiteX4" fmla="*/ 313151 w 1189973"/>
                <a:gd name="connsiteY4" fmla="*/ 515377 h 515383"/>
                <a:gd name="connsiteX5" fmla="*/ 400833 w 1189973"/>
                <a:gd name="connsiteY5" fmla="*/ 14336 h 515383"/>
                <a:gd name="connsiteX6" fmla="*/ 463463 w 1189973"/>
                <a:gd name="connsiteY6" fmla="*/ 515377 h 515383"/>
                <a:gd name="connsiteX7" fmla="*/ 538620 w 1189973"/>
                <a:gd name="connsiteY7" fmla="*/ 26862 h 515383"/>
                <a:gd name="connsiteX8" fmla="*/ 601250 w 1189973"/>
                <a:gd name="connsiteY8" fmla="*/ 502851 h 515383"/>
                <a:gd name="connsiteX9" fmla="*/ 676406 w 1189973"/>
                <a:gd name="connsiteY9" fmla="*/ 39388 h 515383"/>
                <a:gd name="connsiteX10" fmla="*/ 751562 w 1189973"/>
                <a:gd name="connsiteY10" fmla="*/ 490325 h 515383"/>
                <a:gd name="connsiteX11" fmla="*/ 801666 w 1189973"/>
                <a:gd name="connsiteY11" fmla="*/ 51914 h 515383"/>
                <a:gd name="connsiteX12" fmla="*/ 889348 w 1189973"/>
                <a:gd name="connsiteY12" fmla="*/ 490325 h 515383"/>
                <a:gd name="connsiteX13" fmla="*/ 964504 w 1189973"/>
                <a:gd name="connsiteY13" fmla="*/ 76966 h 515383"/>
                <a:gd name="connsiteX14" fmla="*/ 1027135 w 1189973"/>
                <a:gd name="connsiteY14" fmla="*/ 465273 h 515383"/>
                <a:gd name="connsiteX15" fmla="*/ 1089765 w 1189973"/>
                <a:gd name="connsiteY15" fmla="*/ 289909 h 515383"/>
                <a:gd name="connsiteX16" fmla="*/ 1189973 w 1189973"/>
                <a:gd name="connsiteY16" fmla="*/ 289909 h 5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973" h="515383">
                  <a:moveTo>
                    <a:pt x="0" y="377591"/>
                  </a:moveTo>
                  <a:cubicBezTo>
                    <a:pt x="36534" y="178218"/>
                    <a:pt x="73069" y="-21154"/>
                    <a:pt x="100209" y="1810"/>
                  </a:cubicBezTo>
                  <a:cubicBezTo>
                    <a:pt x="127349" y="24774"/>
                    <a:pt x="135699" y="513289"/>
                    <a:pt x="162839" y="515377"/>
                  </a:cubicBezTo>
                  <a:cubicBezTo>
                    <a:pt x="189979" y="517465"/>
                    <a:pt x="237995" y="14336"/>
                    <a:pt x="263047" y="14336"/>
                  </a:cubicBezTo>
                  <a:cubicBezTo>
                    <a:pt x="288099" y="14336"/>
                    <a:pt x="290187" y="515377"/>
                    <a:pt x="313151" y="515377"/>
                  </a:cubicBezTo>
                  <a:cubicBezTo>
                    <a:pt x="336115" y="515377"/>
                    <a:pt x="375781" y="14336"/>
                    <a:pt x="400833" y="14336"/>
                  </a:cubicBezTo>
                  <a:cubicBezTo>
                    <a:pt x="425885" y="14336"/>
                    <a:pt x="440499" y="513289"/>
                    <a:pt x="463463" y="515377"/>
                  </a:cubicBezTo>
                  <a:cubicBezTo>
                    <a:pt x="486427" y="517465"/>
                    <a:pt x="515656" y="28950"/>
                    <a:pt x="538620" y="26862"/>
                  </a:cubicBezTo>
                  <a:cubicBezTo>
                    <a:pt x="561584" y="24774"/>
                    <a:pt x="578286" y="500763"/>
                    <a:pt x="601250" y="502851"/>
                  </a:cubicBezTo>
                  <a:cubicBezTo>
                    <a:pt x="624214" y="504939"/>
                    <a:pt x="651354" y="41476"/>
                    <a:pt x="676406" y="39388"/>
                  </a:cubicBezTo>
                  <a:cubicBezTo>
                    <a:pt x="701458" y="37300"/>
                    <a:pt x="730685" y="488237"/>
                    <a:pt x="751562" y="490325"/>
                  </a:cubicBezTo>
                  <a:cubicBezTo>
                    <a:pt x="772439" y="492413"/>
                    <a:pt x="778702" y="51914"/>
                    <a:pt x="801666" y="51914"/>
                  </a:cubicBezTo>
                  <a:cubicBezTo>
                    <a:pt x="824630" y="51914"/>
                    <a:pt x="862208" y="486150"/>
                    <a:pt x="889348" y="490325"/>
                  </a:cubicBezTo>
                  <a:cubicBezTo>
                    <a:pt x="916488" y="494500"/>
                    <a:pt x="941540" y="81141"/>
                    <a:pt x="964504" y="76966"/>
                  </a:cubicBezTo>
                  <a:cubicBezTo>
                    <a:pt x="987468" y="72791"/>
                    <a:pt x="1006258" y="429783"/>
                    <a:pt x="1027135" y="465273"/>
                  </a:cubicBezTo>
                  <a:cubicBezTo>
                    <a:pt x="1048012" y="500764"/>
                    <a:pt x="1062625" y="319136"/>
                    <a:pt x="1089765" y="289909"/>
                  </a:cubicBezTo>
                  <a:cubicBezTo>
                    <a:pt x="1116905" y="260682"/>
                    <a:pt x="1153439" y="275295"/>
                    <a:pt x="1189973" y="2899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47375" y="3455297"/>
              <a:ext cx="681625" cy="295215"/>
            </a:xfrm>
            <a:custGeom>
              <a:avLst/>
              <a:gdLst>
                <a:gd name="connsiteX0" fmla="*/ 0 w 1189973"/>
                <a:gd name="connsiteY0" fmla="*/ 377591 h 515383"/>
                <a:gd name="connsiteX1" fmla="*/ 100209 w 1189973"/>
                <a:gd name="connsiteY1" fmla="*/ 1810 h 515383"/>
                <a:gd name="connsiteX2" fmla="*/ 162839 w 1189973"/>
                <a:gd name="connsiteY2" fmla="*/ 515377 h 515383"/>
                <a:gd name="connsiteX3" fmla="*/ 263047 w 1189973"/>
                <a:gd name="connsiteY3" fmla="*/ 14336 h 515383"/>
                <a:gd name="connsiteX4" fmla="*/ 313151 w 1189973"/>
                <a:gd name="connsiteY4" fmla="*/ 515377 h 515383"/>
                <a:gd name="connsiteX5" fmla="*/ 400833 w 1189973"/>
                <a:gd name="connsiteY5" fmla="*/ 14336 h 515383"/>
                <a:gd name="connsiteX6" fmla="*/ 463463 w 1189973"/>
                <a:gd name="connsiteY6" fmla="*/ 515377 h 515383"/>
                <a:gd name="connsiteX7" fmla="*/ 538620 w 1189973"/>
                <a:gd name="connsiteY7" fmla="*/ 26862 h 515383"/>
                <a:gd name="connsiteX8" fmla="*/ 601250 w 1189973"/>
                <a:gd name="connsiteY8" fmla="*/ 502851 h 515383"/>
                <a:gd name="connsiteX9" fmla="*/ 676406 w 1189973"/>
                <a:gd name="connsiteY9" fmla="*/ 39388 h 515383"/>
                <a:gd name="connsiteX10" fmla="*/ 751562 w 1189973"/>
                <a:gd name="connsiteY10" fmla="*/ 490325 h 515383"/>
                <a:gd name="connsiteX11" fmla="*/ 801666 w 1189973"/>
                <a:gd name="connsiteY11" fmla="*/ 51914 h 515383"/>
                <a:gd name="connsiteX12" fmla="*/ 889348 w 1189973"/>
                <a:gd name="connsiteY12" fmla="*/ 490325 h 515383"/>
                <a:gd name="connsiteX13" fmla="*/ 964504 w 1189973"/>
                <a:gd name="connsiteY13" fmla="*/ 76966 h 515383"/>
                <a:gd name="connsiteX14" fmla="*/ 1027135 w 1189973"/>
                <a:gd name="connsiteY14" fmla="*/ 465273 h 515383"/>
                <a:gd name="connsiteX15" fmla="*/ 1089765 w 1189973"/>
                <a:gd name="connsiteY15" fmla="*/ 289909 h 515383"/>
                <a:gd name="connsiteX16" fmla="*/ 1189973 w 1189973"/>
                <a:gd name="connsiteY16" fmla="*/ 289909 h 5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89973" h="515383">
                  <a:moveTo>
                    <a:pt x="0" y="377591"/>
                  </a:moveTo>
                  <a:cubicBezTo>
                    <a:pt x="36534" y="178218"/>
                    <a:pt x="73069" y="-21154"/>
                    <a:pt x="100209" y="1810"/>
                  </a:cubicBezTo>
                  <a:cubicBezTo>
                    <a:pt x="127349" y="24774"/>
                    <a:pt x="135699" y="513289"/>
                    <a:pt x="162839" y="515377"/>
                  </a:cubicBezTo>
                  <a:cubicBezTo>
                    <a:pt x="189979" y="517465"/>
                    <a:pt x="237995" y="14336"/>
                    <a:pt x="263047" y="14336"/>
                  </a:cubicBezTo>
                  <a:cubicBezTo>
                    <a:pt x="288099" y="14336"/>
                    <a:pt x="290187" y="515377"/>
                    <a:pt x="313151" y="515377"/>
                  </a:cubicBezTo>
                  <a:cubicBezTo>
                    <a:pt x="336115" y="515377"/>
                    <a:pt x="375781" y="14336"/>
                    <a:pt x="400833" y="14336"/>
                  </a:cubicBezTo>
                  <a:cubicBezTo>
                    <a:pt x="425885" y="14336"/>
                    <a:pt x="440499" y="513289"/>
                    <a:pt x="463463" y="515377"/>
                  </a:cubicBezTo>
                  <a:cubicBezTo>
                    <a:pt x="486427" y="517465"/>
                    <a:pt x="515656" y="28950"/>
                    <a:pt x="538620" y="26862"/>
                  </a:cubicBezTo>
                  <a:cubicBezTo>
                    <a:pt x="561584" y="24774"/>
                    <a:pt x="578286" y="500763"/>
                    <a:pt x="601250" y="502851"/>
                  </a:cubicBezTo>
                  <a:cubicBezTo>
                    <a:pt x="624214" y="504939"/>
                    <a:pt x="651354" y="41476"/>
                    <a:pt x="676406" y="39388"/>
                  </a:cubicBezTo>
                  <a:cubicBezTo>
                    <a:pt x="701458" y="37300"/>
                    <a:pt x="730685" y="488237"/>
                    <a:pt x="751562" y="490325"/>
                  </a:cubicBezTo>
                  <a:cubicBezTo>
                    <a:pt x="772439" y="492413"/>
                    <a:pt x="778702" y="51914"/>
                    <a:pt x="801666" y="51914"/>
                  </a:cubicBezTo>
                  <a:cubicBezTo>
                    <a:pt x="824630" y="51914"/>
                    <a:pt x="862208" y="486150"/>
                    <a:pt x="889348" y="490325"/>
                  </a:cubicBezTo>
                  <a:cubicBezTo>
                    <a:pt x="916488" y="494500"/>
                    <a:pt x="941540" y="81141"/>
                    <a:pt x="964504" y="76966"/>
                  </a:cubicBezTo>
                  <a:cubicBezTo>
                    <a:pt x="987468" y="72791"/>
                    <a:pt x="1006258" y="429783"/>
                    <a:pt x="1027135" y="465273"/>
                  </a:cubicBezTo>
                  <a:cubicBezTo>
                    <a:pt x="1048012" y="500764"/>
                    <a:pt x="1062625" y="319136"/>
                    <a:pt x="1089765" y="289909"/>
                  </a:cubicBezTo>
                  <a:cubicBezTo>
                    <a:pt x="1116905" y="260682"/>
                    <a:pt x="1153439" y="275295"/>
                    <a:pt x="1189973" y="2899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4" idx="0"/>
            </p:cNvCxnSpPr>
            <p:nvPr/>
          </p:nvCxnSpPr>
          <p:spPr>
            <a:xfrm flipV="1">
              <a:off x="4076700" y="25146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</p:cNvCxnSpPr>
            <p:nvPr/>
          </p:nvCxnSpPr>
          <p:spPr>
            <a:xfrm>
              <a:off x="4076700" y="26670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52223" y="39624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962400" y="4114800"/>
              <a:ext cx="114300" cy="152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6"/>
            </p:cNvCxnSpPr>
            <p:nvPr/>
          </p:nvCxnSpPr>
          <p:spPr>
            <a:xfrm>
              <a:off x="4800600" y="3390900"/>
              <a:ext cx="5334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00300" y="2837369"/>
              <a:ext cx="228600" cy="37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Berylium" pitchFamily="2" charset="0"/>
                </a:rPr>
                <a:t>γ</a:t>
              </a:r>
              <a:endParaRPr lang="en-US" dirty="0">
                <a:latin typeface="Berylium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0300" y="3455297"/>
              <a:ext cx="228600" cy="37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Berylium" pitchFamily="2" charset="0"/>
                </a:rPr>
                <a:t>γ</a:t>
              </a:r>
              <a:endParaRPr lang="en-US" dirty="0">
                <a:latin typeface="Berylium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9700" y="3288705"/>
              <a:ext cx="228600" cy="37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09616" y="2971800"/>
                <a:ext cx="2356446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Cyrl-AZ" sz="2800" dirty="0" smtClean="0">
                    <a:ea typeface="Cambria Math"/>
                  </a:rPr>
                  <a:t>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16" y="2971800"/>
                <a:ext cx="2356446" cy="668837"/>
              </a:xfrm>
              <a:prstGeom prst="rect">
                <a:avLst/>
              </a:prstGeom>
              <a:blipFill rotWithShape="1">
                <a:blip r:embed="rId2"/>
                <a:stretch>
                  <a:fillRect l="-5168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6799" y="1235470"/>
                <a:ext cx="2901115" cy="1034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12.3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𝑇𝑒𝑉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1235470"/>
                <a:ext cx="2901115" cy="10342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55" y="1680544"/>
            <a:ext cx="3952379" cy="431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22655" y="5826406"/>
            <a:ext cx="36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arXiv:hep-ex/9802003v2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23047" y="548680"/>
            <a:ext cx="155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Edward </a:t>
            </a:r>
            <a:r>
              <a:rPr lang="en-US" dirty="0" err="1"/>
              <a:t>Nissen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6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Configurations at JLAB</a:t>
            </a:r>
            <a:endParaRPr lang="en-US" dirty="0"/>
          </a:p>
        </p:txBody>
      </p:sp>
      <p:pic>
        <p:nvPicPr>
          <p:cNvPr id="1026" name="Picture 2" descr="C:\Users\nissen\AppData\Local\Temp\recirculatingrectangl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ssen\AppData\Local\Temp\Recirculatingtriang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" y="1600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 GeV Electron energy</a:t>
            </a:r>
          </a:p>
          <a:p>
            <a:r>
              <a:rPr lang="en-US" dirty="0" smtClean="0">
                <a:latin typeface="Berylium" pitchFamily="2" charset="0"/>
              </a:rPr>
              <a:t>γ</a:t>
            </a:r>
            <a:r>
              <a:rPr lang="en-US" dirty="0" smtClean="0"/>
              <a:t> c.o.m. 141 GeV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103 GeV Electron energy</a:t>
            </a:r>
          </a:p>
          <a:p>
            <a:r>
              <a:rPr lang="en-US" dirty="0" smtClean="0">
                <a:latin typeface="Berylium" pitchFamily="2" charset="0"/>
              </a:rPr>
              <a:t>γ</a:t>
            </a:r>
            <a:r>
              <a:rPr lang="en-US" dirty="0" smtClean="0"/>
              <a:t> c.o.m. 170 GeV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99806" y="5188"/>
            <a:ext cx="155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Edward </a:t>
            </a:r>
            <a:r>
              <a:rPr lang="en-US" dirty="0" err="1"/>
              <a:t>Nissen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0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56375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SAPPHiRE</a:t>
            </a:r>
            <a:r>
              <a:rPr lang="en-US" sz="4400" dirty="0" smtClean="0">
                <a:solidFill>
                  <a:srgbClr val="0000FF"/>
                </a:solidFill>
              </a:rPr>
              <a:t> R&amp;D items</a:t>
            </a:r>
          </a:p>
          <a:p>
            <a:r>
              <a:rPr lang="en-US" sz="1600" dirty="0" smtClean="0"/>
              <a:t>   </a:t>
            </a:r>
            <a:endParaRPr lang="en-US" sz="1600" dirty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err="1" smtClean="0">
                <a:latin typeface="Symbol" pitchFamily="18" charset="2"/>
              </a:rPr>
              <a:t>gg</a:t>
            </a:r>
            <a:r>
              <a:rPr lang="en-US" sz="4400" dirty="0" smtClean="0"/>
              <a:t> </a:t>
            </a:r>
            <a:r>
              <a:rPr lang="en-US" sz="4400" dirty="0"/>
              <a:t>i</a:t>
            </a:r>
            <a:r>
              <a:rPr lang="en-US" sz="4400" dirty="0" smtClean="0"/>
              <a:t>nteraction region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l</a:t>
            </a:r>
            <a:r>
              <a:rPr lang="en-US" sz="4400" dirty="0" smtClean="0"/>
              <a:t>arge high-finesse optical cavity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h</a:t>
            </a:r>
            <a:r>
              <a:rPr lang="en-US" sz="4400" dirty="0" smtClean="0"/>
              <a:t>igh repetition rate laser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 smtClean="0"/>
              <a:t>FEL in unusual regime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400" dirty="0"/>
              <a:t>s</a:t>
            </a:r>
            <a:r>
              <a:rPr lang="en-US" sz="4400" dirty="0" smtClean="0"/>
              <a:t>eparation scheme for beams </a:t>
            </a:r>
          </a:p>
          <a:p>
            <a:pPr lvl="1"/>
            <a:r>
              <a:rPr lang="en-US" sz="4400" dirty="0"/>
              <a:t>	</a:t>
            </a:r>
            <a:r>
              <a:rPr lang="en-US" sz="4400" dirty="0" smtClean="0"/>
              <a:t>circulating in opposite directions</a:t>
            </a:r>
          </a:p>
        </p:txBody>
      </p:sp>
    </p:spTree>
    <p:extLst>
      <p:ext uri="{BB962C8B-B14F-4D97-AF65-F5344CB8AC3E}">
        <p14:creationId xmlns:p14="http://schemas.microsoft.com/office/powerpoint/2010/main" val="35281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ertical </a:t>
            </a:r>
            <a:r>
              <a:rPr lang="en-US" dirty="0" err="1" smtClean="0">
                <a:solidFill>
                  <a:srgbClr val="0000FF"/>
                </a:solidFill>
              </a:rPr>
              <a:t>rms</a:t>
            </a:r>
            <a:r>
              <a:rPr lang="en-US" dirty="0" smtClean="0">
                <a:solidFill>
                  <a:srgbClr val="0000FF"/>
                </a:solidFill>
              </a:rPr>
              <a:t> IP spot sizes in nm 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40683"/>
              </p:ext>
            </p:extLst>
          </p:nvPr>
        </p:nvGraphicFramePr>
        <p:xfrm>
          <a:off x="2339752" y="836712"/>
          <a:ext cx="5040560" cy="586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160240"/>
              </a:tblGrid>
              <a:tr h="65753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LEP2</a:t>
                      </a:r>
                      <a:endParaRPr lang="en-GB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3500</a:t>
                      </a:r>
                      <a:endParaRPr lang="en-GB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KEKB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940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SLC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500 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LEP3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320 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TLEP-H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220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ATF2, FFTB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150?, 65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C0099"/>
                          </a:solidFill>
                        </a:rPr>
                        <a:t>SuperKEKB</a:t>
                      </a:r>
                      <a:endParaRPr lang="en-GB" sz="3200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C0099"/>
                          </a:solidFill>
                        </a:rPr>
                        <a:t>50</a:t>
                      </a:r>
                      <a:endParaRPr lang="en-GB" sz="3200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SAPPHiRE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18 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ILC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CLIC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3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663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Conclusions</a:t>
            </a:r>
          </a:p>
          <a:p>
            <a:endParaRPr lang="en-US" sz="1000" dirty="0" smtClean="0"/>
          </a:p>
          <a:p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3200" dirty="0" smtClean="0"/>
              <a:t>LEP3, TLEP and </a:t>
            </a:r>
            <a:r>
              <a:rPr lang="en-US" sz="3200" dirty="0" err="1" smtClean="0"/>
              <a:t>SAPPHiRE</a:t>
            </a:r>
            <a:r>
              <a:rPr lang="en-US" sz="3200" dirty="0" smtClean="0"/>
              <a:t> are exciting and popular projects</a:t>
            </a:r>
            <a:endParaRPr lang="en-GB" sz="3200" dirty="0"/>
          </a:p>
          <a:p>
            <a:r>
              <a:rPr lang="en-US" sz="900" dirty="0" smtClean="0"/>
              <a:t> </a:t>
            </a:r>
          </a:p>
          <a:p>
            <a:endParaRPr lang="en-US" sz="900" dirty="0" smtClean="0"/>
          </a:p>
          <a:p>
            <a:r>
              <a:rPr lang="en-US" sz="3200" dirty="0" smtClean="0"/>
              <a:t>LEP3 and </a:t>
            </a:r>
            <a:r>
              <a:rPr lang="en-US" sz="3200" dirty="0" err="1" smtClean="0"/>
              <a:t>SAPPHiRE</a:t>
            </a:r>
            <a:r>
              <a:rPr lang="en-US" sz="3200" dirty="0" smtClean="0"/>
              <a:t> appear to be the cheapest possible options to study the Higgs (cost ~1BEuro scale), feasible, “off the shelf”, but not easy</a:t>
            </a:r>
          </a:p>
          <a:p>
            <a:endParaRPr lang="en-US" sz="900" dirty="0" smtClean="0"/>
          </a:p>
          <a:p>
            <a:r>
              <a:rPr lang="en-US" sz="900" dirty="0" smtClean="0"/>
              <a:t>  </a:t>
            </a:r>
          </a:p>
          <a:p>
            <a:r>
              <a:rPr lang="en-US" sz="3200" dirty="0" smtClean="0"/>
              <a:t>TLEP is more expensive (~5 </a:t>
            </a:r>
            <a:r>
              <a:rPr lang="en-US" sz="3200" dirty="0" err="1" smtClean="0"/>
              <a:t>BEuro</a:t>
            </a:r>
            <a:r>
              <a:rPr lang="en-US" sz="3200" dirty="0" smtClean="0"/>
              <a:t>?), but superior (energy &amp; </a:t>
            </a:r>
            <a:r>
              <a:rPr lang="en-US" sz="3200" dirty="0" smtClean="0"/>
              <a:t>luminosity), </a:t>
            </a:r>
            <a:r>
              <a:rPr lang="en-US" sz="3200" dirty="0" smtClean="0"/>
              <a:t>and it would be extendable towards VHE-LHC, preparing  </a:t>
            </a:r>
            <a:r>
              <a:rPr lang="en-US" sz="3200" dirty="0" smtClean="0">
                <a:latin typeface="Calibri"/>
                <a:cs typeface="Calibri"/>
              </a:rPr>
              <a:t>≥</a:t>
            </a:r>
            <a:r>
              <a:rPr lang="en-US" sz="3200" dirty="0" smtClean="0"/>
              <a:t>50 years of exciting </a:t>
            </a:r>
            <a:endParaRPr lang="en-US" sz="3200" dirty="0" smtClean="0"/>
          </a:p>
          <a:p>
            <a:r>
              <a:rPr lang="en-US" sz="3200" i="1" dirty="0" err="1" smtClean="0"/>
              <a:t>e</a:t>
            </a:r>
            <a:r>
              <a:rPr lang="en-US" sz="3200" i="1" baseline="30000" dirty="0" err="1" smtClean="0"/>
              <a:t>+</a:t>
            </a:r>
            <a:r>
              <a:rPr lang="en-US" sz="3200" i="1" dirty="0" err="1" smtClean="0"/>
              <a:t>e</a:t>
            </a:r>
            <a:r>
              <a:rPr lang="en-US" sz="3200" i="1" baseline="30000" dirty="0" smtClean="0"/>
              <a:t>-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pp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ep</a:t>
            </a:r>
            <a:r>
              <a:rPr lang="en-US" sz="3200" i="1" dirty="0" smtClean="0"/>
              <a:t>/A</a:t>
            </a:r>
            <a:r>
              <a:rPr lang="en-US" sz="3200" dirty="0" smtClean="0"/>
              <a:t> physics at highest energies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94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LEP3, TLEP, and </a:t>
            </a:r>
            <a:r>
              <a:rPr lang="en-US" sz="4800" dirty="0" err="1" smtClean="0"/>
              <a:t>SAPPHiRE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are moving forward – please join</a:t>
            </a:r>
            <a:br>
              <a:rPr lang="en-US" sz="4800" dirty="0" smtClean="0"/>
            </a:b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i="1" dirty="0"/>
          </a:p>
        </p:txBody>
      </p:sp>
      <p:sp>
        <p:nvSpPr>
          <p:cNvPr id="6" name="Rectangle 5"/>
          <p:cNvSpPr/>
          <p:nvPr/>
        </p:nvSpPr>
        <p:spPr>
          <a:xfrm>
            <a:off x="1697749" y="2276871"/>
            <a:ext cx="5948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/>
              <a:t>thank you for </a:t>
            </a:r>
            <a:r>
              <a:rPr lang="en-US" sz="4800" i="1" dirty="0" smtClean="0"/>
              <a:t>listening!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8601392" cy="1612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6011996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Adams, 1959</a:t>
            </a:r>
          </a:p>
        </p:txBody>
      </p:sp>
    </p:spTree>
    <p:extLst>
      <p:ext uri="{BB962C8B-B14F-4D97-AF65-F5344CB8AC3E}">
        <p14:creationId xmlns:p14="http://schemas.microsoft.com/office/powerpoint/2010/main" val="1246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25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/>
              <a:t>References for LEP3/TLEP</a:t>
            </a:r>
            <a:r>
              <a:rPr lang="en-US" dirty="0" smtClean="0"/>
              <a:t>:</a:t>
            </a:r>
            <a:endParaRPr lang="en-US" sz="1200" dirty="0" smtClean="0"/>
          </a:p>
          <a:p>
            <a:pPr defTabSz="361950">
              <a:tabLst>
                <a:tab pos="365125" algn="l"/>
              </a:tabLst>
            </a:pPr>
            <a:r>
              <a:rPr lang="en-GB" dirty="0" smtClean="0"/>
              <a:t>[1] 	A. Blondel, F. Zimmermann, ‘A High Luminosity </a:t>
            </a:r>
            <a:r>
              <a:rPr lang="en-GB" dirty="0" err="1" smtClean="0"/>
              <a:t>e+e</a:t>
            </a:r>
            <a:r>
              <a:rPr lang="en-GB" dirty="0" smtClean="0"/>
              <a:t>- Collider in the LHC tunnel to study the 		Higgs Boson,’ V2.1-V2.7, arXiv:1112.2518v1, 24.12.2011</a:t>
            </a:r>
          </a:p>
          <a:p>
            <a:pPr defTabSz="361950">
              <a:tabLst>
                <a:tab pos="365125" algn="l"/>
              </a:tabLst>
            </a:pPr>
            <a:r>
              <a:rPr lang="en-GB" dirty="0" smtClean="0"/>
              <a:t>[2] C. </a:t>
            </a:r>
            <a:r>
              <a:rPr lang="en-GB" dirty="0" err="1" smtClean="0"/>
              <a:t>Adolphsen</a:t>
            </a:r>
            <a:r>
              <a:rPr lang="en-GB" dirty="0" smtClean="0"/>
              <a:t> et al, ‘</a:t>
            </a:r>
            <a:r>
              <a:rPr lang="en-GB" dirty="0" err="1" smtClean="0"/>
              <a:t>LHeC</a:t>
            </a:r>
            <a:r>
              <a:rPr lang="en-GB" dirty="0" smtClean="0"/>
              <a:t>, A Large Hadron Electron Collider at CERN,’ </a:t>
            </a:r>
            <a:r>
              <a:rPr lang="en-GB" dirty="0" err="1" smtClean="0"/>
              <a:t>LHeC</a:t>
            </a:r>
            <a:r>
              <a:rPr lang="en-GB" dirty="0" smtClean="0"/>
              <a:t> working group, 			LHeC-Note-2011-001 GEN.</a:t>
            </a:r>
          </a:p>
          <a:p>
            <a:pPr defTabSz="361950"/>
            <a:r>
              <a:rPr lang="en-GB" dirty="0" smtClean="0"/>
              <a:t>[3] H. </a:t>
            </a:r>
            <a:r>
              <a:rPr lang="en-GB" dirty="0" err="1" smtClean="0"/>
              <a:t>Schopper</a:t>
            </a:r>
            <a:r>
              <a:rPr lang="en-GB" dirty="0" smtClean="0"/>
              <a:t>, The Lord of the Collider Rings at CERN 1980-	2000, Springer-</a:t>
            </a:r>
            <a:r>
              <a:rPr lang="en-GB" dirty="0" err="1" smtClean="0"/>
              <a:t>Verlag</a:t>
            </a:r>
            <a:r>
              <a:rPr lang="en-GB" dirty="0" smtClean="0"/>
              <a:t> Berlin 		Heidelberg 2009</a:t>
            </a:r>
          </a:p>
          <a:p>
            <a:pPr defTabSz="182563">
              <a:tabLst>
                <a:tab pos="365125" algn="l"/>
              </a:tabLst>
            </a:pPr>
            <a:r>
              <a:rPr lang="en-GB" dirty="0" smtClean="0"/>
              <a:t>[4] K. Oide, ‘</a:t>
            </a:r>
            <a:r>
              <a:rPr lang="en-GB" dirty="0" err="1" smtClean="0"/>
              <a:t>SuperTRISTAN</a:t>
            </a:r>
            <a:r>
              <a:rPr lang="en-GB" dirty="0" smtClean="0"/>
              <a:t> - A possibility of ring collider for Higgs factory,’ KEK Seminar, 13 </a:t>
            </a:r>
            <a:r>
              <a:rPr lang="en-GB" dirty="0"/>
              <a:t>	</a:t>
            </a:r>
            <a:r>
              <a:rPr lang="en-GB" dirty="0" smtClean="0"/>
              <a:t>February 2012</a:t>
            </a:r>
          </a:p>
          <a:p>
            <a:pPr defTabSz="714375">
              <a:tabLst>
                <a:tab pos="365125" algn="l"/>
              </a:tabLst>
            </a:pPr>
            <a:r>
              <a:rPr lang="en-GB" dirty="0" smtClean="0"/>
              <a:t>[5] R.W. </a:t>
            </a:r>
            <a:r>
              <a:rPr lang="en-GB" dirty="0" err="1" smtClean="0"/>
              <a:t>Assmann</a:t>
            </a:r>
            <a:r>
              <a:rPr lang="en-GB" dirty="0" smtClean="0"/>
              <a:t>, ‘LEP Operation and Performance with Electron-Positron Collisions at 209 	GeV,’ presented at 11</a:t>
            </a:r>
            <a:r>
              <a:rPr lang="en-GB" baseline="30000" dirty="0" smtClean="0"/>
              <a:t>th</a:t>
            </a:r>
            <a:r>
              <a:rPr lang="en-GB" dirty="0" smtClean="0"/>
              <a:t> Workshop of the LHC, Chamonix, France, 15 - 19 January 	2001</a:t>
            </a:r>
          </a:p>
          <a:p>
            <a:pPr>
              <a:tabLst>
                <a:tab pos="447675" algn="l"/>
              </a:tabLst>
            </a:pPr>
            <a:r>
              <a:rPr lang="en-GB" dirty="0" smtClean="0"/>
              <a:t>[6] A. Butterworth et al, ‘The LEP2 superconducting RF system,’ NIMA Vol. 587, Issues 2-3, </a:t>
            </a:r>
            <a:endParaRPr lang="en-GB" dirty="0"/>
          </a:p>
          <a:p>
            <a:pPr>
              <a:tabLst>
                <a:tab pos="533400" algn="l"/>
                <a:tab pos="542925" algn="l"/>
              </a:tabLst>
            </a:pPr>
            <a:r>
              <a:rPr lang="en-GB" dirty="0"/>
              <a:t>	</a:t>
            </a:r>
            <a:r>
              <a:rPr lang="en-GB" dirty="0" smtClean="0"/>
              <a:t>2008, pp. 151</a:t>
            </a:r>
          </a:p>
          <a:p>
            <a:pPr defTabSz="447675"/>
            <a:r>
              <a:rPr lang="fr-FR" dirty="0" smtClean="0"/>
              <a:t>[7] K. </a:t>
            </a:r>
            <a:r>
              <a:rPr lang="fr-FR" dirty="0" err="1" smtClean="0"/>
              <a:t>Yokoya</a:t>
            </a:r>
            <a:r>
              <a:rPr lang="fr-FR" dirty="0" smtClean="0"/>
              <a:t>, P. Chen, CERN US PAS 1990, </a:t>
            </a:r>
            <a:r>
              <a:rPr lang="fr-FR" dirty="0" err="1" smtClean="0"/>
              <a:t>Lect.Notes</a:t>
            </a:r>
            <a:r>
              <a:rPr lang="fr-FR" dirty="0" smtClean="0"/>
              <a:t> Phys. 400 (1992) 415-445</a:t>
            </a:r>
            <a:endParaRPr lang="en-GB" dirty="0" smtClean="0"/>
          </a:p>
          <a:p>
            <a:pPr>
              <a:tabLst>
                <a:tab pos="447675" algn="l"/>
              </a:tabLst>
            </a:pPr>
            <a:r>
              <a:rPr lang="en-GB" dirty="0" smtClean="0"/>
              <a:t>[8] K. </a:t>
            </a:r>
            <a:r>
              <a:rPr lang="en-GB" dirty="0" err="1" smtClean="0"/>
              <a:t>Yokoya</a:t>
            </a:r>
            <a:r>
              <a:rPr lang="en-GB" dirty="0" smtClean="0"/>
              <a:t>, </a:t>
            </a:r>
            <a:r>
              <a:rPr lang="en-GB" dirty="0" err="1" smtClean="0"/>
              <a:t>Nucl.Instrum.Meth</a:t>
            </a:r>
            <a:r>
              <a:rPr lang="en-GB" dirty="0" smtClean="0"/>
              <a:t>. A251 (1986) 1</a:t>
            </a:r>
          </a:p>
          <a:p>
            <a:pPr>
              <a:tabLst>
                <a:tab pos="447675" algn="l"/>
              </a:tabLst>
            </a:pPr>
            <a:r>
              <a:rPr lang="en-GB" dirty="0" smtClean="0"/>
              <a:t>[9] K. </a:t>
            </a:r>
            <a:r>
              <a:rPr lang="en-GB" dirty="0" err="1" smtClean="0"/>
              <a:t>Yokoya</a:t>
            </a:r>
            <a:r>
              <a:rPr lang="en-GB" dirty="0" smtClean="0"/>
              <a:t>, ‘Scaling of High-Energy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 </a:t>
            </a:r>
            <a:r>
              <a:rPr lang="en-GB" dirty="0" smtClean="0"/>
              <a:t>Ring Colliders,’ KEK  Accelerator Seminar, 15.03.2012</a:t>
            </a:r>
          </a:p>
          <a:p>
            <a:pPr>
              <a:tabLst>
                <a:tab pos="714375" algn="l"/>
              </a:tabLst>
            </a:pPr>
            <a:r>
              <a:rPr lang="en-GB" dirty="0" smtClean="0"/>
              <a:t>[10] V. Telnov, ‘Restriction on the energy and luminosity of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- </a:t>
            </a:r>
            <a:r>
              <a:rPr lang="en-GB" dirty="0" smtClean="0"/>
              <a:t>storage rings due to 	</a:t>
            </a:r>
            <a:r>
              <a:rPr lang="en-GB" dirty="0" err="1" smtClean="0"/>
              <a:t>beamstrahlung</a:t>
            </a:r>
            <a:r>
              <a:rPr lang="en-GB" dirty="0" smtClean="0"/>
              <a:t>,’ arXiv:1203.6563v, 29 March 2012</a:t>
            </a:r>
          </a:p>
          <a:p>
            <a:pPr defTabSz="542925"/>
            <a:r>
              <a:rPr lang="en-GB" dirty="0" smtClean="0"/>
              <a:t>[11] H. </a:t>
            </a:r>
            <a:r>
              <a:rPr lang="en-GB" dirty="0" err="1" smtClean="0"/>
              <a:t>Burkhardt</a:t>
            </a:r>
            <a:r>
              <a:rPr lang="en-GB" dirty="0" smtClean="0"/>
              <a:t>, ‘Beam Lifetime and Beam Tails in LEP,’ CERN-SL-99-061-AP (1999)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GB" dirty="0" smtClean="0"/>
              <a:t>[12] R. </a:t>
            </a:r>
            <a:r>
              <a:rPr lang="en-GB" dirty="0" err="1" smtClean="0"/>
              <a:t>Bossart</a:t>
            </a:r>
            <a:r>
              <a:rPr lang="en-GB" dirty="0" smtClean="0"/>
              <a:t> et al, ‘The LEP Injector </a:t>
            </a:r>
            <a:r>
              <a:rPr lang="en-GB" dirty="0" err="1" smtClean="0"/>
              <a:t>Linac</a:t>
            </a:r>
            <a:r>
              <a:rPr lang="en-GB" dirty="0" smtClean="0"/>
              <a:t>,’ CERN-PS-90-56-LP (1990)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US" dirty="0" smtClean="0"/>
              <a:t>[13] P. Collier and G. Roy, `Removal of the LEP Ramp Rate Limitation,’ SL-MD Note 195 (1995).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US" dirty="0" smtClean="0"/>
              <a:t>[14] A. Blondel et al, “LEP3: A High Luminosity </a:t>
            </a:r>
            <a:r>
              <a:rPr lang="en-US" dirty="0" err="1" smtClean="0"/>
              <a:t>e+e</a:t>
            </a:r>
            <a:r>
              <a:rPr lang="en-US" dirty="0" smtClean="0"/>
              <a:t>- Collider to study the Higgs Boson”, CENR-	ATS-Note-2012-062 TECH</a:t>
            </a:r>
          </a:p>
          <a:p>
            <a:pPr>
              <a:tabLst>
                <a:tab pos="542925" algn="l"/>
                <a:tab pos="628650" algn="l"/>
              </a:tabLst>
            </a:pPr>
            <a:r>
              <a:rPr lang="en-US" dirty="0"/>
              <a:t>[15] </a:t>
            </a:r>
            <a:r>
              <a:rPr lang="en-US" dirty="0" smtClean="0"/>
              <a:t>P. </a:t>
            </a:r>
            <a:r>
              <a:rPr lang="en-US" dirty="0" err="1" smtClean="0"/>
              <a:t>Azzi</a:t>
            </a:r>
            <a:r>
              <a:rPr lang="en-US" dirty="0" smtClean="0"/>
              <a:t> et al, “Prospective </a:t>
            </a:r>
            <a:r>
              <a:rPr lang="en-US" dirty="0"/>
              <a:t>Studies for LEP3 with the CMS Detector,” </a:t>
            </a:r>
            <a:r>
              <a:rPr lang="en-US" dirty="0" smtClean="0"/>
              <a:t>arXiv:1208.1662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25"/>
            <a:ext cx="94685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/>
              <a:t>References for </a:t>
            </a:r>
            <a:r>
              <a:rPr lang="en-US" sz="2400" b="1" dirty="0" err="1" smtClean="0"/>
              <a:t>SAPPHiRE</a:t>
            </a:r>
            <a:r>
              <a:rPr lang="en-US" dirty="0" smtClean="0"/>
              <a:t>:</a:t>
            </a:r>
            <a:endParaRPr lang="en-US" sz="1200" dirty="0" smtClean="0"/>
          </a:p>
          <a:p>
            <a:pPr defTabSz="361950"/>
            <a:r>
              <a:rPr lang="en-GB" dirty="0" smtClean="0"/>
              <a:t>[1] 	</a:t>
            </a:r>
            <a:r>
              <a:rPr lang="en-GB" dirty="0"/>
              <a:t>S. A. Bogacz, J. Ellis, L. Lusito, D. Schulte, T. Takahashi, M. Velasco, M. Zanetti, F. </a:t>
            </a:r>
            <a:r>
              <a:rPr lang="en-GB" dirty="0" smtClean="0"/>
              <a:t>Zimmermann, 	‘</a:t>
            </a:r>
            <a:r>
              <a:rPr lang="en-GB" dirty="0" err="1" smtClean="0"/>
              <a:t>SAPPHiRE</a:t>
            </a:r>
            <a:r>
              <a:rPr lang="en-GB" dirty="0"/>
              <a:t>: a Small Gamma-Gamma Higgs Factory,’ </a:t>
            </a:r>
            <a:r>
              <a:rPr lang="en-GB" dirty="0" smtClean="0"/>
              <a:t>arXiv:1208.2827</a:t>
            </a:r>
            <a:endParaRPr lang="en-GB" dirty="0"/>
          </a:p>
          <a:p>
            <a:pPr defTabSz="361950"/>
            <a:r>
              <a:rPr lang="en-GB" dirty="0" smtClean="0"/>
              <a:t>[</a:t>
            </a:r>
            <a:r>
              <a:rPr lang="en-GB" dirty="0"/>
              <a:t>2] D. </a:t>
            </a:r>
            <a:r>
              <a:rPr lang="en-GB" dirty="0" err="1"/>
              <a:t>Asner</a:t>
            </a:r>
            <a:r>
              <a:rPr lang="en-GB" dirty="0"/>
              <a:t> et al., </a:t>
            </a:r>
            <a:r>
              <a:rPr lang="en-GB" dirty="0" smtClean="0"/>
              <a:t>‘Higgs </a:t>
            </a:r>
            <a:r>
              <a:rPr lang="en-GB" dirty="0"/>
              <a:t>physics with a gamma </a:t>
            </a:r>
            <a:r>
              <a:rPr lang="en-GB" dirty="0" err="1"/>
              <a:t>gamma</a:t>
            </a:r>
            <a:r>
              <a:rPr lang="en-GB" dirty="0"/>
              <a:t> collider based on CLIC I</a:t>
            </a:r>
            <a:r>
              <a:rPr lang="en-GB" dirty="0" smtClean="0"/>
              <a:t>,’ </a:t>
            </a:r>
            <a:r>
              <a:rPr lang="en-GB" dirty="0"/>
              <a:t>Eur. Phys.</a:t>
            </a:r>
          </a:p>
          <a:p>
            <a:pPr defTabSz="361950"/>
            <a:r>
              <a:rPr lang="en-GB" dirty="0" smtClean="0"/>
              <a:t>	J. </a:t>
            </a:r>
            <a:r>
              <a:rPr lang="en-GB" dirty="0"/>
              <a:t>C 28 (2003) 27 [hep-ex/0111056</a:t>
            </a:r>
            <a:r>
              <a:rPr lang="en-GB" dirty="0" smtClean="0"/>
              <a:t>].</a:t>
            </a:r>
          </a:p>
          <a:p>
            <a:pPr defTabSz="361950"/>
            <a:r>
              <a:rPr lang="en-GB" dirty="0" smtClean="0"/>
              <a:t>[3] J</a:t>
            </a:r>
            <a:r>
              <a:rPr lang="en-GB" dirty="0"/>
              <a:t>. Abelleira Fernandez et al, </a:t>
            </a:r>
            <a:r>
              <a:rPr lang="en-GB" dirty="0" smtClean="0"/>
              <a:t>‘A </a:t>
            </a:r>
            <a:r>
              <a:rPr lang="en-GB" dirty="0"/>
              <a:t>Large Hadron Electron Collider at CERN - Report on the</a:t>
            </a:r>
          </a:p>
          <a:p>
            <a:pPr defTabSz="361950"/>
            <a:r>
              <a:rPr lang="en-GB" dirty="0" smtClean="0"/>
              <a:t>	Physics </a:t>
            </a:r>
            <a:r>
              <a:rPr lang="en-GB" dirty="0"/>
              <a:t>and Design Concepts for Machine and Detector</a:t>
            </a:r>
            <a:r>
              <a:rPr lang="en-GB" dirty="0" smtClean="0"/>
              <a:t>,’ </a:t>
            </a:r>
            <a:r>
              <a:rPr lang="en-GB" dirty="0"/>
              <a:t>Journal of Physics G: Nuclear</a:t>
            </a:r>
          </a:p>
          <a:p>
            <a:pPr defTabSz="361950"/>
            <a:r>
              <a:rPr lang="en-GB" dirty="0" smtClean="0"/>
              <a:t>	and </a:t>
            </a:r>
            <a:r>
              <a:rPr lang="en-GB" dirty="0"/>
              <a:t>Particle Physics 39 Number 7 (2012) arXiv:1206.2913 [</a:t>
            </a:r>
            <a:r>
              <a:rPr lang="en-GB" dirty="0" err="1"/>
              <a:t>physics.acc-ph</a:t>
            </a:r>
            <a:r>
              <a:rPr lang="en-GB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5843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708920"/>
            <a:ext cx="3931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backup slides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5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77" y="0"/>
            <a:ext cx="8229600" cy="1143000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f</a:t>
            </a:r>
            <a:r>
              <a:rPr lang="en-US" dirty="0" smtClean="0"/>
              <a:t> efficiency 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wall</a:t>
            </a:r>
            <a:r>
              <a:rPr lang="en-US" dirty="0" err="1" smtClean="0">
                <a:latin typeface="Calibri"/>
                <a:cs typeface="Calibri"/>
              </a:rPr>
              <a:t>→</a:t>
            </a:r>
            <a:r>
              <a:rPr lang="en-US" i="1" dirty="0" err="1" smtClean="0">
                <a:latin typeface="Calibri"/>
                <a:cs typeface="Calibri"/>
              </a:rPr>
              <a:t>P</a:t>
            </a:r>
            <a:r>
              <a:rPr lang="en-US" i="1" baseline="-25000" dirty="0" err="1" smtClean="0">
                <a:latin typeface="Calibri"/>
                <a:cs typeface="Calibri"/>
              </a:rPr>
              <a:t>SR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4533" y="1196752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 </a:t>
            </a:r>
            <a:r>
              <a:rPr lang="en-US" sz="2800" b="1" dirty="0" smtClean="0">
                <a:solidFill>
                  <a:srgbClr val="0000FF"/>
                </a:solidFill>
              </a:rPr>
              <a:t>numbers from </a:t>
            </a:r>
            <a:r>
              <a:rPr lang="en-US" sz="2800" b="1" dirty="0" err="1" smtClean="0">
                <a:solidFill>
                  <a:srgbClr val="0000FF"/>
                </a:solidFill>
              </a:rPr>
              <a:t>LHeC</a:t>
            </a:r>
            <a:r>
              <a:rPr lang="en-US" sz="2800" b="1" dirty="0" smtClean="0">
                <a:solidFill>
                  <a:srgbClr val="0000FF"/>
                </a:solidFill>
              </a:rPr>
              <a:t> Conceptual Design Report</a:t>
            </a:r>
            <a:r>
              <a:rPr lang="en-US" sz="2800" dirty="0" smtClean="0"/>
              <a:t>: </a:t>
            </a:r>
            <a:r>
              <a:rPr lang="pt-BR" sz="2800" dirty="0" smtClean="0"/>
              <a:t>J </a:t>
            </a:r>
            <a:r>
              <a:rPr lang="pt-BR" sz="2800" dirty="0"/>
              <a:t>L Abelleira Fernandez et </a:t>
            </a:r>
            <a:r>
              <a:rPr lang="pt-BR" sz="2800" dirty="0" smtClean="0"/>
              <a:t>al, </a:t>
            </a:r>
            <a:r>
              <a:rPr lang="en-US" sz="2800" dirty="0" smtClean="0"/>
              <a:t> “</a:t>
            </a:r>
            <a:r>
              <a:rPr lang="en-US" sz="2800" i="1" dirty="0" smtClean="0"/>
              <a:t>A </a:t>
            </a:r>
            <a:r>
              <a:rPr lang="en-US" sz="2800" i="1" dirty="0"/>
              <a:t>Large Hadron Electron Collider at </a:t>
            </a:r>
            <a:r>
              <a:rPr lang="en-US" sz="2800" i="1" dirty="0" smtClean="0"/>
              <a:t>CERN Report </a:t>
            </a:r>
            <a:r>
              <a:rPr lang="en-US" sz="2800" i="1" dirty="0"/>
              <a:t>on the Physics and Design Concepts for Machine and </a:t>
            </a:r>
            <a:r>
              <a:rPr lang="en-US" sz="2800" i="1" dirty="0" smtClean="0"/>
              <a:t>Detector</a:t>
            </a:r>
            <a:r>
              <a:rPr lang="en-US" sz="2800" dirty="0" smtClean="0"/>
              <a:t>,” J</a:t>
            </a:r>
            <a:r>
              <a:rPr lang="en-US" sz="2800" dirty="0"/>
              <a:t>. Phys. G: </a:t>
            </a:r>
            <a:r>
              <a:rPr lang="en-US" sz="2800" dirty="0" err="1"/>
              <a:t>Nucl</a:t>
            </a:r>
            <a:r>
              <a:rPr lang="en-US" sz="2800" dirty="0"/>
              <a:t>. Part. Phys. 39 075001 </a:t>
            </a:r>
            <a:r>
              <a:rPr lang="en-US" sz="2800" dirty="0" smtClean="0"/>
              <a:t>(2012):</a:t>
            </a:r>
          </a:p>
          <a:p>
            <a:endParaRPr lang="en-US" sz="2800" dirty="0" smtClean="0"/>
          </a:p>
          <a:p>
            <a:r>
              <a:rPr lang="en-US" sz="2800" dirty="0"/>
              <a:t>c</a:t>
            </a:r>
            <a:r>
              <a:rPr lang="en-US" sz="2800" dirty="0" smtClean="0"/>
              <a:t>onversion efficiency grid </a:t>
            </a:r>
            <a:r>
              <a:rPr lang="en-US" sz="2800" dirty="0"/>
              <a:t>to </a:t>
            </a:r>
            <a:r>
              <a:rPr lang="en-US" sz="2800" dirty="0" smtClean="0"/>
              <a:t>amplifier </a:t>
            </a:r>
            <a:r>
              <a:rPr lang="en-US" sz="2800" dirty="0"/>
              <a:t>RF </a:t>
            </a:r>
            <a:r>
              <a:rPr lang="en-US" sz="2800" dirty="0" smtClean="0"/>
              <a:t>output = 70%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ransmission losses = 7%</a:t>
            </a:r>
            <a:endParaRPr lang="en-US" sz="2800" dirty="0"/>
          </a:p>
          <a:p>
            <a:r>
              <a:rPr lang="en-US" sz="2800" dirty="0" smtClean="0"/>
              <a:t>feedbacks power margin = 15%</a:t>
            </a:r>
            <a:endParaRPr lang="en-US" sz="2800" dirty="0"/>
          </a:p>
          <a:p>
            <a:r>
              <a:rPr lang="en-US" sz="2800" dirty="0" smtClean="0">
                <a:latin typeface="Calibri"/>
                <a:cs typeface="Calibri"/>
              </a:rPr>
              <a:t>→ </a:t>
            </a:r>
            <a:r>
              <a:rPr lang="en-US" sz="2800" b="1" dirty="0" smtClean="0">
                <a:solidFill>
                  <a:srgbClr val="0000FF"/>
                </a:solidFill>
              </a:rPr>
              <a:t>total efficiency ~55% </a:t>
            </a:r>
          </a:p>
          <a:p>
            <a:endParaRPr lang="en-US" sz="2800" dirty="0"/>
          </a:p>
          <a:p>
            <a:r>
              <a:rPr lang="en-US" sz="2800" dirty="0" smtClean="0"/>
              <a:t>50% assumed for LEP3/TLEP at same frequency &amp; gradient</a:t>
            </a:r>
          </a:p>
        </p:txBody>
      </p:sp>
    </p:spTree>
    <p:extLst>
      <p:ext uri="{BB962C8B-B14F-4D97-AF65-F5344CB8AC3E}">
        <p14:creationId xmlns:p14="http://schemas.microsoft.com/office/powerpoint/2010/main" val="3382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" y="188640"/>
            <a:ext cx="9217024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possible future projects at CERN</a:t>
            </a:r>
            <a:endParaRPr lang="en-GB" sz="3200" i="1" dirty="0"/>
          </a:p>
        </p:txBody>
      </p:sp>
      <p:sp>
        <p:nvSpPr>
          <p:cNvPr id="4" name="Oval 3"/>
          <p:cNvSpPr/>
          <p:nvPr/>
        </p:nvSpPr>
        <p:spPr>
          <a:xfrm>
            <a:off x="2161558" y="3389836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15386" y="3324082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55346" y="3173812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1610" y="3085104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00615" y="270297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PSB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421" y="277102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 (0.6 km)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502" y="306431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SPS (6.9 km)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4319" y="3139416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LHC (26.7 km)</a:t>
            </a:r>
            <a:endParaRPr lang="en-GB" sz="2000" b="1" dirty="0"/>
          </a:p>
        </p:txBody>
      </p:sp>
      <p:sp>
        <p:nvSpPr>
          <p:cNvPr id="12" name="Oval 11"/>
          <p:cNvSpPr/>
          <p:nvPr/>
        </p:nvSpPr>
        <p:spPr>
          <a:xfrm>
            <a:off x="45606" y="1916832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89622" y="1936828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68534" y="1663930"/>
            <a:ext cx="3098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TLEP (80 km,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      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</a:t>
            </a:r>
            <a:r>
              <a:rPr lang="en-US" sz="2800" b="1" baseline="30000" dirty="0" err="1" smtClean="0">
                <a:solidFill>
                  <a:srgbClr val="0000CC"/>
                </a:solidFill>
              </a:rPr>
              <a:t>+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800" b="1" dirty="0" smtClean="0">
                <a:solidFill>
                  <a:srgbClr val="0000CC"/>
                </a:solidFill>
              </a:rPr>
              <a:t>, up to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       ~400 GeV </a:t>
            </a:r>
            <a:r>
              <a:rPr lang="en-US" sz="2800" b="1" dirty="0" err="1" smtClean="0">
                <a:solidFill>
                  <a:srgbClr val="0000CC"/>
                </a:solidFill>
              </a:rPr>
              <a:t>c.m</a:t>
            </a:r>
            <a:r>
              <a:rPr lang="en-US" sz="2800" b="1" dirty="0" smtClean="0">
                <a:solidFill>
                  <a:srgbClr val="0000CC"/>
                </a:solidFill>
              </a:rPr>
              <a:t>.)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      </a:t>
            </a:r>
            <a:endParaRPr lang="en-US" sz="1600" b="1" dirty="0" smtClean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6480" y="4536122"/>
            <a:ext cx="2183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VHE-LHC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pp</a:t>
            </a:r>
            <a:r>
              <a:rPr lang="en-US" sz="2800" b="1" dirty="0" smtClean="0">
                <a:solidFill>
                  <a:srgbClr val="FF0000"/>
                </a:solidFill>
              </a:rPr>
              <a:t>, up to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100 </a:t>
            </a:r>
            <a:r>
              <a:rPr lang="en-US" sz="2800" b="1" dirty="0" err="1">
                <a:solidFill>
                  <a:srgbClr val="FF0000"/>
                </a:solidFill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c.m</a:t>
            </a:r>
            <a:r>
              <a:rPr lang="en-US" sz="2800" b="1" dirty="0" smtClean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6" name="Oval 15"/>
          <p:cNvSpPr/>
          <p:nvPr/>
        </p:nvSpPr>
        <p:spPr>
          <a:xfrm>
            <a:off x="373564" y="1987914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7692" y="6021287"/>
            <a:ext cx="6713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 smtClean="0">
                <a:solidFill>
                  <a:srgbClr val="00B050"/>
                </a:solidFill>
              </a:rPr>
              <a:t>lso: </a:t>
            </a:r>
            <a:r>
              <a:rPr lang="en-US" sz="2800" b="1" i="1" dirty="0" smtClean="0">
                <a:solidFill>
                  <a:srgbClr val="00B050"/>
                </a:solidFill>
              </a:rPr>
              <a:t>e</a:t>
            </a:r>
            <a:r>
              <a:rPr lang="en-US" sz="2800" b="1" i="1" baseline="30000" dirty="0" smtClean="0">
                <a:solidFill>
                  <a:srgbClr val="00B050"/>
                </a:solidFill>
                <a:latin typeface="Calibri"/>
                <a:cs typeface="Calibri"/>
              </a:rPr>
              <a:t>±</a:t>
            </a:r>
            <a:r>
              <a:rPr lang="en-US" sz="2800" b="1" dirty="0" smtClean="0">
                <a:solidFill>
                  <a:srgbClr val="00B050"/>
                </a:solidFill>
              </a:rPr>
              <a:t> (200 GeV) – </a:t>
            </a:r>
            <a:r>
              <a:rPr lang="en-US" sz="2800" b="1" i="1" dirty="0" smtClean="0">
                <a:solidFill>
                  <a:srgbClr val="00B050"/>
                </a:solidFill>
              </a:rPr>
              <a:t>p</a:t>
            </a:r>
            <a:r>
              <a:rPr lang="en-US" sz="2800" b="1" dirty="0" smtClean="0">
                <a:solidFill>
                  <a:srgbClr val="00B050"/>
                </a:solidFill>
              </a:rPr>
              <a:t> (7 &amp; 50 </a:t>
            </a:r>
            <a:r>
              <a:rPr lang="en-US" sz="2800" b="1" dirty="0" err="1" smtClean="0">
                <a:solidFill>
                  <a:srgbClr val="00B050"/>
                </a:solidFill>
              </a:rPr>
              <a:t>TeV</a:t>
            </a:r>
            <a:r>
              <a:rPr lang="en-US" sz="2800" b="1" dirty="0" smtClean="0">
                <a:solidFill>
                  <a:srgbClr val="00B050"/>
                </a:solidFill>
              </a:rPr>
              <a:t>) </a:t>
            </a:r>
            <a:r>
              <a:rPr lang="en-US" sz="2800" dirty="0" smtClean="0">
                <a:solidFill>
                  <a:srgbClr val="00B050"/>
                </a:solidFill>
              </a:rPr>
              <a:t>collisions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61558" y="3439402"/>
            <a:ext cx="3796547" cy="16233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276888" y="3546221"/>
            <a:ext cx="2377574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LEP3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(240 GeV </a:t>
            </a:r>
            <a:r>
              <a:rPr lang="en-US" sz="2800" b="1" dirty="0" err="1" smtClean="0">
                <a:solidFill>
                  <a:srgbClr val="C00000"/>
                </a:solidFill>
              </a:rPr>
              <a:t>c.m</a:t>
            </a:r>
            <a:r>
              <a:rPr lang="en-US" sz="2800" b="1" dirty="0" smtClean="0">
                <a:solidFill>
                  <a:srgbClr val="C00000"/>
                </a:solidFill>
              </a:rPr>
              <a:t>.)</a:t>
            </a:r>
          </a:p>
          <a:p>
            <a:endParaRPr lang="en-US" sz="1600" b="1" baseline="30000" dirty="0" smtClean="0">
              <a:solidFill>
                <a:srgbClr val="C00000"/>
              </a:solidFill>
            </a:endParaRPr>
          </a:p>
          <a:p>
            <a:endParaRPr lang="en-US" sz="1600" b="1" baseline="30000" dirty="0" smtClean="0">
              <a:solidFill>
                <a:srgbClr val="C00000"/>
              </a:solidFill>
            </a:endParaRPr>
          </a:p>
          <a:p>
            <a:endParaRPr lang="en-US" sz="16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5" grpId="0"/>
      <p:bldP spid="16" grpId="0" animBg="1"/>
      <p:bldP spid="18" grpId="0"/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ransverse impedance &amp; TMCI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68760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LEP</a:t>
            </a:r>
            <a:r>
              <a:rPr lang="en-GB" sz="2400" dirty="0" smtClean="0"/>
              <a:t> bunch intensity was limited by TMCI: </a:t>
            </a:r>
            <a:r>
              <a:rPr lang="en-GB" sz="2400" b="1" i="1" dirty="0" smtClean="0">
                <a:solidFill>
                  <a:srgbClr val="FF0000"/>
                </a:solidFill>
              </a:rPr>
              <a:t>N</a:t>
            </a:r>
            <a:r>
              <a:rPr lang="en-GB" sz="2400" b="1" i="1" baseline="-25000" dirty="0" smtClean="0">
                <a:solidFill>
                  <a:srgbClr val="FF0000"/>
                </a:solidFill>
              </a:rPr>
              <a:t>b,thr</a:t>
            </a:r>
            <a:r>
              <a:rPr lang="en-GB" sz="2400" b="1" dirty="0" smtClean="0">
                <a:solidFill>
                  <a:srgbClr val="FF0000"/>
                </a:solidFill>
              </a:rPr>
              <a:t>~5x10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11 </a:t>
            </a:r>
            <a:r>
              <a:rPr lang="en-GB" sz="2400" b="1" dirty="0">
                <a:solidFill>
                  <a:srgbClr val="FF0000"/>
                </a:solidFill>
              </a:rPr>
              <a:t>at </a:t>
            </a:r>
            <a:r>
              <a:rPr lang="en-GB" sz="2400" b="1" dirty="0" smtClean="0">
                <a:solidFill>
                  <a:srgbClr val="FF0000"/>
                </a:solidFill>
              </a:rPr>
              <a:t>22 GeV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</a:t>
            </a:r>
            <a:r>
              <a:rPr lang="en-GB" sz="2400" dirty="0" smtClean="0"/>
              <a:t>with 700 MHz: </a:t>
            </a:r>
            <a:r>
              <a:rPr lang="en-GB" sz="2400" b="1" dirty="0">
                <a:solidFill>
                  <a:srgbClr val="0000FF"/>
                </a:solidFill>
              </a:rPr>
              <a:t>at 120 GeV </a:t>
            </a:r>
            <a:r>
              <a:rPr lang="en-GB" sz="2400" b="1" dirty="0" smtClean="0">
                <a:solidFill>
                  <a:srgbClr val="0000FF"/>
                </a:solidFill>
              </a:rPr>
              <a:t>we </a:t>
            </a:r>
            <a:r>
              <a:rPr lang="en-GB" sz="2400" b="1" dirty="0">
                <a:solidFill>
                  <a:srgbClr val="0000FF"/>
                </a:solidFill>
              </a:rPr>
              <a:t>gain a factor </a:t>
            </a:r>
            <a:r>
              <a:rPr lang="en-GB" sz="2400" b="1" dirty="0" smtClean="0">
                <a:solidFill>
                  <a:srgbClr val="0000FF"/>
                </a:solidFill>
              </a:rPr>
              <a:t>5.5 </a:t>
            </a:r>
            <a:r>
              <a:rPr lang="en-GB" sz="2400" b="1" dirty="0">
                <a:solidFill>
                  <a:srgbClr val="0000FF"/>
                </a:solidFill>
              </a:rPr>
              <a:t>in the threshold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0000FF"/>
                </a:solidFill>
              </a:rPr>
              <a:t>which </a:t>
            </a:r>
            <a:r>
              <a:rPr lang="en-GB" sz="2400" b="1" dirty="0" smtClean="0">
                <a:solidFill>
                  <a:srgbClr val="0000FF"/>
                </a:solidFill>
              </a:rPr>
              <a:t>almost cancels </a:t>
            </a:r>
            <a:r>
              <a:rPr lang="en-GB" sz="2400" b="1" dirty="0">
                <a:solidFill>
                  <a:srgbClr val="0000FF"/>
                </a:solidFill>
              </a:rPr>
              <a:t>a factor </a:t>
            </a:r>
            <a:r>
              <a:rPr lang="en-GB" sz="2400" b="1" dirty="0" smtClean="0">
                <a:solidFill>
                  <a:srgbClr val="0000FF"/>
                </a:solidFill>
              </a:rPr>
              <a:t>(0.7/0.35)</a:t>
            </a:r>
            <a:r>
              <a:rPr lang="en-GB" sz="2400" b="1" baseline="30000" dirty="0" smtClean="0">
                <a:solidFill>
                  <a:srgbClr val="0000FF"/>
                </a:solidFill>
              </a:rPr>
              <a:t>3 </a:t>
            </a:r>
            <a:r>
              <a:rPr lang="en-GB" sz="2400" b="1" dirty="0" smtClean="0">
                <a:solidFill>
                  <a:srgbClr val="0000FF"/>
                </a:solidFill>
              </a:rPr>
              <a:t>~ 8</a:t>
            </a:r>
            <a:r>
              <a:rPr lang="en-GB" sz="2400" dirty="0" smtClean="0"/>
              <a:t> arising </a:t>
            </a:r>
            <a:r>
              <a:rPr lang="en-GB" sz="2400" dirty="0"/>
              <a:t>from the change </a:t>
            </a:r>
            <a:endParaRPr lang="en-GB" sz="2400" dirty="0" smtClean="0"/>
          </a:p>
          <a:p>
            <a:r>
              <a:rPr lang="en-GB" sz="2400" dirty="0" smtClean="0"/>
              <a:t>in </a:t>
            </a:r>
            <a:r>
              <a:rPr lang="en-GB" sz="2400" dirty="0"/>
              <a:t>wake-field strength due to the different RF </a:t>
            </a:r>
            <a:r>
              <a:rPr lang="en-GB" sz="2400" dirty="0" smtClean="0"/>
              <a:t>frequency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</a:t>
            </a:r>
            <a:r>
              <a:rPr lang="en-GB" sz="2400" b="1" i="1" dirty="0" smtClean="0">
                <a:solidFill>
                  <a:srgbClr val="0000FF"/>
                </a:solidFill>
              </a:rPr>
              <a:t>Q</a:t>
            </a:r>
            <a:r>
              <a:rPr lang="en-GB" sz="2400" b="1" i="1" baseline="-25000" dirty="0" smtClean="0">
                <a:solidFill>
                  <a:srgbClr val="0000FF"/>
                </a:solidFill>
              </a:rPr>
              <a:t>s</a:t>
            </a:r>
            <a:r>
              <a:rPr lang="en-GB" sz="2400" b="1" dirty="0" smtClean="0">
                <a:solidFill>
                  <a:srgbClr val="0000FF"/>
                </a:solidFill>
              </a:rPr>
              <a:t>~0.2</a:t>
            </a:r>
            <a:r>
              <a:rPr lang="en-GB" sz="2400" dirty="0" smtClean="0"/>
              <a:t>, LEP </a:t>
            </a:r>
            <a:r>
              <a:rPr lang="en-GB" sz="2400" i="1" dirty="0" smtClean="0"/>
              <a:t>Q</a:t>
            </a:r>
            <a:r>
              <a:rPr lang="en-GB" sz="2400" i="1" baseline="-25000" dirty="0" smtClean="0"/>
              <a:t>s</a:t>
            </a:r>
            <a:r>
              <a:rPr lang="en-GB" sz="2400" dirty="0" smtClean="0"/>
              <a:t>~0.15:  </a:t>
            </a:r>
            <a:r>
              <a:rPr lang="en-GB" sz="2400" dirty="0"/>
              <a:t>further </a:t>
            </a:r>
            <a:r>
              <a:rPr lang="en-GB" sz="2400" b="1" dirty="0" smtClean="0">
                <a:solidFill>
                  <a:srgbClr val="0000FF"/>
                </a:solidFill>
              </a:rPr>
              <a:t>25% increase </a:t>
            </a:r>
            <a:r>
              <a:rPr lang="en-GB" sz="2400" dirty="0" smtClean="0"/>
              <a:t>in TMCI threshold?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o</a:t>
            </a:r>
            <a:r>
              <a:rPr lang="en-GB" sz="2400" b="1" dirty="0" smtClean="0">
                <a:solidFill>
                  <a:srgbClr val="FF0000"/>
                </a:solidFill>
              </a:rPr>
              <a:t>nly ½ of LEP transverse </a:t>
            </a:r>
            <a:r>
              <a:rPr lang="en-GB" sz="2400" b="1" dirty="0">
                <a:solidFill>
                  <a:srgbClr val="FF0000"/>
                </a:solidFill>
              </a:rPr>
              <a:t>kick factor </a:t>
            </a:r>
            <a:r>
              <a:rPr lang="en-GB" sz="2400" b="1" dirty="0" smtClean="0">
                <a:solidFill>
                  <a:srgbClr val="FF0000"/>
                </a:solidFill>
              </a:rPr>
              <a:t>came </a:t>
            </a:r>
            <a:r>
              <a:rPr lang="en-GB" sz="2400" b="1" dirty="0">
                <a:solidFill>
                  <a:srgbClr val="FF0000"/>
                </a:solidFill>
              </a:rPr>
              <a:t>from </a:t>
            </a:r>
            <a:r>
              <a:rPr lang="en-GB" sz="2400" b="1" dirty="0" smtClean="0">
                <a:solidFill>
                  <a:srgbClr val="FF0000"/>
                </a:solidFill>
              </a:rPr>
              <a:t>SC </a:t>
            </a:r>
            <a:r>
              <a:rPr lang="en-GB" sz="2400" b="1" dirty="0">
                <a:solidFill>
                  <a:srgbClr val="FF0000"/>
                </a:solidFill>
              </a:rPr>
              <a:t>RF </a:t>
            </a:r>
            <a:r>
              <a:rPr lang="en-GB" sz="2400" b="1" dirty="0" smtClean="0">
                <a:solidFill>
                  <a:srgbClr val="FF0000"/>
                </a:solidFill>
              </a:rPr>
              <a:t>cavities</a:t>
            </a:r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beta functions at RF </a:t>
            </a:r>
            <a:r>
              <a:rPr lang="en-GB" sz="2400" b="1" dirty="0">
                <a:solidFill>
                  <a:srgbClr val="0000FF"/>
                </a:solidFill>
              </a:rPr>
              <a:t>cavities </a:t>
            </a:r>
            <a:r>
              <a:rPr lang="en-GB" sz="2400" dirty="0"/>
              <a:t>might be smaller than in </a:t>
            </a:r>
            <a:r>
              <a:rPr lang="en-GB" sz="2400" dirty="0" smtClean="0"/>
              <a:t>LEP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0000FF"/>
                </a:solidFill>
              </a:rPr>
              <a:t>LEP3 bunch </a:t>
            </a:r>
            <a:r>
              <a:rPr lang="en-GB" sz="2400" b="1" dirty="0">
                <a:solidFill>
                  <a:srgbClr val="0000FF"/>
                </a:solidFill>
              </a:rPr>
              <a:t>length </a:t>
            </a:r>
            <a:r>
              <a:rPr lang="en-GB" sz="2400" b="1" dirty="0" smtClean="0">
                <a:solidFill>
                  <a:srgbClr val="0000FF"/>
                </a:solidFill>
              </a:rPr>
              <a:t>(2-3 mm) is shorter </a:t>
            </a:r>
            <a:r>
              <a:rPr lang="en-GB" sz="2400" dirty="0"/>
              <a:t>than at </a:t>
            </a:r>
            <a:r>
              <a:rPr lang="en-GB" sz="2400" dirty="0" smtClean="0"/>
              <a:t>LEP injection (5-9 mm)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						</a:t>
            </a:r>
            <a:r>
              <a:rPr lang="en-GB" dirty="0" smtClean="0"/>
              <a:t>M. Lamont, SL-Note-98-026 </a:t>
            </a:r>
            <a:r>
              <a:rPr lang="en-GB" dirty="0"/>
              <a:t>(OP)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6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76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</a:t>
            </a:r>
            <a:r>
              <a:rPr lang="en-US" sz="4000" dirty="0" smtClean="0"/>
              <a:t>imulations by K. Ohmi presented at </a:t>
            </a:r>
            <a:r>
              <a:rPr lang="en-US" sz="4000" dirty="0"/>
              <a:t>2</a:t>
            </a:r>
            <a:r>
              <a:rPr lang="en-US" sz="4000" dirty="0" smtClean="0"/>
              <a:t>nd EuCARD LEP3 Day </a:t>
            </a:r>
            <a:endParaRPr lang="en-GB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eam-beam with large hourglass effect?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51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Autofit/>
          </a:bodyPr>
          <a:lstStyle/>
          <a:p>
            <a:r>
              <a:rPr lang="en-GB" dirty="0"/>
              <a:t>i</a:t>
            </a:r>
            <a:r>
              <a:rPr lang="en-GB" dirty="0" smtClean="0"/>
              <a:t>nstallation in the LHC tunnel “LEP3”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+ inexpensive (&lt;0.1xLC)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 tunnel exists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+ reusing ATLAS and CMS detectors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 reusing LHC </a:t>
            </a:r>
            <a:r>
              <a:rPr lang="en-US" sz="2400" dirty="0" err="1" smtClean="0">
                <a:solidFill>
                  <a:srgbClr val="0000FF"/>
                </a:solidFill>
              </a:rPr>
              <a:t>cryoplants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 interference with LHC and HL-LHC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n</a:t>
            </a:r>
            <a:r>
              <a:rPr lang="en-US" dirty="0" smtClean="0"/>
              <a:t>ew larger tunnel “DLEP” or “TLEP”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+ higher energy reach, 5-10x higher luminosity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+ decoupled from LHC and HL-LHC operation and 	construction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+ tunnel can later serve for HE-LHC (factor 2-3 in energy from 	tunnel alone) with LHC remaining as injector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- 3-4x more expensive (new tunnel, </a:t>
            </a:r>
            <a:r>
              <a:rPr lang="en-US" sz="2400" dirty="0" err="1" smtClean="0">
                <a:solidFill>
                  <a:srgbClr val="FF0000"/>
                </a:solidFill>
              </a:rPr>
              <a:t>cryoplants</a:t>
            </a:r>
            <a:r>
              <a:rPr lang="en-US" sz="2400" dirty="0" smtClean="0">
                <a:solidFill>
                  <a:srgbClr val="FF0000"/>
                </a:solidFill>
              </a:rPr>
              <a:t>, detectors?)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ey parameters</a:t>
            </a:r>
          </a:p>
          <a:p>
            <a:pPr marL="0" indent="0">
              <a:buNone/>
            </a:pPr>
            <a:r>
              <a:rPr lang="en-US" dirty="0" smtClean="0"/>
              <a:t>circumference: 26.7 km (LHC tunnel)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aximum beam energy: ≥120 GeV </a:t>
            </a:r>
          </a:p>
          <a:p>
            <a:pPr marL="0" indent="0">
              <a:buNone/>
            </a:pPr>
            <a:r>
              <a:rPr lang="en-US" dirty="0" smtClean="0"/>
              <a:t>luminosity in each of 2-4experiments:</a:t>
            </a:r>
          </a:p>
          <a:p>
            <a:pPr marL="0" indent="0">
              <a:buNone/>
            </a:pPr>
            <a:r>
              <a:rPr lang="en-US" dirty="0" smtClean="0"/>
              <a:t>≥ 10</a:t>
            </a:r>
            <a:r>
              <a:rPr lang="en-US" baseline="30000" dirty="0" smtClean="0"/>
              <a:t>34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at ‘Higgs energy’ (~240 GeV </a:t>
            </a:r>
            <a:r>
              <a:rPr lang="en-US" dirty="0" err="1" smtClean="0"/>
              <a:t>c.m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dirty="0" smtClean="0"/>
              <a:t>≥ 5x10</a:t>
            </a:r>
            <a:r>
              <a:rPr lang="en-US" baseline="30000" dirty="0" smtClean="0"/>
              <a:t>34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at 2xM</a:t>
            </a:r>
            <a:r>
              <a:rPr lang="en-US" baseline="-25000" dirty="0" smtClean="0"/>
              <a:t>W</a:t>
            </a:r>
            <a:r>
              <a:rPr lang="en-US" dirty="0" smtClean="0"/>
              <a:t> (~160 GeV </a:t>
            </a:r>
            <a:r>
              <a:rPr lang="en-US" dirty="0" err="1" smtClean="0"/>
              <a:t>c.m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r>
              <a:rPr lang="en-US" dirty="0" smtClean="0"/>
              <a:t>≥ 2x10</a:t>
            </a:r>
            <a:r>
              <a:rPr lang="en-US" baseline="30000" dirty="0" smtClean="0"/>
              <a:t>35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at the Z pole (~90 GeV </a:t>
            </a:r>
            <a:r>
              <a:rPr lang="en-US" dirty="0" err="1" smtClean="0"/>
              <a:t>c.m</a:t>
            </a:r>
            <a:r>
              <a:rPr lang="en-US" dirty="0" smtClean="0"/>
              <a:t>.)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LEP3</a:t>
            </a:r>
            <a:r>
              <a:rPr lang="en-US" sz="49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dirty="0" err="1"/>
              <a:t>e</a:t>
            </a:r>
            <a:r>
              <a:rPr lang="en-US" sz="4000" baseline="30000" dirty="0" err="1"/>
              <a:t>+</a:t>
            </a:r>
            <a:r>
              <a:rPr lang="en-US" sz="4000" dirty="0" err="1"/>
              <a:t>e</a:t>
            </a:r>
            <a:r>
              <a:rPr lang="en-US" sz="4000" baseline="30000" dirty="0"/>
              <a:t>- </a:t>
            </a:r>
            <a:r>
              <a:rPr lang="en-US" sz="4000" dirty="0"/>
              <a:t>-&gt; ZH, </a:t>
            </a:r>
            <a:r>
              <a:rPr lang="en-US" sz="4000" dirty="0" err="1" smtClean="0"/>
              <a:t>e</a:t>
            </a:r>
            <a:r>
              <a:rPr lang="en-US" sz="4000" baseline="30000" dirty="0" err="1" smtClean="0"/>
              <a:t>+</a:t>
            </a:r>
            <a:r>
              <a:rPr lang="en-US" sz="4000" dirty="0" err="1" smtClean="0"/>
              <a:t>e</a:t>
            </a:r>
            <a:r>
              <a:rPr lang="en-US" sz="4000" baseline="30000" dirty="0" smtClean="0"/>
              <a:t>- </a:t>
            </a:r>
            <a:r>
              <a:rPr lang="en-US" sz="4000" dirty="0">
                <a:cs typeface="Calibri"/>
              </a:rPr>
              <a:t>→</a:t>
            </a:r>
            <a:r>
              <a:rPr lang="en-US" sz="4000" dirty="0"/>
              <a:t> </a:t>
            </a:r>
            <a:r>
              <a:rPr lang="en-US" sz="4000" dirty="0" smtClean="0"/>
              <a:t>W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W</a:t>
            </a:r>
            <a:r>
              <a:rPr lang="en-US" sz="4000" baseline="30000" dirty="0" smtClean="0"/>
              <a:t>-,</a:t>
            </a:r>
            <a:r>
              <a:rPr lang="en-US" sz="4000" dirty="0" smtClean="0"/>
              <a:t> </a:t>
            </a:r>
            <a:r>
              <a:rPr lang="en-US" sz="4000" dirty="0" err="1"/>
              <a:t>e</a:t>
            </a:r>
            <a:r>
              <a:rPr lang="en-US" sz="4000" baseline="30000" dirty="0" err="1"/>
              <a:t>+</a:t>
            </a:r>
            <a:r>
              <a:rPr lang="en-US" sz="4000" dirty="0" err="1"/>
              <a:t>e</a:t>
            </a:r>
            <a:r>
              <a:rPr lang="en-US" sz="4000" baseline="30000" dirty="0"/>
              <a:t>- </a:t>
            </a:r>
            <a:r>
              <a:rPr lang="en-US" sz="4000" dirty="0">
                <a:cs typeface="Calibri"/>
              </a:rPr>
              <a:t>→</a:t>
            </a:r>
            <a:r>
              <a:rPr lang="en-US" sz="4000" dirty="0"/>
              <a:t> Z )</a:t>
            </a:r>
          </a:p>
        </p:txBody>
      </p:sp>
    </p:spTree>
    <p:extLst>
      <p:ext uri="{BB962C8B-B14F-4D97-AF65-F5344CB8AC3E}">
        <p14:creationId xmlns:p14="http://schemas.microsoft.com/office/powerpoint/2010/main" val="3243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11827</TotalTime>
  <Words>3809</Words>
  <Application>Microsoft Office PowerPoint</Application>
  <PresentationFormat>On-screen Show (4:3)</PresentationFormat>
  <Paragraphs>899</Paragraphs>
  <Slides>71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Office Theme</vt:lpstr>
      <vt:lpstr>nuphysics-part1</vt:lpstr>
      <vt:lpstr>1_Office Theme</vt:lpstr>
      <vt:lpstr>1_nuphysics-part1</vt:lpstr>
      <vt:lpstr>Circular Higgs Factories:  LEP3, TLEP and SAPPHiRE</vt:lpstr>
      <vt:lpstr>4 July 2012 - X(125) “Higgs” discovery</vt:lpstr>
      <vt:lpstr>Part 1 – LEP3 / TLEP</vt:lpstr>
      <vt:lpstr>PowerPoint Presentation</vt:lpstr>
      <vt:lpstr>Higgs production mechanism</vt:lpstr>
      <vt:lpstr>PowerPoint Presentation</vt:lpstr>
      <vt:lpstr>possible future projects at CERN</vt:lpstr>
      <vt:lpstr>two options</vt:lpstr>
      <vt:lpstr>LEP3  (e+e- -&gt; ZH, e+e- → W+W-, e+e- → Z )</vt:lpstr>
      <vt:lpstr>PowerPoint Presentation</vt:lpstr>
      <vt:lpstr>PowerPoint Presentation</vt:lpstr>
      <vt:lpstr>PowerPoint Presentation</vt:lpstr>
      <vt:lpstr>PowerPoint Presentation</vt:lpstr>
      <vt:lpstr>TLEP  (e+e- -&gt; ZH, e+e-→ t(t,) ̅ e+e- → W+W-, e+e- → Z )</vt:lpstr>
      <vt:lpstr>PowerPoint Presentation</vt:lpstr>
      <vt:lpstr>PowerPoint Presentation</vt:lpstr>
      <vt:lpstr>PowerPoint Presentation</vt:lpstr>
      <vt:lpstr>luminosity formulae &amp; constraints</vt:lpstr>
      <vt:lpstr>optimum LEP3/TLEP luminosity</vt:lpstr>
      <vt:lpstr>PowerPoint Presentation</vt:lpstr>
      <vt:lpstr>PowerPoint Presentation</vt:lpstr>
      <vt:lpstr>PowerPoint Presentation</vt:lpstr>
      <vt:lpstr>PowerPoint Presentation</vt:lpstr>
      <vt:lpstr>LEP3/TLEP: double ring w. top-up injection supports short lifetime &amp; high luminosity</vt:lpstr>
      <vt:lpstr>top-up injection: e+ production</vt:lpstr>
      <vt:lpstr>top-up injection: magnet ramp</vt:lpstr>
      <vt:lpstr>top-up injection: schematic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(V)HE-LHC 20-T hybrid magnet</vt:lpstr>
      <vt:lpstr>PowerPoint Presentation</vt:lpstr>
      <vt:lpstr>PowerPoint Presentation</vt:lpstr>
      <vt:lpstr>PowerPoint Presentation</vt:lpstr>
      <vt:lpstr> a new type of collider? </vt:lpstr>
      <vt:lpstr>combining photon science &amp; particle physics!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 of HERA-gg</vt:lpstr>
      <vt:lpstr>γγ Collider at J-Lab</vt:lpstr>
      <vt:lpstr>Background</vt:lpstr>
      <vt:lpstr>Possible Configurations at JLAB</vt:lpstr>
      <vt:lpstr>PowerPoint Presentation</vt:lpstr>
      <vt:lpstr>vertical rms IP spot sizes in nm </vt:lpstr>
      <vt:lpstr>PowerPoint Presentation</vt:lpstr>
      <vt:lpstr> LEP3, TLEP, and SAPPHiRE are moving forward – please join    </vt:lpstr>
      <vt:lpstr>PowerPoint Presentation</vt:lpstr>
      <vt:lpstr>PowerPoint Presentation</vt:lpstr>
      <vt:lpstr>PowerPoint Presentation</vt:lpstr>
      <vt:lpstr>rf efficiency (Pwall→PSR)</vt:lpstr>
      <vt:lpstr>transverse impedance &amp; TMCI</vt:lpstr>
      <vt:lpstr>beam-beam with large hourglass effect?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LEP3 Machine Design</dc:title>
  <dc:creator>Frank Zimmermann</dc:creator>
  <cp:lastModifiedBy>Frank Zimmermann</cp:lastModifiedBy>
  <cp:revision>118</cp:revision>
  <dcterms:created xsi:type="dcterms:W3CDTF">2012-06-11T11:59:01Z</dcterms:created>
  <dcterms:modified xsi:type="dcterms:W3CDTF">2012-11-01T17:38:57Z</dcterms:modified>
</cp:coreProperties>
</file>