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7" r:id="rId2"/>
    <p:sldId id="407" r:id="rId3"/>
    <p:sldId id="505" r:id="rId4"/>
    <p:sldId id="473" r:id="rId5"/>
    <p:sldId id="495" r:id="rId6"/>
    <p:sldId id="469" r:id="rId7"/>
    <p:sldId id="488" r:id="rId8"/>
    <p:sldId id="504" r:id="rId9"/>
    <p:sldId id="494" r:id="rId10"/>
    <p:sldId id="502" r:id="rId11"/>
    <p:sldId id="498" r:id="rId12"/>
    <p:sldId id="499" r:id="rId13"/>
    <p:sldId id="489" r:id="rId14"/>
    <p:sldId id="474" r:id="rId15"/>
    <p:sldId id="481" r:id="rId16"/>
    <p:sldId id="468" r:id="rId17"/>
    <p:sldId id="472" r:id="rId18"/>
    <p:sldId id="487" r:id="rId19"/>
    <p:sldId id="490" r:id="rId20"/>
    <p:sldId id="491" r:id="rId21"/>
    <p:sldId id="492" r:id="rId22"/>
    <p:sldId id="496" r:id="rId23"/>
    <p:sldId id="497" r:id="rId24"/>
    <p:sldId id="486" r:id="rId25"/>
    <p:sldId id="484" r:id="rId26"/>
    <p:sldId id="485" r:id="rId27"/>
    <p:sldId id="501" r:id="rId28"/>
    <p:sldId id="475" r:id="rId29"/>
    <p:sldId id="478" r:id="rId30"/>
    <p:sldId id="503" r:id="rId31"/>
    <p:sldId id="476" r:id="rId32"/>
    <p:sldId id="50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00"/>
    <a:srgbClr val="FF9966"/>
    <a:srgbClr val="99FFCC"/>
    <a:srgbClr val="66FFFF"/>
    <a:srgbClr val="66FF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4" autoAdjust="0"/>
    <p:restoredTop sz="94660"/>
  </p:normalViewPr>
  <p:slideViewPr>
    <p:cSldViewPr>
      <p:cViewPr varScale="1">
        <p:scale>
          <a:sx n="81" d="100"/>
          <a:sy n="81" d="100"/>
        </p:scale>
        <p:origin x="-3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7FFB6-F113-40E0-A7E0-2E5E7B4CEC23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A3B53-1787-4FF9-81FD-5D68B73A3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2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contributionListDisplay.py?confId=17506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ckcroft.ac.uk/events/HOMSC12/index.html" TargetMode="External"/><Relationship Id="rId2" Type="http://schemas.openxmlformats.org/officeDocument/2006/relationships/hyperlink" Target="https://indico.desy.de/conferenceDisplay.py?confId=624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t2012.lbl.gov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accnet/" TargetMode="External"/><Relationship Id="rId7" Type="http://schemas.openxmlformats.org/officeDocument/2006/relationships/hyperlink" Target="http://cern.ch/EuCARD/about/results/deliverabl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ms.cern.ch/file/1001866/4/EuCARD-Del-D4.1.1-D4.2.1-D4.3.1-1001866-v3.0.pdf" TargetMode="External"/><Relationship Id="rId5" Type="http://schemas.openxmlformats.org/officeDocument/2006/relationships/hyperlink" Target="http://cernc.ch/accnet/Tasks/Rftech/" TargetMode="External"/><Relationship Id="rId4" Type="http://schemas.openxmlformats.org/officeDocument/2006/relationships/hyperlink" Target="http://cern.ch/accnet/Tasks/Eurolumi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mtcaws.desy.de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lba4star.it/HH/index-Eng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cnet-logo-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33400"/>
            <a:ext cx="3887456" cy="1676399"/>
          </a:xfrm>
          <a:prstGeom prst="rect">
            <a:avLst/>
          </a:prstGeom>
        </p:spPr>
      </p:pic>
      <p:pic>
        <p:nvPicPr>
          <p:cNvPr id="6" name="Picture 5" descr="logo-EuCA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" y="533400"/>
            <a:ext cx="3689685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2590800"/>
            <a:ext cx="708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EuCARD</a:t>
            </a:r>
            <a:r>
              <a:rPr lang="en-US" sz="3600" dirty="0" smtClean="0"/>
              <a:t> WP4 - Accelerator Networks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4290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coordinated by </a:t>
            </a:r>
          </a:p>
          <a:p>
            <a:pPr algn="ctr"/>
            <a:r>
              <a:rPr lang="en-US" sz="2800" dirty="0" smtClean="0">
                <a:solidFill>
                  <a:srgbClr val="3333FF"/>
                </a:solidFill>
              </a:rPr>
              <a:t>Ralph Assmann, Jean-Marie De Conto, Mariusz Grecki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Jens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Osterhoff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Walter Scandale, </a:t>
            </a:r>
            <a:r>
              <a:rPr lang="en-US" sz="2800" dirty="0" smtClean="0">
                <a:solidFill>
                  <a:srgbClr val="3333FF"/>
                </a:solidFill>
              </a:rPr>
              <a:t>Peter Spiller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Ezio Todesco,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Arnd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Specka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Wolfgang Weingarten (ret.), and </a:t>
            </a:r>
            <a:r>
              <a:rPr lang="en-US" sz="2800" u="sng" dirty="0" smtClean="0">
                <a:solidFill>
                  <a:srgbClr val="3333FF"/>
                </a:solidFill>
              </a:rPr>
              <a:t>Frank Zimmermann</a:t>
            </a:r>
            <a:endParaRPr lang="en-US" sz="2800" u="sng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0661" y="5638800"/>
            <a:ext cx="63078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11</a:t>
            </a:r>
            <a:r>
              <a:rPr lang="en-US" sz="2800" baseline="30000" dirty="0"/>
              <a:t>th</a:t>
            </a:r>
            <a:r>
              <a:rPr lang="en-US" sz="2800" dirty="0"/>
              <a:t> EuCARD Steering Committee Meeting</a:t>
            </a:r>
          </a:p>
          <a:p>
            <a:pPr algn="ctr"/>
            <a:r>
              <a:rPr lang="en-US" sz="2800" dirty="0" smtClean="0"/>
              <a:t>Uppsala &amp; CERN, </a:t>
            </a:r>
            <a:r>
              <a:rPr lang="en-US" sz="2800" dirty="0"/>
              <a:t>6-7 December 2012</a:t>
            </a:r>
          </a:p>
        </p:txBody>
      </p:sp>
    </p:spTree>
    <p:extLst>
      <p:ext uri="{BB962C8B-B14F-4D97-AF65-F5344CB8AC3E}">
        <p14:creationId xmlns:p14="http://schemas.microsoft.com/office/powerpoint/2010/main" val="33283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EuroNNAc</a:t>
            </a:r>
            <a:r>
              <a:rPr lang="en-US" sz="4800" dirty="0" smtClean="0"/>
              <a:t> activities in 2012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rgbClr val="3333FF"/>
                </a:solidFill>
              </a:rPr>
              <a:t>EuroNNAc2012 </a:t>
            </a:r>
            <a:r>
              <a:rPr lang="en-GB" sz="2400" b="1" dirty="0">
                <a:solidFill>
                  <a:srgbClr val="3333FF"/>
                </a:solidFill>
              </a:rPr>
              <a:t>meeting </a:t>
            </a:r>
            <a:r>
              <a:rPr lang="en-GB" sz="2400" dirty="0"/>
              <a:t>at CERN from May 2-5 2012, with written minutes, decisions, action list and EXCEL table for facilities. 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333FF"/>
                </a:solidFill>
              </a:rPr>
              <a:t>S</a:t>
            </a:r>
            <a:r>
              <a:rPr lang="en-GB" sz="2400" b="1" dirty="0" smtClean="0">
                <a:solidFill>
                  <a:srgbClr val="3333FF"/>
                </a:solidFill>
              </a:rPr>
              <a:t>tatement submitted </a:t>
            </a:r>
            <a:r>
              <a:rPr lang="en-GB" sz="2400" b="1" dirty="0">
                <a:solidFill>
                  <a:srgbClr val="3333FF"/>
                </a:solidFill>
              </a:rPr>
              <a:t>to the European Strategy Preparatory </a:t>
            </a:r>
            <a:r>
              <a:rPr lang="en-GB" sz="2400" b="1" dirty="0" smtClean="0">
                <a:solidFill>
                  <a:srgbClr val="3333FF"/>
                </a:solidFill>
              </a:rPr>
              <a:t>Group</a:t>
            </a:r>
            <a:r>
              <a:rPr lang="en-GB" sz="2400" dirty="0" smtClean="0">
                <a:solidFill>
                  <a:srgbClr val="3333FF"/>
                </a:solidFill>
              </a:rPr>
              <a:t> </a:t>
            </a:r>
            <a:r>
              <a:rPr lang="en-GB" sz="2400" dirty="0" smtClean="0"/>
              <a:t>(editing </a:t>
            </a:r>
            <a:r>
              <a:rPr lang="en-GB" sz="2400" dirty="0"/>
              <a:t>team </a:t>
            </a:r>
            <a:r>
              <a:rPr lang="en-GB" sz="2400" dirty="0" smtClean="0"/>
              <a:t> </a:t>
            </a:r>
            <a:r>
              <a:rPr lang="en-GB" sz="2400" dirty="0"/>
              <a:t>included Allen Caldwell (MPI), Massimo </a:t>
            </a:r>
            <a:r>
              <a:rPr lang="en-GB" sz="2400" dirty="0" err="1"/>
              <a:t>Ferrario</a:t>
            </a:r>
            <a:r>
              <a:rPr lang="en-GB" sz="2400" dirty="0"/>
              <a:t> (INFN), Jens </a:t>
            </a:r>
            <a:r>
              <a:rPr lang="en-GB" sz="2400" dirty="0" err="1"/>
              <a:t>Osterhoff</a:t>
            </a:r>
            <a:r>
              <a:rPr lang="en-GB" sz="2400" dirty="0"/>
              <a:t> (DESY), </a:t>
            </a:r>
            <a:r>
              <a:rPr lang="en-GB" sz="2400" dirty="0" err="1"/>
              <a:t>Toshi</a:t>
            </a:r>
            <a:r>
              <a:rPr lang="en-GB" sz="2400" dirty="0"/>
              <a:t> Tajima (LMU), Henri </a:t>
            </a:r>
            <a:r>
              <a:rPr lang="en-GB" sz="2400" dirty="0" err="1"/>
              <a:t>Videau</a:t>
            </a:r>
            <a:r>
              <a:rPr lang="en-GB" sz="2400" dirty="0"/>
              <a:t> (</a:t>
            </a:r>
            <a:r>
              <a:rPr lang="en-GB" sz="2400" dirty="0" err="1"/>
              <a:t>ecole</a:t>
            </a:r>
            <a:r>
              <a:rPr lang="en-GB" sz="2400" dirty="0"/>
              <a:t> </a:t>
            </a:r>
            <a:r>
              <a:rPr lang="en-GB" sz="2400" dirty="0" err="1"/>
              <a:t>polytechnique</a:t>
            </a:r>
            <a:r>
              <a:rPr lang="en-GB" sz="2400" dirty="0"/>
              <a:t>) and Ralph </a:t>
            </a:r>
            <a:r>
              <a:rPr lang="en-GB" sz="2400" dirty="0" err="1"/>
              <a:t>Assmann</a:t>
            </a:r>
            <a:r>
              <a:rPr lang="en-GB" sz="2400" dirty="0"/>
              <a:t> (CERN/DESY</a:t>
            </a:r>
            <a:r>
              <a:rPr lang="en-GB" sz="2400" dirty="0" smtClean="0"/>
              <a:t>)) </a:t>
            </a:r>
            <a:r>
              <a:rPr lang="en-GB" sz="2400" u="sng" dirty="0" smtClean="0">
                <a:hlinkClick r:id="rId2"/>
              </a:rPr>
              <a:t>https</a:t>
            </a:r>
            <a:r>
              <a:rPr lang="en-GB" sz="2400" u="sng" dirty="0">
                <a:hlinkClick r:id="rId2"/>
              </a:rPr>
              <a:t>://indico.cern.ch/contributionListDisplay.py?confId=175067</a:t>
            </a:r>
            <a:r>
              <a:rPr lang="en-GB" sz="2400" dirty="0"/>
              <a:t>. </a:t>
            </a:r>
            <a:r>
              <a:rPr lang="en-GB" sz="2400" dirty="0" smtClean="0"/>
              <a:t>"</a:t>
            </a:r>
            <a:r>
              <a:rPr lang="en-GB" sz="2400" b="1" i="1" dirty="0" smtClean="0">
                <a:solidFill>
                  <a:srgbClr val="3333FF"/>
                </a:solidFill>
              </a:rPr>
              <a:t>On </a:t>
            </a:r>
            <a:r>
              <a:rPr lang="en-GB" sz="2400" b="1" i="1" dirty="0">
                <a:solidFill>
                  <a:srgbClr val="3333FF"/>
                </a:solidFill>
              </a:rPr>
              <a:t>the Prospect and Vision of Ultra-High Gradient Plasma Accelerators for High Energy Physics</a:t>
            </a:r>
            <a:r>
              <a:rPr lang="en-GB" sz="2400" dirty="0"/>
              <a:t>". 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333FF"/>
                </a:solidFill>
              </a:rPr>
              <a:t>Plan to develop visions</a:t>
            </a:r>
            <a:r>
              <a:rPr lang="en-GB" sz="2400" dirty="0" smtClean="0">
                <a:solidFill>
                  <a:srgbClr val="3333FF"/>
                </a:solidFill>
              </a:rPr>
              <a:t> </a:t>
            </a:r>
            <a:r>
              <a:rPr lang="en-GB" sz="2400" dirty="0" smtClean="0"/>
              <a:t>into more </a:t>
            </a:r>
            <a:r>
              <a:rPr lang="en-GB" sz="2400" dirty="0"/>
              <a:t>realistic accelerator proposals and funding requests</a:t>
            </a:r>
            <a:r>
              <a:rPr lang="en-GB" sz="2400" dirty="0" smtClean="0"/>
              <a:t>.</a:t>
            </a: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Finalized</a:t>
            </a:r>
            <a:r>
              <a:rPr lang="en-GB" sz="2400" dirty="0"/>
              <a:t> </a:t>
            </a:r>
            <a:r>
              <a:rPr lang="en-GB" sz="2400" b="1" dirty="0">
                <a:solidFill>
                  <a:srgbClr val="3333FF"/>
                </a:solidFill>
              </a:rPr>
              <a:t>negotiations on EuroNNAc2 as part of EuCARD </a:t>
            </a:r>
            <a:r>
              <a:rPr lang="en-GB" sz="2400" dirty="0" smtClean="0"/>
              <a:t>; EuCARD2 </a:t>
            </a:r>
            <a:r>
              <a:rPr lang="en-GB" sz="2400" dirty="0"/>
              <a:t>(European Coordination of Accelerator R&amp;D) project </a:t>
            </a:r>
            <a:r>
              <a:rPr lang="en-GB" sz="2400" dirty="0" smtClean="0"/>
              <a:t>funding now  known</a:t>
            </a:r>
            <a:r>
              <a:rPr lang="en-GB" sz="2400" dirty="0"/>
              <a:t>. </a:t>
            </a:r>
          </a:p>
          <a:p>
            <a:pPr marL="0" indent="0">
              <a:buNone/>
            </a:pPr>
            <a:r>
              <a:rPr lang="en-GB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917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AccNet</a:t>
            </a:r>
            <a:r>
              <a:rPr lang="en-US" b="1" dirty="0" smtClean="0"/>
              <a:t> (co-)sponsored events in 2012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8392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Special </a:t>
            </a:r>
            <a:r>
              <a:rPr lang="en-US" sz="2800" dirty="0" err="1" smtClean="0"/>
              <a:t>RFTech</a:t>
            </a:r>
            <a:r>
              <a:rPr lang="en-US" sz="2800" dirty="0" smtClean="0"/>
              <a:t> session </a:t>
            </a:r>
            <a:r>
              <a:rPr lang="en-US" sz="2800" b="1" dirty="0" smtClean="0">
                <a:solidFill>
                  <a:srgbClr val="3333FF"/>
                </a:solidFill>
              </a:rPr>
              <a:t>MixDes2012</a:t>
            </a:r>
            <a:r>
              <a:rPr lang="en-US" sz="2800" dirty="0" smtClean="0"/>
              <a:t>, Warsaw</a:t>
            </a:r>
            <a:r>
              <a:rPr lang="en-US" sz="2800" dirty="0"/>
              <a:t>, 24-26 </a:t>
            </a:r>
            <a:r>
              <a:rPr lang="en-US" sz="2800" dirty="0" smtClean="0"/>
              <a:t>May</a:t>
            </a:r>
          </a:p>
          <a:p>
            <a:r>
              <a:rPr lang="en-US" sz="2800" dirty="0" smtClean="0"/>
              <a:t>EuCARD/</a:t>
            </a:r>
            <a:r>
              <a:rPr lang="en-US" sz="2800" dirty="0" err="1" smtClean="0"/>
              <a:t>AccNet</a:t>
            </a:r>
            <a:r>
              <a:rPr lang="en-US" sz="2800" dirty="0" smtClean="0"/>
              <a:t>-CERN/LER-INFN/LNF-INFN-Pisa joint </a:t>
            </a:r>
            <a:r>
              <a:rPr lang="en-US" sz="2800" b="1" dirty="0" smtClean="0">
                <a:solidFill>
                  <a:srgbClr val="3333FF"/>
                </a:solidFill>
              </a:rPr>
              <a:t>ECLOUD’12</a:t>
            </a:r>
            <a:r>
              <a:rPr lang="en-US" sz="2800" dirty="0" smtClean="0"/>
              <a:t> workshop, Elba, 5-9 June</a:t>
            </a:r>
          </a:p>
          <a:p>
            <a:r>
              <a:rPr lang="en-US" sz="2800" dirty="0" smtClean="0"/>
              <a:t>IEEE </a:t>
            </a:r>
            <a:r>
              <a:rPr lang="en-US" sz="2800" b="1" dirty="0" smtClean="0">
                <a:solidFill>
                  <a:srgbClr val="3333FF"/>
                </a:solidFill>
              </a:rPr>
              <a:t>RT2012</a:t>
            </a:r>
            <a:r>
              <a:rPr lang="en-US" sz="2800" dirty="0" smtClean="0"/>
              <a:t>, Berkeley, 11-15 June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HOMSC2012</a:t>
            </a:r>
            <a:r>
              <a:rPr lang="en-US" sz="2800" dirty="0" smtClean="0"/>
              <a:t> workshop </a:t>
            </a:r>
            <a:r>
              <a:rPr lang="en-US" sz="2800" dirty="0" err="1" smtClean="0"/>
              <a:t>Daresbury</a:t>
            </a:r>
            <a:r>
              <a:rPr lang="en-US" sz="2800" dirty="0" smtClean="0"/>
              <a:t>, 25-27 June</a:t>
            </a:r>
          </a:p>
          <a:p>
            <a:r>
              <a:rPr lang="en-US" sz="2800" b="1" dirty="0">
                <a:solidFill>
                  <a:srgbClr val="3333FF"/>
                </a:solidFill>
              </a:rPr>
              <a:t>LLRF collaboration meeting </a:t>
            </a:r>
            <a:r>
              <a:rPr lang="en-US" sz="2800" dirty="0"/>
              <a:t>Lodz, 6-8 August</a:t>
            </a:r>
          </a:p>
          <a:p>
            <a:r>
              <a:rPr lang="en-US" sz="2800" dirty="0" smtClean="0"/>
              <a:t>two </a:t>
            </a:r>
            <a:r>
              <a:rPr lang="en-US" sz="2800" b="1" dirty="0" smtClean="0">
                <a:solidFill>
                  <a:srgbClr val="3333FF"/>
                </a:solidFill>
              </a:rPr>
              <a:t>special EuCARD-WP4 sessions at ICAP’12</a:t>
            </a:r>
            <a:r>
              <a:rPr lang="en-US" sz="2800" dirty="0" smtClean="0"/>
              <a:t>, </a:t>
            </a:r>
            <a:r>
              <a:rPr lang="en-US" sz="2800" dirty="0" err="1" smtClean="0"/>
              <a:t>Warnem</a:t>
            </a:r>
            <a:r>
              <a:rPr lang="en-US" sz="2800" dirty="0" err="1" smtClean="0">
                <a:latin typeface="Calibri"/>
              </a:rPr>
              <a:t>ü</a:t>
            </a:r>
            <a:r>
              <a:rPr lang="en-US" sz="2800" dirty="0" err="1" smtClean="0"/>
              <a:t>nde</a:t>
            </a:r>
            <a:r>
              <a:rPr lang="en-US" sz="2800" dirty="0" smtClean="0"/>
              <a:t>, 19-25 August</a:t>
            </a:r>
          </a:p>
          <a:p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&amp; 2</a:t>
            </a:r>
            <a:r>
              <a:rPr lang="en-US" sz="2800" baseline="30000" dirty="0" smtClean="0"/>
              <a:t>nd</a:t>
            </a:r>
            <a:r>
              <a:rPr lang="en-US" sz="2800" dirty="0"/>
              <a:t> </a:t>
            </a:r>
            <a:r>
              <a:rPr lang="en-US" sz="2800" b="1" dirty="0" smtClean="0">
                <a:solidFill>
                  <a:srgbClr val="3333FF"/>
                </a:solidFill>
              </a:rPr>
              <a:t>EuCARD “LEP3” mini workshops</a:t>
            </a:r>
            <a:r>
              <a:rPr lang="en-US" sz="2800" dirty="0" smtClean="0"/>
              <a:t>, 18 Jun+23 Oct </a:t>
            </a:r>
          </a:p>
          <a:p>
            <a:r>
              <a:rPr lang="en-US" sz="2800" b="1" dirty="0" err="1" smtClean="0">
                <a:solidFill>
                  <a:srgbClr val="3333FF"/>
                </a:solidFill>
              </a:rPr>
              <a:t>HiLumi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</a:rPr>
              <a:t>LHC - LARP</a:t>
            </a:r>
            <a:r>
              <a:rPr lang="en-US" sz="2800" dirty="0" smtClean="0"/>
              <a:t> Annual Meeting in </a:t>
            </a:r>
            <a:r>
              <a:rPr lang="en-US" sz="2800" dirty="0" err="1" smtClean="0"/>
              <a:t>Frascati</a:t>
            </a:r>
            <a:r>
              <a:rPr lang="en-US" sz="2800" dirty="0" smtClean="0"/>
              <a:t> continued </a:t>
            </a:r>
            <a:r>
              <a:rPr lang="en-US" sz="2800" dirty="0" err="1" smtClean="0"/>
              <a:t>AccNet</a:t>
            </a:r>
            <a:r>
              <a:rPr lang="en-US" sz="2800" dirty="0" smtClean="0"/>
              <a:t> workshops on LHC upgrade (crab cavities, HL-LHC design), now as a real project (</a:t>
            </a:r>
            <a:r>
              <a:rPr lang="en-US" sz="2800" i="1" dirty="0" err="1" smtClean="0"/>
              <a:t>AccNet</a:t>
            </a:r>
            <a:r>
              <a:rPr lang="en-US" sz="2800" i="1" dirty="0" smtClean="0"/>
              <a:t> role as pioneer</a:t>
            </a:r>
            <a:r>
              <a:rPr lang="en-US" sz="2800" dirty="0" smtClean="0"/>
              <a:t>!)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Calibri"/>
              </a:rPr>
              <a:t>→ refocusing on future beyond HL-LHC (LEP3/TLEP, (S)HE-LHC…)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604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95757" y="3115448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249585" y="3049694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89545" y="2899424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75809" y="2810716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4814" y="242858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PSB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4620" y="249663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 (0.6 km)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5701" y="2789926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SPS (6.9 km)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8518" y="2865028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LHC (26.7 km)</a:t>
            </a:r>
            <a:endParaRPr lang="en-GB" sz="2000" b="1" dirty="0"/>
          </a:p>
        </p:txBody>
      </p:sp>
      <p:sp>
        <p:nvSpPr>
          <p:cNvPr id="12" name="Oval 11"/>
          <p:cNvSpPr/>
          <p:nvPr/>
        </p:nvSpPr>
        <p:spPr>
          <a:xfrm>
            <a:off x="79805" y="1642444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23821" y="1662440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002733" y="1389542"/>
            <a:ext cx="30989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TLEP (80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</a:rPr>
              <a:t>       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</a:t>
            </a:r>
            <a:r>
              <a:rPr lang="en-US" sz="2800" b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</a:rPr>
              <a:t>, up to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       ~350 GeV </a:t>
            </a:r>
            <a:r>
              <a:rPr lang="en-US" sz="2800" b="1" dirty="0" err="1" smtClean="0">
                <a:solidFill>
                  <a:srgbClr val="0000CC"/>
                </a:solidFill>
              </a:rPr>
              <a:t>c.m</a:t>
            </a:r>
            <a:r>
              <a:rPr lang="en-US" sz="2800" b="1" dirty="0" smtClean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</a:rPr>
              <a:t>      </a:t>
            </a:r>
            <a:endParaRPr lang="en-US" sz="1600" b="1" dirty="0" smtClean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423" y="4095856"/>
            <a:ext cx="21830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</a:rPr>
              <a:t>HE-LHC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pp</a:t>
            </a:r>
            <a:r>
              <a:rPr lang="en-US" sz="2800" b="1" dirty="0" smtClean="0">
                <a:solidFill>
                  <a:srgbClr val="FF0000"/>
                </a:solidFill>
              </a:rPr>
              <a:t>, up to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100 </a:t>
            </a:r>
            <a:r>
              <a:rPr lang="en-US" sz="2800" b="1" dirty="0" err="1">
                <a:solidFill>
                  <a:srgbClr val="FF0000"/>
                </a:solidFill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</a:rPr>
              <a:t>eV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c.m</a:t>
            </a:r>
            <a:r>
              <a:rPr lang="en-US" sz="2800" b="1" dirty="0" smtClean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16" name="Oval 15"/>
          <p:cNvSpPr/>
          <p:nvPr/>
        </p:nvSpPr>
        <p:spPr>
          <a:xfrm>
            <a:off x="407763" y="1713526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336421" y="5483728"/>
            <a:ext cx="6713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</a:t>
            </a:r>
            <a:r>
              <a:rPr lang="en-US" sz="2800" dirty="0" smtClean="0">
                <a:solidFill>
                  <a:srgbClr val="00B050"/>
                </a:solidFill>
              </a:rPr>
              <a:t>lso: </a:t>
            </a:r>
            <a:r>
              <a:rPr lang="en-US" sz="2800" b="1" i="1" dirty="0" smtClean="0">
                <a:solidFill>
                  <a:srgbClr val="00B050"/>
                </a:solidFill>
              </a:rPr>
              <a:t>e</a:t>
            </a:r>
            <a:r>
              <a:rPr lang="en-US" sz="2800" b="1" i="1" baseline="30000" dirty="0" smtClean="0">
                <a:solidFill>
                  <a:srgbClr val="00B050"/>
                </a:solidFill>
                <a:latin typeface="Calibri"/>
                <a:cs typeface="Calibri"/>
              </a:rPr>
              <a:t>±</a:t>
            </a:r>
            <a:r>
              <a:rPr lang="en-US" sz="2800" b="1" dirty="0" smtClean="0">
                <a:solidFill>
                  <a:srgbClr val="00B050"/>
                </a:solidFill>
              </a:rPr>
              <a:t> (200 GeV) – </a:t>
            </a:r>
            <a:r>
              <a:rPr lang="en-US" sz="2800" b="1" i="1" dirty="0" smtClean="0">
                <a:solidFill>
                  <a:srgbClr val="00B050"/>
                </a:solidFill>
              </a:rPr>
              <a:t>p</a:t>
            </a:r>
            <a:r>
              <a:rPr lang="en-US" sz="2800" b="1" dirty="0" smtClean="0">
                <a:solidFill>
                  <a:srgbClr val="00B050"/>
                </a:solidFill>
              </a:rPr>
              <a:t> (7 &amp; 50 </a:t>
            </a:r>
            <a:r>
              <a:rPr lang="en-US" sz="2800" b="1" dirty="0" err="1" smtClean="0">
                <a:solidFill>
                  <a:srgbClr val="00B050"/>
                </a:solidFill>
              </a:rPr>
              <a:t>TeV</a:t>
            </a:r>
            <a:r>
              <a:rPr lang="en-US" sz="2800" b="1" dirty="0" smtClean="0">
                <a:solidFill>
                  <a:srgbClr val="00B050"/>
                </a:solidFill>
              </a:rPr>
              <a:t>) </a:t>
            </a:r>
            <a:r>
              <a:rPr lang="en-US" sz="2800" dirty="0" smtClean="0">
                <a:solidFill>
                  <a:srgbClr val="00B050"/>
                </a:solidFill>
              </a:rPr>
              <a:t>collisions 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95757" y="3165014"/>
            <a:ext cx="3796547" cy="16233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679937" y="3433646"/>
            <a:ext cx="3097323" cy="1528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LEP3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</a:rPr>
              <a:t>e</a:t>
            </a:r>
            <a:r>
              <a:rPr lang="en-US" sz="2800" b="1" baseline="30000" dirty="0" err="1">
                <a:solidFill>
                  <a:srgbClr val="C00000"/>
                </a:solidFill>
              </a:rPr>
              <a:t>+</a:t>
            </a:r>
            <a:r>
              <a:rPr lang="en-US" sz="2800" b="1" i="1" dirty="0" err="1">
                <a:solidFill>
                  <a:srgbClr val="C00000"/>
                </a:solidFill>
              </a:rPr>
              <a:t>e</a:t>
            </a:r>
            <a:r>
              <a:rPr lang="en-US" sz="2800" b="1" baseline="30000" dirty="0">
                <a:solidFill>
                  <a:srgbClr val="C00000"/>
                </a:solidFill>
              </a:rPr>
              <a:t>-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240 GeV </a:t>
            </a:r>
            <a:r>
              <a:rPr lang="en-US" sz="2800" b="1" dirty="0" err="1" smtClean="0">
                <a:solidFill>
                  <a:srgbClr val="C00000"/>
                </a:solidFill>
              </a:rPr>
              <a:t>c.m</a:t>
            </a:r>
            <a:r>
              <a:rPr lang="en-US" sz="2800" b="1" dirty="0" smtClean="0">
                <a:solidFill>
                  <a:srgbClr val="C00000"/>
                </a:solidFill>
              </a:rPr>
              <a:t>.)</a:t>
            </a:r>
          </a:p>
          <a:p>
            <a:endParaRPr lang="en-US" sz="1600" b="1" baseline="30000" dirty="0" smtClean="0">
              <a:solidFill>
                <a:srgbClr val="C00000"/>
              </a:solidFill>
            </a:endParaRPr>
          </a:p>
          <a:p>
            <a:endParaRPr lang="en-US" sz="1600" b="1" baseline="30000" dirty="0" smtClean="0">
              <a:solidFill>
                <a:srgbClr val="C00000"/>
              </a:solidFill>
            </a:endParaRPr>
          </a:p>
          <a:p>
            <a:endParaRPr lang="en-US" sz="1600" b="1" dirty="0" smtClean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456" y="188640"/>
            <a:ext cx="7995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smtClean="0"/>
              <a:t> possible long-term strategy</a:t>
            </a:r>
            <a:endParaRPr lang="en-GB" sz="5400" i="1" dirty="0"/>
          </a:p>
        </p:txBody>
      </p:sp>
      <p:sp>
        <p:nvSpPr>
          <p:cNvPr id="19" name="Rectangle 18"/>
          <p:cNvSpPr/>
          <p:nvPr/>
        </p:nvSpPr>
        <p:spPr>
          <a:xfrm>
            <a:off x="1" y="6192588"/>
            <a:ext cx="9216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of 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smtClean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ep</a:t>
            </a:r>
            <a:r>
              <a:rPr lang="en-US" sz="3200" b="1" i="1" dirty="0">
                <a:solidFill>
                  <a:srgbClr val="0000CC"/>
                </a:solidFill>
              </a:rPr>
              <a:t>/A</a:t>
            </a:r>
            <a:r>
              <a:rPr lang="en-US" sz="3200" b="1" dirty="0">
                <a:solidFill>
                  <a:srgbClr val="0000CC"/>
                </a:solidFill>
              </a:rPr>
              <a:t> physics at </a:t>
            </a:r>
            <a:r>
              <a:rPr lang="en-US" sz="3200" b="1" dirty="0" smtClean="0">
                <a:solidFill>
                  <a:srgbClr val="0000CC"/>
                </a:solidFill>
              </a:rPr>
              <a:t>highest energies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5" grpId="0"/>
      <p:bldP spid="16" grpId="0" animBg="1"/>
      <p:bldP spid="18" grpId="0"/>
      <p:bldP spid="20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40" y="-152400"/>
            <a:ext cx="8229600" cy="11430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EuCARD LEP3 Day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4835" y="762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r>
              <a:rPr lang="en-US" sz="2800" dirty="0" smtClean="0"/>
              <a:t>hysics case, beam parameters, beam dynamics (</a:t>
            </a:r>
            <a:r>
              <a:rPr lang="en-US" sz="2800" dirty="0" err="1" smtClean="0"/>
              <a:t>beamstrahlung</a:t>
            </a:r>
            <a:r>
              <a:rPr lang="en-US" sz="2800" dirty="0" smtClean="0"/>
              <a:t>), hardware (RF, vacuum, magnets), tunnel,…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28800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3" y="4563834"/>
            <a:ext cx="3058887" cy="2294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95" y="4572000"/>
            <a:ext cx="3048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95" y="1828800"/>
            <a:ext cx="2590800" cy="1943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64" y="3694030"/>
            <a:ext cx="1524000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71899"/>
            <a:ext cx="1940364" cy="14552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37585" y="124378"/>
            <a:ext cx="195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</a:t>
            </a:r>
            <a:r>
              <a:rPr lang="en-US" dirty="0" smtClean="0"/>
              <a:t>40 participants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723"/>
            <a:ext cx="8229600" cy="1143000"/>
          </a:xfrm>
        </p:spPr>
        <p:txBody>
          <a:bodyPr/>
          <a:lstStyle/>
          <a:p>
            <a:r>
              <a:rPr lang="en-US" dirty="0" err="1" smtClean="0"/>
              <a:t>EuroLumi</a:t>
            </a:r>
            <a:r>
              <a:rPr lang="en-US" dirty="0" smtClean="0"/>
              <a:t> exchanges &amp; joint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763000" cy="4525963"/>
          </a:xfrm>
        </p:spPr>
        <p:txBody>
          <a:bodyPr>
            <a:no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articipation of several students &amp; expert speakers </a:t>
            </a:r>
            <a:r>
              <a:rPr lang="en-US" sz="2800" dirty="0" smtClean="0"/>
              <a:t>(SLAC, BINP) and </a:t>
            </a:r>
            <a:r>
              <a:rPr lang="en-US" sz="2800" dirty="0" smtClean="0"/>
              <a:t>administrative support for ECLOUD’12</a:t>
            </a:r>
          </a:p>
          <a:p>
            <a:r>
              <a:rPr lang="en-US" sz="2800" dirty="0" smtClean="0"/>
              <a:t>Valery Telnov (BINP) for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LEP3 Day (talk on </a:t>
            </a:r>
            <a:r>
              <a:rPr lang="en-US" sz="2800" dirty="0" err="1" smtClean="0"/>
              <a:t>beamstrahlung</a:t>
            </a:r>
            <a:r>
              <a:rPr lang="en-US" sz="2800" dirty="0" smtClean="0"/>
              <a:t> effects)</a:t>
            </a:r>
          </a:p>
          <a:p>
            <a:r>
              <a:rPr lang="en-US" sz="2800" dirty="0" smtClean="0"/>
              <a:t>Uli Wienands (SLAC) for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LEP3 Day  (2 talks on SLAC/LBNL optics, parameters, &amp; polarization)</a:t>
            </a:r>
          </a:p>
          <a:p>
            <a:r>
              <a:rPr lang="en-US" sz="2800" dirty="0" smtClean="0"/>
              <a:t>several participants (2 speakers + 1 session chair) for special EuCARD session at ICAP’12</a:t>
            </a:r>
          </a:p>
          <a:p>
            <a:r>
              <a:rPr lang="en-US" sz="2800" dirty="0" err="1" smtClean="0"/>
              <a:t>Kazuhito</a:t>
            </a:r>
            <a:r>
              <a:rPr lang="en-US" sz="2800" dirty="0" smtClean="0"/>
              <a:t> Ohmi (KEK) for LHC &amp; LEP3/TLEP beam-beam simulations, Nov 2012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ollaboration with CINVESTAV/Mexican universities  (3 students at CERN: LHC e-cloud, crab cavities, Linac4 )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770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130" y="838200"/>
            <a:ext cx="831166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LLRF </a:t>
            </a:r>
            <a:r>
              <a:rPr lang="en-GB" sz="2800" dirty="0"/>
              <a:t>Collaboration meeting in Lodz (6-8.08.2012, 43 </a:t>
            </a:r>
            <a:r>
              <a:rPr lang="en-GB" sz="2800" dirty="0" smtClean="0"/>
              <a:t>participants) </a:t>
            </a:r>
            <a:r>
              <a:rPr lang="en-GB" sz="2800" i="1" dirty="0" smtClean="0">
                <a:hlinkClick r:id="rId2"/>
              </a:rPr>
              <a:t>link</a:t>
            </a:r>
            <a:endParaRPr lang="en-GB" sz="2800" i="1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s</a:t>
            </a:r>
            <a:r>
              <a:rPr lang="en-GB" sz="2800" dirty="0" smtClean="0"/>
              <a:t>upport </a:t>
            </a:r>
            <a:r>
              <a:rPr lang="en-GB" sz="2800" dirty="0"/>
              <a:t>for 1 scientist from DESY to visit LASA Milan for testing a </a:t>
            </a:r>
            <a:r>
              <a:rPr lang="en-GB" sz="2800" dirty="0" err="1"/>
              <a:t>piezo</a:t>
            </a:r>
            <a:r>
              <a:rPr lang="en-GB" sz="2800" dirty="0"/>
              <a:t> lifetime in </a:t>
            </a:r>
            <a:r>
              <a:rPr lang="en-GB" sz="2800" dirty="0" err="1"/>
              <a:t>cryo</a:t>
            </a:r>
            <a:r>
              <a:rPr lang="en-GB" sz="2800" dirty="0"/>
              <a:t> conditions (2 visits, in total 2 weeks) </a:t>
            </a:r>
            <a:endParaRPr lang="en-GB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s</a:t>
            </a:r>
            <a:r>
              <a:rPr lang="en-US" sz="2800" dirty="0" smtClean="0"/>
              <a:t>upport of 5 PhD students attending </a:t>
            </a:r>
            <a:r>
              <a:rPr lang="en-US" sz="2800" dirty="0" err="1" smtClean="0"/>
              <a:t>RFTech</a:t>
            </a:r>
            <a:r>
              <a:rPr lang="en-US" sz="2800" dirty="0" smtClean="0"/>
              <a:t> </a:t>
            </a:r>
            <a:r>
              <a:rPr lang="en-US" sz="2800" dirty="0"/>
              <a:t>special session </a:t>
            </a:r>
            <a:r>
              <a:rPr lang="en-US" sz="2800" dirty="0" smtClean="0"/>
              <a:t>at </a:t>
            </a:r>
            <a:r>
              <a:rPr lang="en-US" sz="2800" dirty="0" err="1"/>
              <a:t>Mixdes</a:t>
            </a:r>
            <a:r>
              <a:rPr lang="en-US" sz="2800" dirty="0"/>
              <a:t> 2012</a:t>
            </a:r>
            <a:endParaRPr lang="en-GB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support for HOMSC12 Workshop Cockcroft I. </a:t>
            </a:r>
            <a:r>
              <a:rPr lang="en-GB" sz="2800" i="1" dirty="0" smtClean="0">
                <a:hlinkClick r:id="rId3"/>
              </a:rPr>
              <a:t>link</a:t>
            </a:r>
            <a:endParaRPr lang="en-GB" sz="2800" i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s</a:t>
            </a:r>
            <a:r>
              <a:rPr lang="en-US" sz="2800" dirty="0" smtClean="0"/>
              <a:t>everal participants (1 speaker &amp; 1 chair) in ICAP’12</a:t>
            </a:r>
            <a:endParaRPr lang="en-GB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s</a:t>
            </a:r>
            <a:r>
              <a:rPr lang="en-GB" sz="2800" dirty="0" smtClean="0"/>
              <a:t>upport </a:t>
            </a:r>
            <a:r>
              <a:rPr lang="en-GB" sz="2800" dirty="0"/>
              <a:t>of participation in RT2012 </a:t>
            </a:r>
            <a:r>
              <a:rPr lang="en-GB" sz="2800" i="1" dirty="0" smtClean="0">
                <a:hlinkClick r:id="rId4"/>
              </a:rPr>
              <a:t>link</a:t>
            </a:r>
            <a:r>
              <a:rPr lang="en-GB" sz="2800" dirty="0" smtClean="0"/>
              <a:t>, (with several </a:t>
            </a:r>
            <a:r>
              <a:rPr lang="en-GB" sz="2800" dirty="0"/>
              <a:t>posters advertising </a:t>
            </a:r>
            <a:r>
              <a:rPr lang="en-GB" sz="2800" dirty="0" err="1" smtClean="0"/>
              <a:t>RFTech</a:t>
            </a:r>
            <a:r>
              <a:rPr lang="en-GB" sz="2800" dirty="0" smtClean="0"/>
              <a:t>)</a:t>
            </a:r>
            <a:endParaRPr lang="en-GB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s</a:t>
            </a:r>
            <a:r>
              <a:rPr lang="en-GB" sz="2800" dirty="0" smtClean="0"/>
              <a:t>upport </a:t>
            </a:r>
            <a:r>
              <a:rPr lang="en-GB" sz="2800" dirty="0"/>
              <a:t>of visits of 3 scientists </a:t>
            </a:r>
            <a:r>
              <a:rPr lang="en-GB" sz="2800" dirty="0" smtClean="0"/>
              <a:t>from </a:t>
            </a:r>
            <a:r>
              <a:rPr lang="en-GB" sz="2800" dirty="0" err="1"/>
              <a:t>Swierk</a:t>
            </a:r>
            <a:r>
              <a:rPr lang="en-GB" sz="2800" dirty="0"/>
              <a:t> (Poland) to Helmholtz-</a:t>
            </a:r>
            <a:r>
              <a:rPr lang="en-GB" sz="2800" dirty="0" err="1"/>
              <a:t>Zentrum</a:t>
            </a:r>
            <a:r>
              <a:rPr lang="en-GB" sz="2800" dirty="0"/>
              <a:t> Berlin </a:t>
            </a:r>
            <a:r>
              <a:rPr lang="en-GB" sz="2800" dirty="0" smtClean="0"/>
              <a:t>(2 weeks) for </a:t>
            </a:r>
            <a:r>
              <a:rPr lang="en-GB" sz="2800" dirty="0"/>
              <a:t>experiments with superconducting cathode.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RFTech</a:t>
            </a:r>
            <a:r>
              <a:rPr lang="en-US" dirty="0" smtClean="0"/>
              <a:t> exchanges &amp; joint studies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1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WP4 </a:t>
            </a:r>
            <a:r>
              <a:rPr lang="en-US" dirty="0" err="1" smtClean="0"/>
              <a:t>AccNet</a:t>
            </a:r>
            <a:r>
              <a:rPr lang="en-US" dirty="0" smtClean="0"/>
              <a:t> outreach &amp; dissemination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5980" y="990600"/>
            <a:ext cx="7948971" cy="5678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ECLOUD’12 article in </a:t>
            </a:r>
            <a:r>
              <a:rPr lang="en-US" sz="3200" b="1" dirty="0" smtClean="0">
                <a:solidFill>
                  <a:srgbClr val="3333FF"/>
                </a:solidFill>
              </a:rPr>
              <a:t>CERN Courier</a:t>
            </a:r>
            <a:r>
              <a:rPr lang="en-US" sz="3200" dirty="0" smtClean="0"/>
              <a:t>, Sept. 2012</a:t>
            </a:r>
          </a:p>
          <a:p>
            <a:r>
              <a:rPr lang="en-US" sz="1100" dirty="0" smtClean="0"/>
              <a:t>  </a:t>
            </a:r>
            <a:endParaRPr lang="en-US" sz="1100" dirty="0"/>
          </a:p>
          <a:p>
            <a:r>
              <a:rPr lang="en-US" sz="3200" dirty="0" smtClean="0"/>
              <a:t>Article on EuCARD LEP3 Day in </a:t>
            </a:r>
          </a:p>
          <a:p>
            <a:r>
              <a:rPr lang="en-US" sz="3200" b="1" i="1" dirty="0" smtClean="0">
                <a:solidFill>
                  <a:srgbClr val="3333FF"/>
                </a:solidFill>
              </a:rPr>
              <a:t>Accelerating News </a:t>
            </a:r>
            <a:r>
              <a:rPr lang="en-US" sz="3200" dirty="0" smtClean="0"/>
              <a:t>Magazine, issue 3</a:t>
            </a:r>
          </a:p>
          <a:p>
            <a:r>
              <a:rPr lang="en-US" sz="1600" dirty="0" smtClean="0"/>
              <a:t>  </a:t>
            </a:r>
          </a:p>
          <a:p>
            <a:r>
              <a:rPr lang="en-US" sz="3200" b="1" i="1" dirty="0">
                <a:solidFill>
                  <a:srgbClr val="3333FF"/>
                </a:solidFill>
              </a:rPr>
              <a:t>p</a:t>
            </a:r>
            <a:r>
              <a:rPr lang="en-US" sz="3200" b="1" i="1" dirty="0" smtClean="0">
                <a:solidFill>
                  <a:srgbClr val="3333FF"/>
                </a:solidFill>
              </a:rPr>
              <a:t>resentations and seminars</a:t>
            </a:r>
            <a:r>
              <a:rPr lang="en-US" sz="3200" dirty="0" smtClean="0"/>
              <a:t>: </a:t>
            </a:r>
          </a:p>
          <a:p>
            <a:r>
              <a:rPr lang="en-US" sz="3200" dirty="0" smtClean="0"/>
              <a:t>TU Darmstadt, SLAC SSI, SLAC50, Oxford, </a:t>
            </a:r>
          </a:p>
          <a:p>
            <a:r>
              <a:rPr lang="en-US" sz="3200" dirty="0" smtClean="0"/>
              <a:t>KEK, CERN colloquium, …</a:t>
            </a:r>
            <a:endParaRPr lang="en-US" sz="3200" dirty="0"/>
          </a:p>
          <a:p>
            <a:r>
              <a:rPr lang="en-US" sz="1200" dirty="0" smtClean="0"/>
              <a:t>  </a:t>
            </a:r>
          </a:p>
          <a:p>
            <a:r>
              <a:rPr lang="en-US" sz="3200" b="1" i="1" dirty="0" smtClean="0">
                <a:solidFill>
                  <a:srgbClr val="3333FF"/>
                </a:solidFill>
              </a:rPr>
              <a:t>Posters &amp; papers at conferences</a:t>
            </a:r>
            <a:r>
              <a:rPr lang="en-US" sz="3200" dirty="0" smtClean="0"/>
              <a:t>:</a:t>
            </a:r>
          </a:p>
          <a:p>
            <a:r>
              <a:rPr lang="en-US" sz="3200" dirty="0" smtClean="0"/>
              <a:t>10 contributions to IPAC’12 New Orleans</a:t>
            </a:r>
          </a:p>
          <a:p>
            <a:r>
              <a:rPr lang="en-US" sz="3200" dirty="0" smtClean="0"/>
              <a:t>6 contributions to RT2012, Berkeley</a:t>
            </a:r>
          </a:p>
          <a:p>
            <a:r>
              <a:rPr lang="en-US" sz="3200" dirty="0"/>
              <a:t>6</a:t>
            </a:r>
            <a:r>
              <a:rPr lang="en-US" sz="3200" dirty="0" smtClean="0"/>
              <a:t> contributions to ICAP’12 </a:t>
            </a:r>
            <a:r>
              <a:rPr lang="en-US" sz="3200" dirty="0" err="1" smtClean="0"/>
              <a:t>Warnem</a:t>
            </a:r>
            <a:r>
              <a:rPr lang="en-US" sz="3200" dirty="0" err="1" smtClean="0">
                <a:latin typeface="Calibri"/>
              </a:rPr>
              <a:t>ü</a:t>
            </a:r>
            <a:r>
              <a:rPr lang="en-US" sz="3200" dirty="0" err="1" smtClean="0"/>
              <a:t>nde</a:t>
            </a:r>
            <a:r>
              <a:rPr lang="en-US" sz="3200" dirty="0" smtClean="0"/>
              <a:t>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321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5" y="377822"/>
            <a:ext cx="4581916" cy="6480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31" y="381000"/>
            <a:ext cx="4579669" cy="647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039" y="-56318"/>
            <a:ext cx="878458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err="1"/>
              <a:t>A</a:t>
            </a:r>
            <a:r>
              <a:rPr lang="en-US" sz="4000" dirty="0" err="1" smtClean="0"/>
              <a:t>ccNet</a:t>
            </a:r>
            <a:r>
              <a:rPr lang="en-US" sz="4000" dirty="0" smtClean="0"/>
              <a:t> article in </a:t>
            </a:r>
            <a:r>
              <a:rPr lang="en-US" sz="4000" i="1" dirty="0" smtClean="0"/>
              <a:t>CERN Courier </a:t>
            </a:r>
            <a:r>
              <a:rPr lang="en-US" sz="4000" dirty="0" smtClean="0"/>
              <a:t>Sept 2012</a:t>
            </a:r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353">
            <a:off x="2330860" y="541555"/>
            <a:ext cx="4293671" cy="60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988"/>
            <a:ext cx="5643260" cy="592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1062278"/>
            <a:ext cx="5490860" cy="4353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54" y="1752600"/>
            <a:ext cx="5396646" cy="5085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304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A</a:t>
            </a:r>
            <a:r>
              <a:rPr lang="en-US" sz="4000" dirty="0" err="1" smtClean="0"/>
              <a:t>ccNet</a:t>
            </a:r>
            <a:r>
              <a:rPr lang="en-US" sz="4000" dirty="0" smtClean="0"/>
              <a:t> article in </a:t>
            </a:r>
            <a:r>
              <a:rPr lang="en-US" sz="4000" i="1" dirty="0" smtClean="0"/>
              <a:t>Accelerating NEWS </a:t>
            </a:r>
            <a:r>
              <a:rPr lang="en-US" sz="4000" dirty="0" smtClean="0"/>
              <a:t>issue 3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4127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AccNet</a:t>
            </a:r>
            <a:r>
              <a:rPr lang="en-US" dirty="0" smtClean="0"/>
              <a:t> recent talks &amp; </a:t>
            </a:r>
            <a:r>
              <a:rPr lang="en-US" dirty="0"/>
              <a:t>l</a:t>
            </a:r>
            <a:r>
              <a:rPr lang="en-US" dirty="0" smtClean="0"/>
              <a:t>iterature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692"/>
            <a:ext cx="4712568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66" y="990600"/>
            <a:ext cx="4570134" cy="59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7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_flag1.jpg"/>
          <p:cNvPicPr>
            <a:picLocks noChangeAspect="1"/>
          </p:cNvPicPr>
          <p:nvPr/>
        </p:nvPicPr>
        <p:blipFill>
          <a:blip r:embed="rId3" cstate="print">
            <a:lum bright="24000" contrast="-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87630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ACCNET</a:t>
            </a:r>
            <a:b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Science Networks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09600" y="3505200"/>
            <a:ext cx="4572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EURO-</a:t>
            </a:r>
          </a:p>
          <a:p>
            <a:pPr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667000"/>
            <a:ext cx="7525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 Walter Scandale, IN2P3 ; Peter Spiller, GSI ;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Zimmermann, CERN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244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accelerators &amp; colliders </a:t>
            </a:r>
          </a:p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Zimmermann &amp;</a:t>
            </a:r>
          </a:p>
          <a:p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Todesco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CERN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95600" y="3733800"/>
            <a:ext cx="4038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RFTECH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464820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&amp; 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technologies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Jean-Marie de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UJF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Mariusz Grecki, DESY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Wolfgang Weingarten,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fp7-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1" y="-1"/>
            <a:ext cx="1752600" cy="1353273"/>
          </a:xfrm>
          <a:prstGeom prst="rect">
            <a:avLst/>
          </a:prstGeom>
        </p:spPr>
      </p:pic>
      <p:pic>
        <p:nvPicPr>
          <p:cNvPr id="23553" name="Picture 1" descr="logoWhite"/>
          <p:cNvPicPr>
            <a:picLocks noChangeAspect="1" noChangeArrowheads="1"/>
          </p:cNvPicPr>
          <p:nvPr/>
        </p:nvPicPr>
        <p:blipFill>
          <a:blip r:embed="rId5" cstate="print"/>
          <a:srcRect l="4990" t="15118" r="4990" b="6718"/>
          <a:stretch>
            <a:fillRect/>
          </a:stretch>
        </p:blipFill>
        <p:spPr bwMode="auto">
          <a:xfrm>
            <a:off x="0" y="0"/>
            <a:ext cx="200116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09600" y="1905000"/>
            <a:ext cx="8305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Coordination &amp; Management</a:t>
            </a:r>
            <a:endParaRPr 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logo-rfte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400" y="3962400"/>
            <a:ext cx="1143000" cy="685800"/>
          </a:xfrm>
          <a:prstGeom prst="rect">
            <a:avLst/>
          </a:prstGeom>
        </p:spPr>
      </p:pic>
      <p:pic>
        <p:nvPicPr>
          <p:cNvPr id="14" name="Picture 13" descr="eurolumi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038600"/>
            <a:ext cx="1033504" cy="719228"/>
          </a:xfrm>
          <a:prstGeom prst="rect">
            <a:avLst/>
          </a:prstGeom>
        </p:spPr>
      </p:pic>
      <p:pic>
        <p:nvPicPr>
          <p:cNvPr id="15" name="Picture 14" descr="WP4.1-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" y="1905000"/>
            <a:ext cx="1066800" cy="73533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5410200" y="3886200"/>
            <a:ext cx="4038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EuroNNAc</a:t>
            </a:r>
            <a:endParaRPr lang="en-US" sz="4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0800" y="4539734"/>
            <a:ext cx="2757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accelerators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Ralph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Assmann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CERN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Jens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Osterhoff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DESY</a:t>
            </a:r>
          </a:p>
          <a:p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Arnd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Specka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E.Pol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i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 descr="EuroNACc-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53200" y="3200400"/>
            <a:ext cx="1359747" cy="89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821615" cy="3704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934" y="5533291"/>
            <a:ext cx="818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c</a:t>
            </a:r>
            <a:r>
              <a:rPr lang="en-US" sz="2400" i="1" dirty="0" smtClean="0"/>
              <a:t>ontinuous CERN-GSI collaboration thanks to CARE and EuCARD</a:t>
            </a:r>
          </a:p>
          <a:p>
            <a:r>
              <a:rPr lang="en-US" sz="2400" i="1" dirty="0" smtClean="0"/>
              <a:t>(started at CARE-HHH-2004 workshop)</a:t>
            </a:r>
            <a:endParaRPr lang="en-GB" sz="2400" i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</a:t>
            </a:r>
            <a:r>
              <a:rPr lang="en-US" dirty="0" smtClean="0"/>
              <a:t>ecent publication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6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</a:t>
            </a:r>
            <a:r>
              <a:rPr lang="en-US" dirty="0" smtClean="0"/>
              <a:t>ecent Master thesis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90" y="1060938"/>
            <a:ext cx="374901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9" y="457200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MixDes2012</a:t>
            </a:r>
            <a:br>
              <a:rPr lang="en-US" dirty="0" smtClean="0"/>
            </a:br>
            <a:r>
              <a:rPr lang="en-US" dirty="0" smtClean="0"/>
              <a:t>proceedings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136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399"/>
            <a:ext cx="3581400" cy="5063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89538"/>
            <a:ext cx="3564872" cy="5055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2" y="3485901"/>
            <a:ext cx="2226328" cy="3543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44" y="457200"/>
            <a:ext cx="2209694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60" y="103257"/>
            <a:ext cx="6806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</a:t>
            </a:r>
            <a:r>
              <a:rPr lang="en-US" sz="4000" dirty="0" smtClean="0"/>
              <a:t>ome </a:t>
            </a:r>
            <a:r>
              <a:rPr lang="en-US" sz="4000" i="1" dirty="0" smtClean="0"/>
              <a:t>RT2012</a:t>
            </a:r>
            <a:r>
              <a:rPr lang="en-US" sz="4000" dirty="0" smtClean="0"/>
              <a:t> </a:t>
            </a:r>
            <a:r>
              <a:rPr lang="en-US" sz="4000" dirty="0" err="1" smtClean="0"/>
              <a:t>RFTech</a:t>
            </a:r>
            <a:r>
              <a:rPr lang="en-US" sz="4000" dirty="0" smtClean="0"/>
              <a:t> posters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905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34705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Arial" pitchFamily="34" charset="0"/>
                <a:ea typeface="Times New Roman" pitchFamily="18" charset="0"/>
              </a:rPr>
              <a:t>AccNet</a:t>
            </a:r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 Deliverable</a:t>
            </a:r>
          </a:p>
          <a:p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D4.3.2 </a:t>
            </a:r>
          </a:p>
          <a:p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– “Strategy/result </a:t>
            </a:r>
            <a:r>
              <a:rPr lang="en-US" sz="3600" dirty="0">
                <a:latin typeface="Arial" pitchFamily="34" charset="0"/>
                <a:ea typeface="Times New Roman" pitchFamily="18" charset="0"/>
              </a:rPr>
              <a:t>for SRF test </a:t>
            </a:r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infrastructures” –</a:t>
            </a:r>
            <a:endParaRPr lang="en-US" sz="3600" dirty="0">
              <a:latin typeface="Arial" pitchFamily="34" charset="0"/>
            </a:endParaRPr>
          </a:p>
          <a:p>
            <a:r>
              <a:rPr lang="en-US" sz="3600" dirty="0">
                <a:latin typeface="Arial" pitchFamily="34" charset="0"/>
              </a:rPr>
              <a:t>p</a:t>
            </a:r>
            <a:r>
              <a:rPr lang="en-US" sz="3600" dirty="0" smtClean="0">
                <a:latin typeface="Arial" pitchFamily="34" charset="0"/>
              </a:rPr>
              <a:t>ublished as EuCARD</a:t>
            </a:r>
          </a:p>
          <a:p>
            <a:r>
              <a:rPr lang="en-US" sz="3600" dirty="0" smtClean="0">
                <a:latin typeface="Arial" pitchFamily="34" charset="0"/>
              </a:rPr>
              <a:t>monograph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690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51384"/>
              </p:ext>
            </p:extLst>
          </p:nvPr>
        </p:nvGraphicFramePr>
        <p:xfrm>
          <a:off x="0" y="838200"/>
          <a:ext cx="9144000" cy="5852160"/>
        </p:xfrm>
        <a:graphic>
          <a:graphicData uri="http://schemas.openxmlformats.org/drawingml/2006/table">
            <a:tbl>
              <a:tblPr/>
              <a:tblGrid>
                <a:gridCol w="1371601"/>
                <a:gridCol w="3724879"/>
                <a:gridCol w="928637"/>
                <a:gridCol w="1837015"/>
                <a:gridCol w="1281868"/>
              </a:tblGrid>
              <a:tr h="44547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latin typeface="Arial"/>
                          <a:ea typeface="Times New Roman"/>
                          <a:cs typeface="Arial"/>
                        </a:rPr>
                        <a:t>Deliverables</a:t>
                      </a:r>
                      <a:r>
                        <a:rPr lang="en-GB" sz="1600" b="1" baseline="0" dirty="0" smtClean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1600" b="1" dirty="0" smtClean="0">
                          <a:latin typeface="Arial"/>
                          <a:ea typeface="Times New Roman"/>
                          <a:cs typeface="Arial"/>
                        </a:rPr>
                        <a:t>of </a:t>
                      </a: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tasks 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Description/title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latin typeface="Arial"/>
                          <a:ea typeface="Times New Roman"/>
                          <a:cs typeface="Arial"/>
                        </a:rPr>
                        <a:t>Nature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Delivery month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/>
                          <a:ea typeface="Times New Roman"/>
                          <a:cs typeface="Times New Roman"/>
                        </a:rPr>
                        <a:t>Status</a:t>
                      </a:r>
                      <a:endParaRPr lang="en-US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4.1.1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</a:t>
                      </a:r>
                      <a:r>
                        <a:rPr lang="en-GB" sz="1600" b="1" dirty="0" err="1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AccNet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4.1.2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AccNet</a:t>
                      </a: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 Strategy for future proton &amp; electron facilities in Europe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4.2.1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</a:t>
                      </a:r>
                      <a:r>
                        <a:rPr lang="en-GB" sz="1600" b="1" dirty="0" err="1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EuroLumi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</a:t>
                      </a:r>
                      <a:r>
                        <a:rPr lang="en-US" sz="1600" b="1" baseline="0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4.2.2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EuroLumi</a:t>
                      </a: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 Strategy and issues for LHC IR, LHC injector and beam-parameter upgrade path(s), with comment on longer-term prospects, and for FAIR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4.3.1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RFTECH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4.3.2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S</a:t>
                      </a:r>
                      <a:r>
                        <a:rPr lang="en-GB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trategy/result 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for SRF test infrastructures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M24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4.3.3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RFTECH strategy/result for cavity design, LLRF &amp; HPRF systems and design integration, and costing tools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4.4.1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Organization of founding workshop gathering the PWA community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M27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4.4.2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Preparation of a proposal for a EC co-funded network in the EuCARD2 proposal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M33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deliverables</a:t>
            </a:r>
          </a:p>
        </p:txBody>
      </p:sp>
    </p:spTree>
    <p:extLst>
      <p:ext uri="{BB962C8B-B14F-4D97-AF65-F5344CB8AC3E}">
        <p14:creationId xmlns:p14="http://schemas.microsoft.com/office/powerpoint/2010/main" val="13989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c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ompleted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deliverables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862" y="665838"/>
            <a:ext cx="9144000" cy="720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D4.1.1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C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ontinually updated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web site </a:t>
            </a: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http://cern.ch/accnet/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D4.2.1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A continually updated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web site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4"/>
              </a:rPr>
              <a:t>http://cern.ch/accnet/Tasks/Eurolumi/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D4.3.1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A continually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updated </a:t>
            </a:r>
            <a:r>
              <a:rPr lang="en-GB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RFTech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web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site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2400" u="sng" dirty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en-GB" sz="2400" u="sng" dirty="0" smtClean="0">
                <a:latin typeface="Arial" pitchFamily="34" charset="0"/>
                <a:cs typeface="Arial" pitchFamily="34" charset="0"/>
                <a:hlinkClick r:id="rId5"/>
              </a:rPr>
              <a:t>://cernc.ch/accnet/Tasks/Rftech</a:t>
            </a:r>
            <a:r>
              <a:rPr lang="en-GB" sz="2400" u="sng" dirty="0">
                <a:latin typeface="Arial" pitchFamily="34" charset="0"/>
                <a:cs typeface="Arial" pitchFamily="34" charset="0"/>
                <a:hlinkClick r:id="rId5"/>
              </a:rPr>
              <a:t>/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)</a:t>
            </a:r>
            <a:endParaRPr lang="en-GB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D4.3.2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Strategy/result for SRF test infrastructures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: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Complete</a:t>
            </a:r>
            <a:endParaRPr lang="en-US" sz="2400" dirty="0" smtClean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D4.4.1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2400" dirty="0">
                <a:latin typeface="Arial" pitchFamily="34" charset="0"/>
                <a:ea typeface="Times New Roman" pitchFamily="18" charset="0"/>
              </a:rPr>
              <a:t>–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Organization </a:t>
            </a:r>
            <a:r>
              <a:rPr lang="en-US" sz="2400" dirty="0">
                <a:latin typeface="Arial" pitchFamily="34" charset="0"/>
                <a:ea typeface="Times New Roman" pitchFamily="18" charset="0"/>
              </a:rPr>
              <a:t>of </a:t>
            </a:r>
            <a:r>
              <a:rPr lang="en-US" sz="2400" b="1" dirty="0" smtClean="0">
                <a:solidFill>
                  <a:srgbClr val="FF3300"/>
                </a:solidFill>
                <a:latin typeface="Arial" pitchFamily="34" charset="0"/>
                <a:ea typeface="Times New Roman" pitchFamily="18" charset="0"/>
              </a:rPr>
              <a:t>founding </a:t>
            </a:r>
            <a:r>
              <a:rPr lang="en-US" sz="2400" b="1" dirty="0">
                <a:solidFill>
                  <a:srgbClr val="FF3300"/>
                </a:solidFill>
                <a:latin typeface="Arial" pitchFamily="34" charset="0"/>
                <a:ea typeface="Times New Roman" pitchFamily="18" charset="0"/>
              </a:rPr>
              <a:t>workshop gathering the PWA </a:t>
            </a:r>
            <a:r>
              <a:rPr lang="en-US" sz="2400" b="1" dirty="0" smtClean="0">
                <a:solidFill>
                  <a:srgbClr val="FF3300"/>
                </a:solidFill>
                <a:latin typeface="Arial" pitchFamily="34" charset="0"/>
                <a:ea typeface="Times New Roman" pitchFamily="18" charset="0"/>
              </a:rPr>
              <a:t>community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: Completed &amp; </a:t>
            </a:r>
            <a:r>
              <a:rPr lang="en-US" sz="2400" dirty="0">
                <a:latin typeface="Arial" pitchFamily="34" charset="0"/>
                <a:ea typeface="Times New Roman" pitchFamily="18" charset="0"/>
              </a:rPr>
              <a:t>r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eport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submitted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D4.4.2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2400" dirty="0">
                <a:latin typeface="Arial" pitchFamily="34" charset="0"/>
                <a:ea typeface="Times New Roman" pitchFamily="18" charset="0"/>
              </a:rPr>
              <a:t>–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Preparation </a:t>
            </a:r>
            <a:r>
              <a:rPr lang="en-US" sz="2400" dirty="0">
                <a:latin typeface="Arial" pitchFamily="34" charset="0"/>
                <a:ea typeface="Times New Roman" pitchFamily="18" charset="0"/>
              </a:rPr>
              <a:t>of a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proposal for a EC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co-funded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network </a:t>
            </a:r>
            <a:r>
              <a:rPr lang="en-US" sz="2400" dirty="0">
                <a:latin typeface="Arial" pitchFamily="34" charset="0"/>
                <a:ea typeface="Times New Roman" pitchFamily="18" charset="0"/>
              </a:rPr>
              <a:t>in the EuCARD2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proposal: Completed &amp; report submitted</a:t>
            </a:r>
            <a:endParaRPr lang="en-US" sz="2400" dirty="0" smtClean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The  </a:t>
            </a:r>
            <a:r>
              <a:rPr lang="en-GB" sz="2400" dirty="0" err="1" smtClean="0"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web sites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are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ocumented in a 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report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6"/>
              </a:rPr>
              <a:t>https://edms.cern.ch/file/1001866/4/EuCARD-Del-D4.1.1-D4.2.1-D4.3.1-1001866-v3.0.pdf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The c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ompleted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deliverables are available from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the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link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7"/>
              </a:rPr>
              <a:t>http://cern.ch/EuCARD/about/results/deliverables/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00" dirty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milestones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3446" y="762000"/>
            <a:ext cx="9144000" cy="871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M.4.1.4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4</a:t>
            </a:r>
            <a:r>
              <a:rPr lang="en-GB" sz="2400" baseline="30000" dirty="0" smtClean="0">
                <a:latin typeface="Arial" pitchFamily="34" charset="0"/>
                <a:ea typeface="Times New Roman" pitchFamily="18" charset="0"/>
              </a:rPr>
              <a:t>th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general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Steering meeting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during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the </a:t>
            </a: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3r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 EuCARD Annual meeting at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Warsaw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lang="en-US" sz="2400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M4.2.4: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nstead of a general annual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workshop, </a:t>
            </a:r>
            <a:r>
              <a:rPr lang="en-US" sz="2400" b="1" dirty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3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topical mini-workshops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have been organized and supported during the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fourth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year: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 ECLOUD12, LEP3 Days 1 &amp; 2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next/final major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workshop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SpaceCharge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2013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in 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April 2013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1600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M4.3.3: 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4</a:t>
            </a:r>
            <a:r>
              <a:rPr lang="en-US" sz="2400" baseline="30000" dirty="0" smtClean="0">
                <a:latin typeface="Arial" pitchFamily="34" charset="0"/>
                <a:ea typeface="Times New Roman" pitchFamily="18" charset="0"/>
              </a:rPr>
              <a:t>rd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nnual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RFTECH workshop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 planned in Grenoble for March 2013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1600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M4.4.4</a:t>
            </a:r>
            <a:endParaRPr lang="en-US" sz="2400" b="1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Times New Roman" pitchFamily="18" charset="0"/>
              </a:rPr>
              <a:t>–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2012 </a:t>
            </a:r>
            <a:r>
              <a:rPr lang="en-US" sz="2400" b="1" dirty="0" err="1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EuroNNAc</a:t>
            </a:r>
            <a:r>
              <a:rPr lang="en-US" sz="2400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2400" b="1" dirty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workshop </a:t>
            </a:r>
            <a:r>
              <a:rPr lang="en-US" sz="2400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en-US" sz="2400" b="1" dirty="0">
              <a:solidFill>
                <a:srgbClr val="3333FF"/>
              </a:solidFill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400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4000" dirty="0"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planned </a:t>
            </a:r>
            <a:r>
              <a:rPr lang="en-US" dirty="0" err="1" smtClean="0"/>
              <a:t>AccNet</a:t>
            </a:r>
            <a:r>
              <a:rPr lang="en-US" dirty="0" smtClean="0"/>
              <a:t> events in 2013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4525963"/>
          </a:xfrm>
        </p:spPr>
        <p:txBody>
          <a:bodyPr>
            <a:no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o-sponsoring of HFM WAMSDO January 2013? (</a:t>
            </a:r>
            <a:r>
              <a:rPr lang="en-US" sz="2400" i="1" dirty="0" smtClean="0"/>
              <a:t>under discussion</a:t>
            </a:r>
            <a:r>
              <a:rPr lang="en-US" sz="2400" dirty="0" smtClean="0"/>
              <a:t>)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third EuCARD “LEP3 Day” </a:t>
            </a:r>
            <a:r>
              <a:rPr lang="en-US" sz="2800" dirty="0" smtClean="0"/>
              <a:t>10 January</a:t>
            </a:r>
          </a:p>
          <a:p>
            <a:r>
              <a:rPr lang="en-US" sz="2800" dirty="0" err="1" smtClean="0"/>
              <a:t>RFTech</a:t>
            </a:r>
            <a:r>
              <a:rPr lang="en-US" sz="2800" dirty="0" smtClean="0"/>
              <a:t> co-sponsored </a:t>
            </a:r>
            <a:r>
              <a:rPr lang="en-US" sz="2800" b="1" dirty="0" err="1">
                <a:solidFill>
                  <a:srgbClr val="FF3300"/>
                </a:solidFill>
                <a:hlinkClick r:id="rId2"/>
              </a:rPr>
              <a:t>uTCA</a:t>
            </a:r>
            <a:r>
              <a:rPr lang="en-US" sz="2800" b="1" dirty="0">
                <a:solidFill>
                  <a:srgbClr val="FF3300"/>
                </a:solidFill>
                <a:hlinkClick r:id="rId2"/>
              </a:rPr>
              <a:t> Workshop </a:t>
            </a:r>
            <a:endParaRPr lang="en-US" sz="2800" b="1" dirty="0" smtClean="0">
              <a:solidFill>
                <a:srgbClr val="FF3300"/>
              </a:solidFill>
            </a:endParaRPr>
          </a:p>
          <a:p>
            <a:r>
              <a:rPr lang="en-US" sz="2800" dirty="0" err="1" smtClean="0"/>
              <a:t>RFTech</a:t>
            </a:r>
            <a:r>
              <a:rPr lang="en-US" sz="2800" dirty="0" smtClean="0"/>
              <a:t> co-sponsored </a:t>
            </a:r>
            <a:r>
              <a:rPr lang="en-US" sz="2800" b="1" dirty="0">
                <a:solidFill>
                  <a:srgbClr val="FF3300"/>
                </a:solidFill>
              </a:rPr>
              <a:t>LLRF Collaboration Workshop</a:t>
            </a:r>
            <a:r>
              <a:rPr lang="en-US" sz="2800" dirty="0">
                <a:solidFill>
                  <a:srgbClr val="FF3300"/>
                </a:solidFill>
              </a:rPr>
              <a:t> </a:t>
            </a:r>
            <a:r>
              <a:rPr lang="en-US" sz="2800" dirty="0"/>
              <a:t>in </a:t>
            </a:r>
            <a:r>
              <a:rPr lang="en-US" sz="2800" dirty="0" err="1"/>
              <a:t>Swierk</a:t>
            </a:r>
            <a:r>
              <a:rPr lang="en-US" sz="2800" dirty="0"/>
              <a:t> (Poland) - 25-27.02.2013 </a:t>
            </a:r>
          </a:p>
          <a:p>
            <a:r>
              <a:rPr lang="en-US" sz="2800" dirty="0" err="1" smtClean="0"/>
              <a:t>AccNet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3333FF"/>
                </a:solidFill>
              </a:rPr>
              <a:t>“SHE-LHC Day”, </a:t>
            </a:r>
            <a:r>
              <a:rPr lang="en-US" sz="2800" dirty="0" smtClean="0"/>
              <a:t>21 February, jointly with US Snowmass subgroup, CERN</a:t>
            </a:r>
          </a:p>
          <a:p>
            <a:r>
              <a:rPr lang="en-US" sz="2800" b="1" dirty="0">
                <a:solidFill>
                  <a:srgbClr val="FF3300"/>
                </a:solidFill>
              </a:rPr>
              <a:t>f</a:t>
            </a:r>
            <a:r>
              <a:rPr lang="en-US" sz="2800" b="1" dirty="0" smtClean="0">
                <a:solidFill>
                  <a:srgbClr val="FF3300"/>
                </a:solidFill>
              </a:rPr>
              <a:t>inal </a:t>
            </a:r>
            <a:r>
              <a:rPr lang="en-US" sz="2800" b="1" dirty="0" err="1" smtClean="0">
                <a:solidFill>
                  <a:srgbClr val="FF3300"/>
                </a:solidFill>
              </a:rPr>
              <a:t>RFTech</a:t>
            </a:r>
            <a:r>
              <a:rPr lang="en-US" sz="2800" b="1" dirty="0" smtClean="0">
                <a:solidFill>
                  <a:srgbClr val="FF3300"/>
                </a:solidFill>
              </a:rPr>
              <a:t> annual workshop</a:t>
            </a:r>
            <a:r>
              <a:rPr lang="en-US" sz="2800" dirty="0" smtClean="0"/>
              <a:t>, March Grenoble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Joint EuCARD/</a:t>
            </a:r>
            <a:r>
              <a:rPr lang="en-US" sz="2800" b="1" dirty="0" err="1" smtClean="0">
                <a:solidFill>
                  <a:srgbClr val="3333FF"/>
                </a:solidFill>
              </a:rPr>
              <a:t>AccNet</a:t>
            </a:r>
            <a:r>
              <a:rPr lang="en-US" sz="2800" b="1" dirty="0" smtClean="0">
                <a:solidFill>
                  <a:srgbClr val="3333FF"/>
                </a:solidFill>
              </a:rPr>
              <a:t>-ICFA-</a:t>
            </a:r>
            <a:r>
              <a:rPr lang="en-US" sz="2800" b="1" dirty="0" err="1" smtClean="0">
                <a:solidFill>
                  <a:srgbClr val="3333FF"/>
                </a:solidFill>
              </a:rPr>
              <a:t>HICforFAIR</a:t>
            </a:r>
            <a:r>
              <a:rPr lang="en-US" sz="2800" b="1" dirty="0" smtClean="0">
                <a:solidFill>
                  <a:srgbClr val="3333FF"/>
                </a:solidFill>
              </a:rPr>
              <a:t> “Space Charge 2013” </a:t>
            </a:r>
            <a:r>
              <a:rPr lang="en-US" sz="2800" dirty="0" smtClean="0"/>
              <a:t>workshop</a:t>
            </a:r>
          </a:p>
          <a:p>
            <a:r>
              <a:rPr lang="en-US" sz="2400" dirty="0" smtClean="0"/>
              <a:t>European </a:t>
            </a:r>
            <a:r>
              <a:rPr lang="en-US" sz="2400" dirty="0"/>
              <a:t>Advanced Accelerator Concepts workshop (</a:t>
            </a:r>
            <a:r>
              <a:rPr lang="en-US" sz="2400" dirty="0" smtClean="0"/>
              <a:t>EAAC2013), 2-8 June 2013</a:t>
            </a:r>
            <a:r>
              <a:rPr lang="en-US" sz="2400" dirty="0"/>
              <a:t>, Elba, </a:t>
            </a:r>
            <a:r>
              <a:rPr lang="en-US" sz="2400" dirty="0" smtClean="0"/>
              <a:t>Italy (</a:t>
            </a:r>
            <a:r>
              <a:rPr lang="en-US" sz="2400" i="1" dirty="0" err="1" smtClean="0"/>
              <a:t>EuroNNAc</a:t>
            </a:r>
            <a:r>
              <a:rPr lang="en-US" sz="2400" i="1" dirty="0" smtClean="0"/>
              <a:t> event?)</a:t>
            </a:r>
            <a:r>
              <a:rPr lang="en-US" sz="2400" dirty="0" smtClean="0"/>
              <a:t>; MixDes2013 Gdynia</a:t>
            </a:r>
            <a:endParaRPr lang="en-US" sz="2400" dirty="0"/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09600" y="1447800"/>
            <a:ext cx="5867400" cy="457200"/>
          </a:xfrm>
          <a:prstGeom prst="rect">
            <a:avLst/>
          </a:prstGeom>
          <a:noFill/>
          <a:ln w="508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09600" y="3429000"/>
            <a:ext cx="7696200" cy="838200"/>
          </a:xfrm>
          <a:prstGeom prst="rect">
            <a:avLst/>
          </a:prstGeom>
          <a:noFill/>
          <a:ln w="508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3400" y="4800600"/>
            <a:ext cx="8077200" cy="838200"/>
          </a:xfrm>
          <a:prstGeom prst="rect">
            <a:avLst/>
          </a:prstGeom>
          <a:noFill/>
          <a:ln w="508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09600" y="4343400"/>
            <a:ext cx="71628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4800" y="6465510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3333FF"/>
                </a:solidFill>
                <a:latin typeface="Calibri"/>
              </a:rPr>
              <a:t>→</a:t>
            </a:r>
            <a:r>
              <a:rPr lang="en-US" sz="2000" b="1" i="1" dirty="0" smtClean="0">
                <a:solidFill>
                  <a:srgbClr val="3333FF"/>
                </a:solidFill>
              </a:rPr>
              <a:t>input final </a:t>
            </a:r>
            <a:r>
              <a:rPr lang="en-US" sz="2000" b="1" i="1" dirty="0" err="1">
                <a:solidFill>
                  <a:srgbClr val="3333FF"/>
                </a:solidFill>
              </a:rPr>
              <a:t>EuroLumi</a:t>
            </a:r>
            <a:r>
              <a:rPr lang="en-US" sz="2000" b="1" i="1" dirty="0">
                <a:solidFill>
                  <a:srgbClr val="3333FF"/>
                </a:solidFill>
              </a:rPr>
              <a:t> strategy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00600" y="6457890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Calibri"/>
              </a:rPr>
              <a:t>→</a:t>
            </a:r>
            <a:r>
              <a:rPr lang="en-US" sz="2000" b="1" i="1" dirty="0" smtClean="0">
                <a:solidFill>
                  <a:srgbClr val="FF0000"/>
                </a:solidFill>
              </a:rPr>
              <a:t>input final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RFTech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>
                <a:solidFill>
                  <a:srgbClr val="FF0000"/>
                </a:solidFill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253833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484560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18564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</a:rPr>
              <a:t>SC 2013</a:t>
            </a:r>
          </a:p>
          <a:p>
            <a:r>
              <a:rPr lang="en-US" sz="3200" b="1" i="1" dirty="0" smtClean="0">
                <a:solidFill>
                  <a:srgbClr val="C00000"/>
                </a:solidFill>
              </a:rPr>
              <a:t>workshop</a:t>
            </a:r>
          </a:p>
          <a:p>
            <a:r>
              <a:rPr lang="en-US" sz="3200" b="1" i="1" dirty="0" smtClean="0">
                <a:solidFill>
                  <a:srgbClr val="C00000"/>
                </a:solidFill>
              </a:rPr>
              <a:t>poster</a:t>
            </a:r>
            <a:endParaRPr lang="en-GB" sz="3200" b="1" i="1" dirty="0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90800" y="4724400"/>
            <a:ext cx="1600200" cy="1295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5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</a:t>
            </a:r>
            <a:r>
              <a:rPr lang="en-US" dirty="0" smtClean="0"/>
              <a:t>ecent changes to </a:t>
            </a:r>
            <a:r>
              <a:rPr lang="en-US" dirty="0" err="1" smtClean="0"/>
              <a:t>AccNet</a:t>
            </a:r>
            <a:r>
              <a:rPr lang="en-US" dirty="0" smtClean="0"/>
              <a:t> coordinators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Henri </a:t>
            </a:r>
            <a:r>
              <a:rPr lang="en-US" dirty="0" err="1" smtClean="0"/>
              <a:t>Videau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Ecole</a:t>
            </a:r>
            <a:r>
              <a:rPr lang="en-US" dirty="0" smtClean="0"/>
              <a:t> </a:t>
            </a:r>
            <a:r>
              <a:rPr lang="en-US" dirty="0" err="1" smtClean="0"/>
              <a:t>Polytechnique</a:t>
            </a:r>
            <a:r>
              <a:rPr lang="en-US" dirty="0" smtClean="0"/>
              <a:t>) </a:t>
            </a:r>
            <a:r>
              <a:rPr lang="en-US" dirty="0" smtClean="0"/>
              <a:t>has retired</a:t>
            </a:r>
          </a:p>
          <a:p>
            <a:pPr marL="0" indent="0">
              <a:buNone/>
            </a:pPr>
            <a:r>
              <a:rPr lang="en-US" dirty="0" err="1" smtClean="0"/>
              <a:t>Arnd</a:t>
            </a:r>
            <a:r>
              <a:rPr lang="en-US" dirty="0" smtClean="0"/>
              <a:t> </a:t>
            </a:r>
            <a:r>
              <a:rPr lang="en-US" dirty="0" err="1" smtClean="0"/>
              <a:t>Specka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Ecole</a:t>
            </a:r>
            <a:r>
              <a:rPr lang="en-US" dirty="0" smtClean="0"/>
              <a:t> </a:t>
            </a:r>
            <a:r>
              <a:rPr lang="en-US" dirty="0" err="1" smtClean="0"/>
              <a:t>Polytechnique</a:t>
            </a:r>
            <a:r>
              <a:rPr lang="en-US" dirty="0" smtClean="0"/>
              <a:t>) has </a:t>
            </a:r>
            <a:r>
              <a:rPr lang="en-US" dirty="0" smtClean="0"/>
              <a:t>joined as new co-coordinator for </a:t>
            </a:r>
            <a:r>
              <a:rPr lang="en-US" dirty="0" err="1" smtClean="0"/>
              <a:t>EuroNNAc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7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399"/>
            <a:ext cx="9144000" cy="4581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EEAC2013 &amp; EuroNNAc2013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269" y="1143000"/>
            <a:ext cx="8839200" cy="4525963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combined</a:t>
            </a:r>
            <a:r>
              <a:rPr lang="en-GB" sz="2800" dirty="0">
                <a:solidFill>
                  <a:schemeClr val="bg1"/>
                </a:solidFill>
              </a:rPr>
              <a:t> </a:t>
            </a:r>
            <a:r>
              <a:rPr lang="en-GB" sz="2800" b="1" dirty="0">
                <a:solidFill>
                  <a:schemeClr val="bg1"/>
                </a:solidFill>
              </a:rPr>
              <a:t>European Advanced Accelerator Concepts workshop </a:t>
            </a:r>
            <a:r>
              <a:rPr lang="en-GB" sz="2800" dirty="0">
                <a:solidFill>
                  <a:schemeClr val="bg1"/>
                </a:solidFill>
              </a:rPr>
              <a:t>and</a:t>
            </a:r>
            <a:r>
              <a:rPr lang="en-GB" sz="2800" b="1" dirty="0">
                <a:solidFill>
                  <a:schemeClr val="bg1"/>
                </a:solidFill>
              </a:rPr>
              <a:t> 2013 </a:t>
            </a:r>
            <a:r>
              <a:rPr lang="en-GB" sz="2800" b="1" dirty="0" err="1">
                <a:solidFill>
                  <a:schemeClr val="bg1"/>
                </a:solidFill>
              </a:rPr>
              <a:t>EuroNNAC</a:t>
            </a:r>
            <a:r>
              <a:rPr lang="en-GB" sz="2800" b="1" dirty="0">
                <a:solidFill>
                  <a:schemeClr val="bg1"/>
                </a:solidFill>
              </a:rPr>
              <a:t> network meeting</a:t>
            </a:r>
            <a:r>
              <a:rPr lang="en-GB" sz="2800" dirty="0">
                <a:solidFill>
                  <a:schemeClr val="bg1"/>
                </a:solidFill>
              </a:rPr>
              <a:t> </a:t>
            </a:r>
            <a:r>
              <a:rPr lang="en-GB" sz="2800" dirty="0" smtClean="0">
                <a:solidFill>
                  <a:schemeClr val="bg1"/>
                </a:solidFill>
              </a:rPr>
              <a:t>; 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EAAC will take </a:t>
            </a:r>
            <a:r>
              <a:rPr lang="en-GB" sz="2800" dirty="0">
                <a:solidFill>
                  <a:schemeClr val="bg1"/>
                </a:solidFill>
              </a:rPr>
              <a:t>place every second year at </a:t>
            </a:r>
            <a:r>
              <a:rPr lang="en-GB" sz="2800" dirty="0" smtClean="0">
                <a:solidFill>
                  <a:schemeClr val="bg1"/>
                </a:solidFill>
              </a:rPr>
              <a:t>maximum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INFN </a:t>
            </a:r>
            <a:r>
              <a:rPr lang="en-GB" sz="2800" dirty="0">
                <a:solidFill>
                  <a:schemeClr val="bg1"/>
                </a:solidFill>
              </a:rPr>
              <a:t>and Massimo </a:t>
            </a:r>
            <a:r>
              <a:rPr lang="en-GB" sz="2800" dirty="0" err="1">
                <a:solidFill>
                  <a:schemeClr val="bg1"/>
                </a:solidFill>
              </a:rPr>
              <a:t>Ferrario</a:t>
            </a:r>
            <a:r>
              <a:rPr lang="en-GB" sz="2800" dirty="0">
                <a:solidFill>
                  <a:schemeClr val="bg1"/>
                </a:solidFill>
              </a:rPr>
              <a:t> have agreed to host this event in </a:t>
            </a:r>
            <a:r>
              <a:rPr lang="en-GB" sz="2800" dirty="0" smtClean="0">
                <a:solidFill>
                  <a:schemeClr val="bg1"/>
                </a:solidFill>
              </a:rPr>
              <a:t>2013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American </a:t>
            </a:r>
            <a:r>
              <a:rPr lang="en-GB" sz="2800" dirty="0">
                <a:solidFill>
                  <a:schemeClr val="bg1"/>
                </a:solidFill>
              </a:rPr>
              <a:t>colleagues organize the well-established and very successful AAC workshop. </a:t>
            </a:r>
            <a:r>
              <a:rPr lang="en-GB" sz="2800" dirty="0" err="1" smtClean="0">
                <a:solidFill>
                  <a:schemeClr val="bg1"/>
                </a:solidFill>
              </a:rPr>
              <a:t>EuroNNAc</a:t>
            </a:r>
            <a:r>
              <a:rPr lang="en-GB" sz="2800" dirty="0" smtClean="0">
                <a:solidFill>
                  <a:schemeClr val="bg1"/>
                </a:solidFill>
              </a:rPr>
              <a:t> invites Asian </a:t>
            </a:r>
            <a:r>
              <a:rPr lang="en-GB" sz="2800" dirty="0">
                <a:solidFill>
                  <a:schemeClr val="bg1"/>
                </a:solidFill>
              </a:rPr>
              <a:t>partners to collaborate on the additional event and to host it for some future </a:t>
            </a:r>
            <a:r>
              <a:rPr lang="en-GB" sz="2800" dirty="0" smtClean="0">
                <a:solidFill>
                  <a:schemeClr val="bg1"/>
                </a:solidFill>
              </a:rPr>
              <a:t>slots</a:t>
            </a:r>
          </a:p>
          <a:p>
            <a:r>
              <a:rPr lang="en-GB" sz="2800" dirty="0">
                <a:solidFill>
                  <a:schemeClr val="bg1"/>
                </a:solidFill>
              </a:rPr>
              <a:t>EAAC 2013: Time slot: June 2 - </a:t>
            </a:r>
            <a:r>
              <a:rPr lang="en-GB" sz="2800" dirty="0" smtClean="0">
                <a:solidFill>
                  <a:schemeClr val="bg1"/>
                </a:solidFill>
              </a:rPr>
              <a:t>8, 2013</a:t>
            </a:r>
            <a:r>
              <a:rPr lang="en-GB" sz="2800" dirty="0">
                <a:solidFill>
                  <a:schemeClr val="bg1"/>
                </a:solidFill>
              </a:rPr>
              <a:t>; Location: Elba, </a:t>
            </a:r>
            <a:r>
              <a:rPr lang="en-GB" sz="2800" dirty="0"/>
              <a:t>Italy ( </a:t>
            </a:r>
            <a:r>
              <a:rPr lang="en-GB" sz="2800" u="sng" dirty="0">
                <a:hlinkClick r:id="rId4"/>
              </a:rPr>
              <a:t>http://www.elba4star.it/HH/index-Eng.html</a:t>
            </a:r>
            <a:r>
              <a:rPr lang="en-GB" sz="2800" dirty="0"/>
              <a:t>); Hotel capability: 200 people</a:t>
            </a:r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582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prstClr val="black"/>
                </a:solidFill>
              </a:rPr>
              <a:t>p</a:t>
            </a:r>
            <a:r>
              <a:rPr lang="en-US" sz="4400" dirty="0" smtClean="0">
                <a:solidFill>
                  <a:prstClr val="black"/>
                </a:solidFill>
              </a:rPr>
              <a:t>roposed </a:t>
            </a: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highlights talks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</a:rPr>
              <a:t>at EuCARD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209800"/>
            <a:ext cx="8001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</a:t>
            </a:r>
            <a:r>
              <a:rPr lang="en-US" sz="3600" b="1" dirty="0" smtClean="0">
                <a:solidFill>
                  <a:srgbClr val="FF0000"/>
                </a:solidFill>
              </a:rPr>
              <a:t>easibility study of an 80-km tunnel </a:t>
            </a:r>
          </a:p>
          <a:p>
            <a:r>
              <a:rPr lang="en-US" sz="3600" i="1" dirty="0" smtClean="0">
                <a:solidFill>
                  <a:prstClr val="black"/>
                </a:solidFill>
              </a:rPr>
              <a:t>John Osborne (CERN) </a:t>
            </a:r>
          </a:p>
          <a:p>
            <a:r>
              <a:rPr lang="en-US" sz="2400" i="1" dirty="0" smtClean="0">
                <a:solidFill>
                  <a:prstClr val="black"/>
                </a:solidFill>
              </a:rPr>
              <a:t>  </a:t>
            </a:r>
          </a:p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European HEP-accelerator strategy</a:t>
            </a:r>
            <a:endParaRPr lang="en-US" sz="3600" b="1" dirty="0">
              <a:solidFill>
                <a:srgbClr val="FF0000"/>
              </a:solidFill>
            </a:endParaRPr>
          </a:p>
          <a:p>
            <a:pPr lvl="0"/>
            <a:r>
              <a:rPr lang="en-US" sz="3600" i="1" dirty="0">
                <a:solidFill>
                  <a:prstClr val="black"/>
                </a:solidFill>
              </a:rPr>
              <a:t>Roy </a:t>
            </a:r>
            <a:r>
              <a:rPr lang="en-US" sz="3600" i="1" dirty="0" err="1">
                <a:solidFill>
                  <a:prstClr val="black"/>
                </a:solidFill>
              </a:rPr>
              <a:t>Aleksan</a:t>
            </a:r>
            <a:r>
              <a:rPr lang="en-US" sz="3600" i="1" dirty="0">
                <a:solidFill>
                  <a:prstClr val="black"/>
                </a:solidFill>
              </a:rPr>
              <a:t> (CEA)</a:t>
            </a:r>
            <a:endParaRPr lang="en-US" sz="1000" i="1" dirty="0">
              <a:solidFill>
                <a:prstClr val="black"/>
              </a:solidFill>
            </a:endParaRPr>
          </a:p>
          <a:p>
            <a:endParaRPr lang="en-US" sz="2400" i="1" dirty="0">
              <a:solidFill>
                <a:prstClr val="black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light-source lessons for Higgs factories</a:t>
            </a:r>
          </a:p>
          <a:p>
            <a:r>
              <a:rPr lang="en-US" sz="3600" i="1" dirty="0" smtClean="0">
                <a:solidFill>
                  <a:prstClr val="black"/>
                </a:solidFill>
              </a:rPr>
              <a:t>Lenny Rivkin (PSI)</a:t>
            </a:r>
          </a:p>
          <a:p>
            <a:r>
              <a:rPr lang="en-US" sz="1000" i="1" dirty="0" smtClean="0">
                <a:solidFill>
                  <a:prstClr val="black"/>
                </a:solidFill>
              </a:rPr>
              <a:t>  </a:t>
            </a:r>
            <a:endParaRPr lang="en-US" sz="1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/>
              <a:t>AccNet</a:t>
            </a:r>
            <a:r>
              <a:rPr lang="en-US" sz="5400" dirty="0" smtClean="0"/>
              <a:t> summary</a:t>
            </a:r>
            <a:endParaRPr lang="en-GB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359229" y="1295400"/>
            <a:ext cx="8686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EuroLumi</a:t>
            </a:r>
            <a:r>
              <a:rPr lang="en-US" sz="3200" dirty="0" smtClean="0"/>
              <a:t>, </a:t>
            </a:r>
            <a:r>
              <a:rPr lang="en-US" sz="3200" dirty="0" err="1" smtClean="0"/>
              <a:t>RFTech</a:t>
            </a:r>
            <a:r>
              <a:rPr lang="en-US" sz="3200" dirty="0" smtClean="0"/>
              <a:t> &amp; </a:t>
            </a:r>
            <a:r>
              <a:rPr lang="en-US" sz="3200" dirty="0" err="1" smtClean="0"/>
              <a:t>EuroNNAc</a:t>
            </a:r>
            <a:r>
              <a:rPr lang="en-US" sz="3200" dirty="0" smtClean="0"/>
              <a:t> extremely active; they help launch &amp; support new initiatives </a:t>
            </a:r>
          </a:p>
          <a:p>
            <a:r>
              <a:rPr lang="en-US" sz="1400" dirty="0" smtClean="0"/>
              <a:t> </a:t>
            </a:r>
          </a:p>
          <a:p>
            <a:r>
              <a:rPr lang="en-US" sz="3200" dirty="0"/>
              <a:t>m</a:t>
            </a:r>
            <a:r>
              <a:rPr lang="en-US" sz="3200" dirty="0" smtClean="0"/>
              <a:t>any activities previously launched or promoted by EuCARD-</a:t>
            </a:r>
            <a:r>
              <a:rPr lang="en-US" sz="3200" dirty="0" err="1" smtClean="0"/>
              <a:t>AccNet</a:t>
            </a:r>
            <a:r>
              <a:rPr lang="en-US" sz="3200" dirty="0" smtClean="0"/>
              <a:t> have become real projects, </a:t>
            </a:r>
          </a:p>
          <a:p>
            <a:r>
              <a:rPr lang="en-US" sz="3200" dirty="0" err="1" smtClean="0"/>
              <a:t>EuroLumi</a:t>
            </a:r>
            <a:r>
              <a:rPr lang="en-US" sz="3200" dirty="0" smtClean="0"/>
              <a:t> is refocusing effort on (S)HE-LHC &amp; TLEP</a:t>
            </a:r>
          </a:p>
          <a:p>
            <a:r>
              <a:rPr lang="en-US" sz="1400" dirty="0" smtClean="0"/>
              <a:t>   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trong dissemination efforts</a:t>
            </a:r>
          </a:p>
          <a:p>
            <a:r>
              <a:rPr lang="en-US" sz="2400" dirty="0" smtClean="0"/>
              <a:t>  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trategy for deliverables to be defined:</a:t>
            </a:r>
          </a:p>
          <a:p>
            <a:r>
              <a:rPr lang="en-US" sz="3200" dirty="0" smtClean="0"/>
              <a:t>1, 2 or 3 booklets (</a:t>
            </a:r>
            <a:r>
              <a:rPr lang="en-US" sz="3200" dirty="0" err="1" smtClean="0"/>
              <a:t>EuroLumi</a:t>
            </a:r>
            <a:r>
              <a:rPr lang="en-US" sz="3200" dirty="0" smtClean="0"/>
              <a:t>, </a:t>
            </a:r>
            <a:r>
              <a:rPr lang="en-US" sz="3200" dirty="0" err="1" smtClean="0"/>
              <a:t>RFTech</a:t>
            </a:r>
            <a:r>
              <a:rPr lang="en-US" sz="3200" dirty="0" smtClean="0"/>
              <a:t>, </a:t>
            </a:r>
            <a:r>
              <a:rPr lang="en-US" sz="3200" dirty="0" err="1" smtClean="0"/>
              <a:t>AccNet</a:t>
            </a:r>
            <a:r>
              <a:rPr lang="en-US" sz="3200" dirty="0" smtClean="0"/>
              <a:t>)?</a:t>
            </a:r>
          </a:p>
          <a:p>
            <a:r>
              <a:rPr lang="en-US" sz="3200" dirty="0" err="1" smtClean="0"/>
              <a:t>EuroNNAc</a:t>
            </a:r>
            <a:r>
              <a:rPr lang="en-US" sz="3200" dirty="0" smtClean="0"/>
              <a:t>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6842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AccNet</a:t>
            </a:r>
            <a:r>
              <a:rPr lang="en-US" b="1" dirty="0" smtClean="0"/>
              <a:t> (co-)sponsored events in 2012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452596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</a:rPr>
              <a:t>EuroNNAc2012</a:t>
            </a:r>
            <a:r>
              <a:rPr lang="en-US" sz="2800" dirty="0" smtClean="0"/>
              <a:t>, CERN 24 May 2012</a:t>
            </a:r>
          </a:p>
          <a:p>
            <a:r>
              <a:rPr lang="en-US" sz="2800" dirty="0"/>
              <a:t>Special </a:t>
            </a:r>
            <a:r>
              <a:rPr lang="en-US" sz="2800" dirty="0" err="1"/>
              <a:t>RFTech</a:t>
            </a:r>
            <a:r>
              <a:rPr lang="en-US" sz="2800" dirty="0"/>
              <a:t> session </a:t>
            </a:r>
            <a:r>
              <a:rPr lang="en-US" sz="2800" b="1" dirty="0">
                <a:solidFill>
                  <a:srgbClr val="3333FF"/>
                </a:solidFill>
              </a:rPr>
              <a:t>MixDes2012</a:t>
            </a:r>
            <a:r>
              <a:rPr lang="en-US" sz="2800" dirty="0"/>
              <a:t>, Warsaw, 24-26 </a:t>
            </a:r>
            <a:r>
              <a:rPr lang="en-US" sz="2800" dirty="0" smtClean="0"/>
              <a:t>May</a:t>
            </a:r>
          </a:p>
          <a:p>
            <a:r>
              <a:rPr lang="en-US" sz="2800" dirty="0" smtClean="0"/>
              <a:t>EuCARD/</a:t>
            </a:r>
            <a:r>
              <a:rPr lang="en-US" sz="2800" dirty="0" err="1" smtClean="0"/>
              <a:t>AccNet</a:t>
            </a:r>
            <a:r>
              <a:rPr lang="en-US" sz="2800" dirty="0" smtClean="0"/>
              <a:t>-CERN/LER-INFN/LNF-INFN-Pisa joint </a:t>
            </a:r>
            <a:r>
              <a:rPr lang="en-US" sz="2800" b="1" dirty="0" smtClean="0">
                <a:solidFill>
                  <a:srgbClr val="3333FF"/>
                </a:solidFill>
              </a:rPr>
              <a:t>ECLOUD’12</a:t>
            </a:r>
            <a:r>
              <a:rPr lang="en-US" sz="2800" dirty="0" smtClean="0"/>
              <a:t> workshop, Elba, 5-9 June</a:t>
            </a:r>
          </a:p>
          <a:p>
            <a:r>
              <a:rPr lang="en-US" sz="2800" dirty="0" smtClean="0"/>
              <a:t>IEEE </a:t>
            </a:r>
            <a:r>
              <a:rPr lang="en-US" sz="2800" b="1" dirty="0" smtClean="0">
                <a:solidFill>
                  <a:srgbClr val="3333FF"/>
                </a:solidFill>
              </a:rPr>
              <a:t>RT2012</a:t>
            </a:r>
            <a:r>
              <a:rPr lang="en-US" sz="2800" dirty="0" smtClean="0"/>
              <a:t>, Berkeley, 11-15 June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HOMSC2012</a:t>
            </a:r>
            <a:r>
              <a:rPr lang="en-US" sz="2800" dirty="0" smtClean="0"/>
              <a:t> workshop </a:t>
            </a:r>
            <a:r>
              <a:rPr lang="en-US" sz="2800" dirty="0" err="1" smtClean="0"/>
              <a:t>Daresbury</a:t>
            </a:r>
            <a:r>
              <a:rPr lang="en-US" sz="2800" dirty="0" smtClean="0"/>
              <a:t>, 25-27 June</a:t>
            </a:r>
          </a:p>
          <a:p>
            <a:r>
              <a:rPr lang="en-US" sz="2800" b="1" dirty="0">
                <a:solidFill>
                  <a:srgbClr val="3333FF"/>
                </a:solidFill>
              </a:rPr>
              <a:t>LLRF collaboration meeting </a:t>
            </a:r>
            <a:r>
              <a:rPr lang="en-US" sz="2800" dirty="0"/>
              <a:t>Lodz, 6-8 August</a:t>
            </a:r>
          </a:p>
          <a:p>
            <a:r>
              <a:rPr lang="en-US" sz="2800" dirty="0" smtClean="0"/>
              <a:t>two </a:t>
            </a:r>
            <a:r>
              <a:rPr lang="en-US" sz="2800" b="1" dirty="0" smtClean="0">
                <a:solidFill>
                  <a:srgbClr val="3333FF"/>
                </a:solidFill>
              </a:rPr>
              <a:t>special EuCARD-WP4 sessions at ICAP’12</a:t>
            </a:r>
            <a:r>
              <a:rPr lang="en-US" sz="2800" dirty="0" smtClean="0"/>
              <a:t>, </a:t>
            </a:r>
            <a:r>
              <a:rPr lang="en-US" sz="2800" dirty="0" err="1" smtClean="0"/>
              <a:t>Warnem</a:t>
            </a:r>
            <a:r>
              <a:rPr lang="en-US" sz="2800" dirty="0" err="1" smtClean="0">
                <a:latin typeface="Calibri"/>
              </a:rPr>
              <a:t>ü</a:t>
            </a:r>
            <a:r>
              <a:rPr lang="en-US" sz="2800" dirty="0" err="1" smtClean="0"/>
              <a:t>nde</a:t>
            </a:r>
            <a:r>
              <a:rPr lang="en-US" sz="2800" dirty="0" smtClean="0"/>
              <a:t>, 19-25 August</a:t>
            </a:r>
          </a:p>
          <a:p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&amp; 2</a:t>
            </a:r>
            <a:r>
              <a:rPr lang="en-US" sz="2800" baseline="30000" dirty="0" smtClean="0"/>
              <a:t>nd</a:t>
            </a:r>
            <a:r>
              <a:rPr lang="en-US" sz="2800" dirty="0"/>
              <a:t> </a:t>
            </a:r>
            <a:r>
              <a:rPr lang="en-US" sz="2800" b="1" dirty="0" smtClean="0">
                <a:solidFill>
                  <a:srgbClr val="3333FF"/>
                </a:solidFill>
              </a:rPr>
              <a:t>EuCARD “LEP3” mini workshops</a:t>
            </a:r>
            <a:r>
              <a:rPr lang="en-US" sz="2800" dirty="0" smtClean="0"/>
              <a:t>, 18 Jun+23 Oct </a:t>
            </a:r>
          </a:p>
          <a:p>
            <a:r>
              <a:rPr lang="en-US" sz="2800" b="1" dirty="0" err="1" smtClean="0">
                <a:solidFill>
                  <a:srgbClr val="3333FF"/>
                </a:solidFill>
              </a:rPr>
              <a:t>HiLumi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</a:rPr>
              <a:t>LHC - LARP</a:t>
            </a:r>
            <a:r>
              <a:rPr lang="en-US" sz="2800" dirty="0" smtClean="0"/>
              <a:t> Annual Meeting in </a:t>
            </a:r>
            <a:r>
              <a:rPr lang="en-US" sz="2800" dirty="0" err="1" smtClean="0"/>
              <a:t>Frascati</a:t>
            </a:r>
            <a:r>
              <a:rPr lang="en-US" sz="2800" dirty="0" smtClean="0"/>
              <a:t> continued </a:t>
            </a:r>
            <a:r>
              <a:rPr lang="en-US" sz="2800" dirty="0" err="1" smtClean="0"/>
              <a:t>AccNet</a:t>
            </a:r>
            <a:r>
              <a:rPr lang="en-US" sz="2800" dirty="0" smtClean="0"/>
              <a:t> workshops on LHC upgrade (crab cavities, HL-LHC design), now as a real project (</a:t>
            </a:r>
            <a:r>
              <a:rPr lang="en-US" sz="2800" i="1" dirty="0" err="1" smtClean="0"/>
              <a:t>AccNet</a:t>
            </a:r>
            <a:r>
              <a:rPr lang="en-US" sz="2800" i="1" dirty="0" smtClean="0"/>
              <a:t> role as pioneer</a:t>
            </a:r>
            <a:r>
              <a:rPr lang="en-US" sz="2800" dirty="0" smtClean="0"/>
              <a:t>!)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842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08" y="1143000"/>
            <a:ext cx="4262138" cy="5515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" y="5668108"/>
            <a:ext cx="5340096" cy="1103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" y="1324708"/>
            <a:ext cx="5608693" cy="4267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7584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/>
              <a:t>RFTech</a:t>
            </a:r>
            <a:r>
              <a:rPr lang="en-US" sz="5400" dirty="0" smtClean="0"/>
              <a:t> co-sponsored events</a:t>
            </a:r>
            <a:endParaRPr lang="en-GB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6" y="4363816"/>
            <a:ext cx="3615360" cy="23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297" y="-152400"/>
            <a:ext cx="9372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ECLOUD’12,  Elba, 5-9 June 2012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4525963"/>
          </a:xfrm>
        </p:spPr>
        <p:txBody>
          <a:bodyPr/>
          <a:lstStyle/>
          <a:p>
            <a:r>
              <a:rPr lang="en-US" sz="2400" dirty="0"/>
              <a:t>r</a:t>
            </a:r>
            <a:r>
              <a:rPr lang="en-US" sz="2400" dirty="0" smtClean="0"/>
              <a:t>eviewed recent e-cloud observations at LHC, DAFNE, PETRA-III, </a:t>
            </a:r>
            <a:r>
              <a:rPr lang="en-US" sz="2400" dirty="0" err="1" smtClean="0"/>
              <a:t>Cesr</a:t>
            </a:r>
            <a:r>
              <a:rPr lang="en-US" sz="2400" dirty="0" smtClean="0"/>
              <a:t>-TA, J-PARC,.. &amp; e-cloud predictions for </a:t>
            </a:r>
            <a:r>
              <a:rPr lang="en-US" sz="2400" dirty="0" err="1" smtClean="0"/>
              <a:t>SuperKEKB</a:t>
            </a:r>
            <a:r>
              <a:rPr lang="en-US" sz="2400" dirty="0" smtClean="0"/>
              <a:t>, </a:t>
            </a:r>
            <a:r>
              <a:rPr lang="en-US" sz="2400" dirty="0" err="1" smtClean="0"/>
              <a:t>SuperB</a:t>
            </a:r>
            <a:r>
              <a:rPr lang="en-US" sz="2400" dirty="0" smtClean="0"/>
              <a:t>, </a:t>
            </a:r>
            <a:r>
              <a:rPr lang="en-US" sz="2400" dirty="0" smtClean="0"/>
              <a:t>Project-X</a:t>
            </a:r>
            <a:r>
              <a:rPr lang="en-US" sz="2400" dirty="0" smtClean="0"/>
              <a:t>, ISIS upgrade, RHIC upgrade, HL-LHC, </a:t>
            </a:r>
            <a:r>
              <a:rPr lang="en-US" sz="2400" dirty="0" smtClean="0"/>
              <a:t>HE-LHC</a:t>
            </a:r>
            <a:r>
              <a:rPr lang="en-US" sz="2400" dirty="0" smtClean="0"/>
              <a:t>, ILC,…</a:t>
            </a:r>
          </a:p>
          <a:p>
            <a:r>
              <a:rPr lang="en-US" sz="2400" dirty="0" smtClean="0"/>
              <a:t>established &amp; strengthened links with space community (ESA, Val Space consortium, ONERA, ICMM, Princeton SPL, EPFL LEMA, …)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iscussed new powerful simulation tools (SYNRAD3D/Cornell, OSMOSEE/ONERA, </a:t>
            </a:r>
            <a:r>
              <a:rPr lang="en-US" sz="2400" dirty="0" err="1" smtClean="0"/>
              <a:t>PyECLOUD</a:t>
            </a:r>
            <a:r>
              <a:rPr lang="en-US" sz="2400" dirty="0" smtClean="0"/>
              <a:t>/CERN, WARP-POSINST/LBNL, BI-RME-ECLOUD/EPFL, FEST3D/Aurora, …)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42954"/>
            <a:ext cx="6669087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600" y="4397829"/>
            <a:ext cx="1296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</a:t>
            </a:r>
          </a:p>
          <a:p>
            <a:r>
              <a:rPr lang="en-US" dirty="0" smtClean="0"/>
              <a:t>participants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3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ECLOUD’12 photos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8349"/>
            <a:ext cx="2971800" cy="222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3071949"/>
            <a:ext cx="3084285" cy="2313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382" y="960663"/>
            <a:ext cx="2989217" cy="2241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3156313"/>
            <a:ext cx="2971800" cy="2228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960663"/>
            <a:ext cx="3200400" cy="2400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81" y="2971800"/>
            <a:ext cx="3217817" cy="2413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5473005"/>
            <a:ext cx="82258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EuCARD </a:t>
            </a:r>
            <a:r>
              <a:rPr lang="en-US" sz="2800" b="1" i="1" dirty="0" smtClean="0">
                <a:solidFill>
                  <a:srgbClr val="3333FF"/>
                </a:solidFill>
              </a:rPr>
              <a:t>workshop proceedings </a:t>
            </a:r>
            <a:r>
              <a:rPr lang="en-US" sz="2800" dirty="0" smtClean="0"/>
              <a:t>to be published shortly</a:t>
            </a:r>
          </a:p>
          <a:p>
            <a:r>
              <a:rPr lang="en-US" sz="2800" dirty="0" smtClean="0"/>
              <a:t>(eds. R. </a:t>
            </a:r>
            <a:r>
              <a:rPr lang="en-US" sz="2800" dirty="0" err="1" smtClean="0"/>
              <a:t>Cimino</a:t>
            </a:r>
            <a:r>
              <a:rPr lang="en-US" sz="2800" dirty="0" smtClean="0"/>
              <a:t>, </a:t>
            </a:r>
            <a:r>
              <a:rPr lang="en-US" sz="2800" u="sng" dirty="0" smtClean="0"/>
              <a:t>G. </a:t>
            </a:r>
            <a:r>
              <a:rPr lang="en-US" sz="2800" u="sng" dirty="0" err="1" smtClean="0"/>
              <a:t>Rumolo</a:t>
            </a:r>
            <a:r>
              <a:rPr lang="en-US" sz="2800" dirty="0" smtClean="0"/>
              <a:t>, F. Zimmermann);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 addition PRST-AB special edition ECLOUD’12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325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</a:t>
            </a:r>
            <a:r>
              <a:rPr lang="en-US" dirty="0" smtClean="0"/>
              <a:t>ore ECLOUD’12 photos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00113"/>
            <a:ext cx="5302430" cy="3519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3276600"/>
            <a:ext cx="4968783" cy="32980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306" y="1087433"/>
            <a:ext cx="2762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ECLOUD experiment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3650" y="3429000"/>
            <a:ext cx="2139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ECLOUD theory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1318265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</a:t>
            </a:r>
            <a:r>
              <a:rPr lang="en-US" sz="2800" i="1" dirty="0" smtClean="0"/>
              <a:t>irst EuCARD soccer match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9360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91" y="-115831"/>
            <a:ext cx="8229600" cy="1143000"/>
          </a:xfrm>
        </p:spPr>
        <p:txBody>
          <a:bodyPr/>
          <a:lstStyle/>
          <a:p>
            <a:r>
              <a:rPr lang="en-US" dirty="0" smtClean="0"/>
              <a:t>ICAP’12 </a:t>
            </a:r>
            <a:r>
              <a:rPr lang="en-US" dirty="0" err="1" smtClean="0"/>
              <a:t>AccNet</a:t>
            </a:r>
            <a:r>
              <a:rPr lang="en-US" dirty="0" smtClean="0"/>
              <a:t> sessions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52400" y="148846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</a:rPr>
              <a:t>LHC &amp; FAIR (EuCARD-</a:t>
            </a:r>
            <a:r>
              <a:rPr lang="en-US" sz="2000" b="1" dirty="0" err="1">
                <a:solidFill>
                  <a:srgbClr val="3333FF"/>
                </a:solidFill>
              </a:rPr>
              <a:t>AccNet</a:t>
            </a:r>
            <a:r>
              <a:rPr lang="en-US" sz="2000" b="1" dirty="0">
                <a:solidFill>
                  <a:srgbClr val="3333FF"/>
                </a:solidFill>
              </a:rPr>
              <a:t>)</a:t>
            </a:r>
            <a:endParaRPr lang="en-GB" sz="2000" dirty="0">
              <a:solidFill>
                <a:srgbClr val="3333FF"/>
              </a:solidFill>
            </a:endParaRPr>
          </a:p>
          <a:p>
            <a:r>
              <a:rPr lang="en-US" b="1" i="1" dirty="0">
                <a:solidFill>
                  <a:srgbClr val="00B050"/>
                </a:solidFill>
              </a:rPr>
              <a:t>Chair Giovanni </a:t>
            </a:r>
            <a:r>
              <a:rPr lang="en-US" b="1" i="1" dirty="0" err="1">
                <a:solidFill>
                  <a:srgbClr val="00B050"/>
                </a:solidFill>
              </a:rPr>
              <a:t>Rumolo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US" b="1" dirty="0"/>
              <a:t>09:00-09:25</a:t>
            </a:r>
            <a:r>
              <a:rPr lang="en-US" dirty="0"/>
              <a:t> (invited) </a:t>
            </a:r>
            <a:endParaRPr lang="en-GB" dirty="0"/>
          </a:p>
          <a:p>
            <a:r>
              <a:rPr lang="en-US" dirty="0"/>
              <a:t>Ralph </a:t>
            </a:r>
            <a:r>
              <a:rPr lang="en-US" dirty="0" err="1"/>
              <a:t>Assmann</a:t>
            </a:r>
            <a:r>
              <a:rPr lang="en-US" dirty="0"/>
              <a:t>, CERN, Switzerland: </a:t>
            </a:r>
            <a:r>
              <a:rPr lang="en-US" b="1" i="1" dirty="0">
                <a:solidFill>
                  <a:srgbClr val="00B050"/>
                </a:solidFill>
              </a:rPr>
              <a:t>Advanced modeling and measurements of LHC beam halo and collimation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US" b="1" dirty="0"/>
              <a:t>09:25-09:45 </a:t>
            </a:r>
            <a:endParaRPr lang="en-GB" dirty="0"/>
          </a:p>
          <a:p>
            <a:r>
              <a:rPr lang="en-US" dirty="0"/>
              <a:t>Giuliano Franchetti, GSI, Germany: </a:t>
            </a:r>
            <a:r>
              <a:rPr lang="en-US" b="1" i="1" dirty="0">
                <a:solidFill>
                  <a:srgbClr val="00B050"/>
                </a:solidFill>
              </a:rPr>
              <a:t>Space charge and electron cloud simulations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US" b="1" dirty="0"/>
              <a:t>09:45-10:05 </a:t>
            </a:r>
            <a:endParaRPr lang="en-GB" dirty="0"/>
          </a:p>
          <a:p>
            <a:r>
              <a:rPr lang="en-US" dirty="0"/>
              <a:t>Tatiana Rijoff, </a:t>
            </a:r>
            <a:r>
              <a:rPr lang="en-US" dirty="0" smtClean="0"/>
              <a:t>U. Milano: </a:t>
            </a:r>
            <a:r>
              <a:rPr lang="en-US" b="1" i="1" dirty="0">
                <a:solidFill>
                  <a:srgbClr val="00B050"/>
                </a:solidFill>
              </a:rPr>
              <a:t>Beam-beam long range compensation studies for the LHC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US" b="1" dirty="0"/>
              <a:t>10:05-10:30</a:t>
            </a:r>
            <a:endParaRPr lang="en-GB" dirty="0"/>
          </a:p>
          <a:p>
            <a:r>
              <a:rPr lang="en-US" dirty="0"/>
              <a:t>Giovanni Iadarola, </a:t>
            </a:r>
            <a:r>
              <a:rPr lang="en-US" dirty="0" err="1"/>
              <a:t>Università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di Napoli Federico II, Italy: </a:t>
            </a:r>
            <a:r>
              <a:rPr lang="en-US" b="1" i="1" dirty="0">
                <a:solidFill>
                  <a:srgbClr val="00B050"/>
                </a:solidFill>
              </a:rPr>
              <a:t>Electron cloud simulations with </a:t>
            </a:r>
            <a:r>
              <a:rPr lang="en-US" b="1" i="1" dirty="0" err="1">
                <a:solidFill>
                  <a:srgbClr val="00B050"/>
                </a:solidFill>
              </a:rPr>
              <a:t>PyECLOUD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8073" y="879365"/>
            <a:ext cx="249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Wednesday 22 August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4724399" y="1488460"/>
            <a:ext cx="43240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</a:rPr>
              <a:t>RF &amp; Impedance (EuCARD-</a:t>
            </a:r>
            <a:r>
              <a:rPr lang="en-US" sz="2000" b="1" dirty="0" err="1">
                <a:solidFill>
                  <a:srgbClr val="3333FF"/>
                </a:solidFill>
              </a:rPr>
              <a:t>AccNet</a:t>
            </a:r>
            <a:r>
              <a:rPr lang="en-US" sz="2000" b="1" dirty="0">
                <a:solidFill>
                  <a:srgbClr val="3333FF"/>
                </a:solidFill>
              </a:rPr>
              <a:t>)</a:t>
            </a:r>
            <a:endParaRPr lang="en-GB" sz="2000" dirty="0">
              <a:solidFill>
                <a:srgbClr val="3333FF"/>
              </a:solidFill>
            </a:endParaRPr>
          </a:p>
          <a:p>
            <a:r>
              <a:rPr lang="en-US" b="1" i="1" dirty="0">
                <a:solidFill>
                  <a:srgbClr val="00B050"/>
                </a:solidFill>
              </a:rPr>
              <a:t>Chair: Jean-Marie De Conto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US" b="1" dirty="0"/>
              <a:t>14:00-14:25</a:t>
            </a:r>
            <a:r>
              <a:rPr lang="en-US" dirty="0"/>
              <a:t> </a:t>
            </a:r>
            <a:endParaRPr lang="en-GB" dirty="0"/>
          </a:p>
          <a:p>
            <a:r>
              <a:rPr lang="en-US" dirty="0"/>
              <a:t>Carlo Zannini, EPFL, Switzerland: </a:t>
            </a:r>
            <a:r>
              <a:rPr lang="en-US" b="1" i="1" dirty="0">
                <a:solidFill>
                  <a:srgbClr val="00B050"/>
                </a:solidFill>
              </a:rPr>
              <a:t>EM simulations in beam coupling impedance  studies: some examples of application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US" b="1" dirty="0"/>
              <a:t>14:25-14:50</a:t>
            </a:r>
            <a:endParaRPr lang="en-GB" dirty="0"/>
          </a:p>
          <a:p>
            <a:r>
              <a:rPr lang="de-DE" dirty="0"/>
              <a:t>Uwe Niedermayer, TU Darmstadt, Germany: </a:t>
            </a:r>
            <a:r>
              <a:rPr lang="de-DE" b="1" i="1" dirty="0">
                <a:solidFill>
                  <a:srgbClr val="00B050"/>
                </a:solidFill>
              </a:rPr>
              <a:t>Kicker modeling</a:t>
            </a:r>
            <a:endParaRPr lang="en-GB" b="1" dirty="0">
              <a:solidFill>
                <a:srgbClr val="00B050"/>
              </a:solidFill>
            </a:endParaRPr>
          </a:p>
          <a:p>
            <a:r>
              <a:rPr lang="en-US" b="1" dirty="0"/>
              <a:t>14:50-15:15</a:t>
            </a:r>
            <a:endParaRPr lang="en-GB" dirty="0"/>
          </a:p>
          <a:p>
            <a:r>
              <a:rPr lang="en-US" dirty="0"/>
              <a:t>Eirini Koukovini-Platia, EPFL, Switzerland:</a:t>
            </a:r>
            <a:r>
              <a:rPr lang="en-US" b="1" dirty="0"/>
              <a:t> </a:t>
            </a:r>
            <a:r>
              <a:rPr lang="en-US" b="1" i="1" dirty="0">
                <a:solidFill>
                  <a:srgbClr val="00B050"/>
                </a:solidFill>
              </a:rPr>
              <a:t>A method of EM characterization of  coating materials for beam chambers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10" y="4648200"/>
            <a:ext cx="793518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15511</TotalTime>
  <Words>1709</Words>
  <Application>Microsoft Office PowerPoint</Application>
  <PresentationFormat>On-screen Show (4:3)</PresentationFormat>
  <Paragraphs>282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ACCNET Accelerator Science Networks</vt:lpstr>
      <vt:lpstr>recent changes to AccNet coordinators </vt:lpstr>
      <vt:lpstr>AccNet (co-)sponsored events in 2012</vt:lpstr>
      <vt:lpstr>PowerPoint Presentation</vt:lpstr>
      <vt:lpstr>ECLOUD’12,  Elba, 5-9 June 2012</vt:lpstr>
      <vt:lpstr>ECLOUD’12 photos</vt:lpstr>
      <vt:lpstr>PowerPoint Presentation</vt:lpstr>
      <vt:lpstr>ICAP’12 AccNet sessions</vt:lpstr>
      <vt:lpstr>EuroNNAc activities in 2012</vt:lpstr>
      <vt:lpstr>AccNet (co-)sponsored events in 2012</vt:lpstr>
      <vt:lpstr>PowerPoint Presentation</vt:lpstr>
      <vt:lpstr>1st EuCARD LEP3 Day</vt:lpstr>
      <vt:lpstr>EuroLumi exchanges &amp; joint studies</vt:lpstr>
      <vt:lpstr>RFTech exchanges &amp; joint studies</vt:lpstr>
      <vt:lpstr>WP4 AccNet outreach &amp; dissemination</vt:lpstr>
      <vt:lpstr>PowerPoint Presentation</vt:lpstr>
      <vt:lpstr>PowerPoint Presentation</vt:lpstr>
      <vt:lpstr>AccNet recent talks &amp; literature</vt:lpstr>
      <vt:lpstr>PowerPoint Presentation</vt:lpstr>
      <vt:lpstr>PowerPoint Presentation</vt:lpstr>
      <vt:lpstr>MixDes2012 proceedings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planned AccNet events in 2013</vt:lpstr>
      <vt:lpstr>PowerPoint Presentation</vt:lpstr>
      <vt:lpstr>EEAC2013 &amp; EuroNNAc2013</vt:lpstr>
      <vt:lpstr>PowerPoint Presentation</vt:lpstr>
      <vt:lpstr>AccNet summary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frankz</dc:creator>
  <cp:lastModifiedBy>Frank Zimmermann</cp:lastModifiedBy>
  <cp:revision>215</cp:revision>
  <dcterms:created xsi:type="dcterms:W3CDTF">2009-11-03T18:58:29Z</dcterms:created>
  <dcterms:modified xsi:type="dcterms:W3CDTF">2012-12-06T12:10:09Z</dcterms:modified>
</cp:coreProperties>
</file>