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3" r:id="rId3"/>
    <p:sldMasterId id="2147483715" r:id="rId4"/>
    <p:sldMasterId id="2147483739" r:id="rId5"/>
    <p:sldMasterId id="2147483751" r:id="rId6"/>
    <p:sldMasterId id="2147483763" r:id="rId7"/>
  </p:sldMasterIdLst>
  <p:notesMasterIdLst>
    <p:notesMasterId r:id="rId55"/>
  </p:notesMasterIdLst>
  <p:sldIdLst>
    <p:sldId id="256" r:id="rId8"/>
    <p:sldId id="480" r:id="rId9"/>
    <p:sldId id="407" r:id="rId10"/>
    <p:sldId id="408" r:id="rId11"/>
    <p:sldId id="410" r:id="rId12"/>
    <p:sldId id="412" r:id="rId13"/>
    <p:sldId id="414" r:id="rId14"/>
    <p:sldId id="415" r:id="rId15"/>
    <p:sldId id="452" r:id="rId16"/>
    <p:sldId id="451" r:id="rId17"/>
    <p:sldId id="450" r:id="rId18"/>
    <p:sldId id="416" r:id="rId19"/>
    <p:sldId id="477" r:id="rId20"/>
    <p:sldId id="427" r:id="rId21"/>
    <p:sldId id="463" r:id="rId22"/>
    <p:sldId id="425" r:id="rId23"/>
    <p:sldId id="426" r:id="rId24"/>
    <p:sldId id="464" r:id="rId25"/>
    <p:sldId id="430" r:id="rId26"/>
    <p:sldId id="432" r:id="rId27"/>
    <p:sldId id="434" r:id="rId28"/>
    <p:sldId id="431" r:id="rId29"/>
    <p:sldId id="468" r:id="rId30"/>
    <p:sldId id="469" r:id="rId31"/>
    <p:sldId id="417" r:id="rId32"/>
    <p:sldId id="462" r:id="rId33"/>
    <p:sldId id="460" r:id="rId34"/>
    <p:sldId id="422" r:id="rId35"/>
    <p:sldId id="438" r:id="rId36"/>
    <p:sldId id="482" r:id="rId37"/>
    <p:sldId id="476" r:id="rId38"/>
    <p:sldId id="457" r:id="rId39"/>
    <p:sldId id="479" r:id="rId40"/>
    <p:sldId id="459" r:id="rId41"/>
    <p:sldId id="435" r:id="rId42"/>
    <p:sldId id="436" r:id="rId43"/>
    <p:sldId id="437" r:id="rId44"/>
    <p:sldId id="443" r:id="rId45"/>
    <p:sldId id="481" r:id="rId46"/>
    <p:sldId id="444" r:id="rId47"/>
    <p:sldId id="453" r:id="rId48"/>
    <p:sldId id="454" r:id="rId49"/>
    <p:sldId id="455" r:id="rId50"/>
    <p:sldId id="470" r:id="rId51"/>
    <p:sldId id="471" r:id="rId52"/>
    <p:sldId id="472" r:id="rId53"/>
    <p:sldId id="474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9966"/>
    <a:srgbClr val="FF3300"/>
    <a:srgbClr val="99FFCC"/>
    <a:srgbClr val="66FFFF"/>
    <a:srgbClr val="66FF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4" autoAdjust="0"/>
    <p:restoredTop sz="94660"/>
  </p:normalViewPr>
  <p:slideViewPr>
    <p:cSldViewPr>
      <p:cViewPr varScale="1">
        <p:scale>
          <a:sx n="63" d="100"/>
          <a:sy n="63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7FFB6-F113-40E0-A7E0-2E5E7B4CEC23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A3B53-1787-4FF9-81FD-5D68B73A3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2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85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502B64-01D8-45EA-9AF6-4191A35DD228}" type="slidenum">
              <a:rPr lang="es-ES">
                <a:solidFill>
                  <a:prstClr val="black"/>
                </a:solidFill>
              </a:rPr>
              <a:pPr eaLnBrk="1" hangingPunct="1"/>
              <a:t>20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35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2AFF1-2106-4B95-B88C-729410DCF51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A3B53-1787-4FF9-81FD-5D68B73A378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3225"/>
            <a:ext cx="3810000" cy="221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225"/>
            <a:ext cx="3810000" cy="221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2400" y="228600"/>
            <a:ext cx="1955800" cy="3659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228600"/>
            <a:ext cx="5716587" cy="3659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96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4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41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39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95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83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88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91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56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5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269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00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4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23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24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27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02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04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35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66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728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7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822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72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3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02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3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56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946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693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33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36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95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663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819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44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93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83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97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595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86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28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557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66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451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24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145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503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/>
              <a:pPr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228600"/>
            <a:ext cx="77724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3225"/>
            <a:ext cx="77724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467600" y="-338138"/>
            <a:ext cx="16764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Name Event Date</a:t>
            </a:r>
            <a:fld id="{80D429EE-A3EF-4C87-9D6E-B9E6522B80F2}" type="slidenum">
              <a:rPr lang="en-US" sz="1200">
                <a:solidFill>
                  <a:srgbClr val="FFFFFF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678488" y="-798513"/>
            <a:ext cx="4841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8C508"/>
              </a:buClr>
              <a:buSzPct val="75000"/>
              <a:buFont typeface="Wingdings" pitchFamily="2" charset="2"/>
              <a:buChar char="u"/>
              <a:defRPr/>
            </a:pPr>
            <a:endParaRPr lang="en-GB" sz="3200" b="1" i="1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609600" indent="-609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100138" indent="-5334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428750" indent="-4572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81175" indent="-4032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76463" indent="-3937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336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0908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480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05263" indent="-3937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rgbClr val="FF9900"/>
        </a:buClr>
        <a:buSzPct val="110000"/>
        <a:buChar char="•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257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F19FC-97D4-4E82-9C3B-46FB4D83D9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8EB20-C3E5-4160-BF61-540B0D0EA4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4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2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6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751FA-6E14-4923-9AF2-49A6302366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25/04/2012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9397C-0087-40A7-957E-C601248C927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1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2A93B-25CD-429E-80EE-AA3CDC1346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31FDB-C6BF-4BBA-800A-C49F9713BD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0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internalPage.py?pageId=0&amp;confId=115336" TargetMode="External"/><Relationship Id="rId2" Type="http://schemas.openxmlformats.org/officeDocument/2006/relationships/hyperlink" Target="https://indico.desy.de/conferenceDisplay.py?confId=4991" TargetMode="Externa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llrf2011.desy.de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3.wdp"/><Relationship Id="rId7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hyperlink" Target="https://indico.cern.ch/conferenceDisplay.py?confId=132526" TargetMode="External"/><Relationship Id="rId4" Type="http://schemas.openxmlformats.org/officeDocument/2006/relationships/hyperlink" Target="https://indico.desy.de/conferenceDisplay.py?confId=499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ndico.cern.ch/conferenceDisplay.py?confId=166908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watuniversity@yahoo.com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indico.cern.ch/conferenceDisplay.py?confId=149614" TargetMode="External"/><Relationship Id="rId4" Type="http://schemas.openxmlformats.org/officeDocument/2006/relationships/hyperlink" Target="https://indico.desy.de/conferenceDisplay.py?confId=499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://lpsc.in2p3.fr/Indico/internalPage.py?pageId=2&amp;confId=64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indico.desy.de/conferenceDisplay.py?confId=499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accnet.web.cern.ch/accnet/Literature/2011/LHC%20Performance%20and%20Future%20Plans%20-%20Kyoto%20University%2022%20July%202011%20-%20Frank%20Zimmermann.ppt" TargetMode="External"/><Relationship Id="rId13" Type="http://schemas.openxmlformats.org/officeDocument/2006/relationships/hyperlink" Target="http://accnet.web.cern.ch/accnet/Literature/2011/e014001.pdf" TargetMode="External"/><Relationship Id="rId3" Type="http://schemas.openxmlformats.org/officeDocument/2006/relationships/hyperlink" Target="https://cdsweb.cern.ch/record/1439010?ln=en" TargetMode="External"/><Relationship Id="rId7" Type="http://schemas.openxmlformats.org/officeDocument/2006/relationships/hyperlink" Target="https://project-ecloud-meetings.web.cern.ch/project-ecloud-meetings/2011/29.07.2011/CERN29-7lcompact-cimino.pdf" TargetMode="External"/><Relationship Id="rId12" Type="http://schemas.openxmlformats.org/officeDocument/2006/relationships/hyperlink" Target="http://cdsweb.cern.ch/record/1344820?ln=en" TargetMode="External"/><Relationship Id="rId17" Type="http://schemas.openxmlformats.org/officeDocument/2006/relationships/hyperlink" Target="http://accnet.web.cern.ch/accnet/Literature/2011/report3-ubaldo-iriso.pdf" TargetMode="External"/><Relationship Id="rId2" Type="http://schemas.openxmlformats.org/officeDocument/2006/relationships/hyperlink" Target="https://cdsweb.cern.ch/record/1442933" TargetMode="External"/><Relationship Id="rId16" Type="http://schemas.openxmlformats.org/officeDocument/2006/relationships/hyperlink" Target="http://cdsweb.cern.ch/record/1346546/files/EuCARD-REP-2011-002.pdf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accnet.web.cern.ch/accnet/Literature/2011/Hadron%20Colliders%20-%20Mexican%20Accelerator%20School%202011%20-%20Zimmermann.ppt" TargetMode="External"/><Relationship Id="rId11" Type="http://schemas.openxmlformats.org/officeDocument/2006/relationships/hyperlink" Target="http://accnet.web.cern.ch/accnet/Literature/2011/LHC%20Status%20&amp;%20Plans%20-%20ATLAS%20week%20June%202011%20-%20Frank%20Zimmermann.ppt" TargetMode="External"/><Relationship Id="rId5" Type="http://schemas.openxmlformats.org/officeDocument/2006/relationships/hyperlink" Target="http://accnet.web.cern.ch/accnet/Literature/2011/Machine%20Progress%20Towards%20Higher%20Luminosity%20-%20CMS%20Meeting%207%20November%202011%20-%20Frank%20Zimmermann.pptx" TargetMode="External"/><Relationship Id="rId15" Type="http://schemas.openxmlformats.org/officeDocument/2006/relationships/hyperlink" Target="http://cdsweb.cern.ch/record/1346545/files/EuCARD-CON-2011-002.pdf" TargetMode="External"/><Relationship Id="rId10" Type="http://schemas.openxmlformats.org/officeDocument/2006/relationships/hyperlink" Target="http://accnet.web.cern.ch/accnet/Literature/2011/LHC%20Performance%20and%20Future%20Plans%20-%20KEK%20seminar%201%20July%202011%20-%20Frank%20Zimmermann.ppt" TargetMode="External"/><Relationship Id="rId4" Type="http://schemas.openxmlformats.org/officeDocument/2006/relationships/hyperlink" Target="http://prst-ab.aps.org/pdf/PRSTAB/v14/i11/e111003" TargetMode="External"/><Relationship Id="rId9" Type="http://schemas.openxmlformats.org/officeDocument/2006/relationships/hyperlink" Target="http://accnet.web.cern.ch/accnet/Literature/2011/LHC%20Performance%20and%20Future%20Plans%20-%20Hiroshima%20University%2019%20July%202011%20-%20Frank%20Zimmermann.ppt" TargetMode="External"/><Relationship Id="rId14" Type="http://schemas.openxmlformats.org/officeDocument/2006/relationships/hyperlink" Target="http://cdsweb.cern.ch/record/1338530/files/EuCARD-REP-2011-001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ckcroft.ac.uk/events/HOMSC12/index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://euronnac-web.web.cern.ch/euronnac-web/Working_Groups.html" TargetMode="Externa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hyperlink" Target="http://www.hotelhermitage.it/" TargetMode="External"/><Relationship Id="rId3" Type="http://schemas.openxmlformats.org/officeDocument/2006/relationships/image" Target="../media/image62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microsoft.com/office/2007/relationships/hdphoto" Target="../media/hdphoto5.wdp"/><Relationship Id="rId9" Type="http://schemas.openxmlformats.org/officeDocument/2006/relationships/image" Target="../media/image67.png"/><Relationship Id="rId1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ific.uv.es/" TargetMode="External"/><Relationship Id="rId13" Type="http://schemas.openxmlformats.org/officeDocument/2006/relationships/hyperlink" Target="http://www.na.infn.it/" TargetMode="External"/><Relationship Id="rId18" Type="http://schemas.openxmlformats.org/officeDocument/2006/relationships/hyperlink" Target="http://www.ujf-grenoble.fr/" TargetMode="External"/><Relationship Id="rId3" Type="http://schemas.openxmlformats.org/officeDocument/2006/relationships/hyperlink" Target="http://www.cern.ch/" TargetMode="External"/><Relationship Id="rId7" Type="http://schemas.openxmlformats.org/officeDocument/2006/relationships/hyperlink" Target="http://www.csic.es/" TargetMode="External"/><Relationship Id="rId12" Type="http://schemas.openxmlformats.org/officeDocument/2006/relationships/hyperlink" Target="http://www.infn.it/" TargetMode="External"/><Relationship Id="rId17" Type="http://schemas.openxmlformats.org/officeDocument/2006/relationships/hyperlink" Target="http://www.tu-darmstadt.de/" TargetMode="External"/><Relationship Id="rId2" Type="http://schemas.openxmlformats.org/officeDocument/2006/relationships/hyperlink" Target="http://www.bnl.gov/world/" TargetMode="External"/><Relationship Id="rId16" Type="http://schemas.openxmlformats.org/officeDocument/2006/relationships/hyperlink" Target="http://www./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www.lpsc.in2p3.fr/" TargetMode="External"/><Relationship Id="rId11" Type="http://schemas.openxmlformats.org/officeDocument/2006/relationships/hyperlink" Target="http://www.gsi.de/" TargetMode="External"/><Relationship Id="rId5" Type="http://schemas.openxmlformats.org/officeDocument/2006/relationships/hyperlink" Target="http://www.lal.in2p3.fr/" TargetMode="External"/><Relationship Id="rId15" Type="http://schemas.openxmlformats.org/officeDocument/2006/relationships/hyperlink" Target="http://www.lbl.gov/" TargetMode="External"/><Relationship Id="rId10" Type="http://schemas.openxmlformats.org/officeDocument/2006/relationships/hyperlink" Target="http://www.fnal.gov/" TargetMode="External"/><Relationship Id="rId4" Type="http://schemas.openxmlformats.org/officeDocument/2006/relationships/hyperlink" Target="http://www.cockcroft.ac.uk/" TargetMode="External"/><Relationship Id="rId9" Type="http://schemas.openxmlformats.org/officeDocument/2006/relationships/hyperlink" Target="http://www.desy.de/html/home/" TargetMode="External"/><Relationship Id="rId14" Type="http://schemas.openxmlformats.org/officeDocument/2006/relationships/hyperlink" Target="http://www.kek.jp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l.in2p3.fr/" TargetMode="External"/><Relationship Id="rId13" Type="http://schemas.openxmlformats.org/officeDocument/2006/relationships/hyperlink" Target="http://www.uni-goettingen.de/" TargetMode="External"/><Relationship Id="rId18" Type="http://schemas.openxmlformats.org/officeDocument/2006/relationships/hyperlink" Target="http://www.roma2.infn.it/" TargetMode="External"/><Relationship Id="rId26" Type="http://schemas.openxmlformats.org/officeDocument/2006/relationships/hyperlink" Target="http://www.ujf-grenoble.fr/" TargetMode="External"/><Relationship Id="rId3" Type="http://schemas.openxmlformats.org/officeDocument/2006/relationships/hyperlink" Target="http://www.bnl.gov/world/" TargetMode="External"/><Relationship Id="rId21" Type="http://schemas.openxmlformats.org/officeDocument/2006/relationships/hyperlink" Target="http://www-lpnhep.in2p3.fr/" TargetMode="External"/><Relationship Id="rId7" Type="http://schemas.openxmlformats.org/officeDocument/2006/relationships/hyperlink" Target="http://ipnweb.in2p3.fr/" TargetMode="External"/><Relationship Id="rId12" Type="http://schemas.openxmlformats.org/officeDocument/2006/relationships/hyperlink" Target="http://www.fzd.de/" TargetMode="External"/><Relationship Id="rId17" Type="http://schemas.openxmlformats.org/officeDocument/2006/relationships/hyperlink" Target="http://www.mi.infn.it/" TargetMode="External"/><Relationship Id="rId25" Type="http://schemas.openxmlformats.org/officeDocument/2006/relationships/hyperlink" Target="http://www.dmcs.p.lodz.pl/" TargetMode="External"/><Relationship Id="rId2" Type="http://schemas.openxmlformats.org/officeDocument/2006/relationships/hyperlink" Target="http://www.bessy.de/" TargetMode="External"/><Relationship Id="rId16" Type="http://schemas.openxmlformats.org/officeDocument/2006/relationships/hyperlink" Target="http://www.infn.it/" TargetMode="External"/><Relationship Id="rId20" Type="http://schemas.openxmlformats.org/officeDocument/2006/relationships/hyperlink" Target="http://www.uni.karlsruhe.de/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www.cockcroft.ac.uk/" TargetMode="External"/><Relationship Id="rId11" Type="http://schemas.openxmlformats.org/officeDocument/2006/relationships/hyperlink" Target="http://www.esrf.eu/" TargetMode="External"/><Relationship Id="rId24" Type="http://schemas.openxmlformats.org/officeDocument/2006/relationships/hyperlink" Target="http://www.tu-darmstadt.de/" TargetMode="External"/><Relationship Id="rId5" Type="http://schemas.openxmlformats.org/officeDocument/2006/relationships/hyperlink" Target="http://www.cern.ch/" TargetMode="External"/><Relationship Id="rId15" Type="http://schemas.openxmlformats.org/officeDocument/2006/relationships/hyperlink" Target="http://www.ifj.edu.pl/" TargetMode="External"/><Relationship Id="rId23" Type="http://schemas.openxmlformats.org/officeDocument/2006/relationships/hyperlink" Target="http://www.rhul.ac.uk/" TargetMode="External"/><Relationship Id="rId28" Type="http://schemas.openxmlformats.org/officeDocument/2006/relationships/hyperlink" Target="http://www.uni-wuppertal.de/" TargetMode="External"/><Relationship Id="rId10" Type="http://schemas.openxmlformats.org/officeDocument/2006/relationships/hyperlink" Target="http://www.desy.de/html/home" TargetMode="External"/><Relationship Id="rId19" Type="http://schemas.openxmlformats.org/officeDocument/2006/relationships/hyperlink" Target="http://www.ipj.gov.pl/" TargetMode="External"/><Relationship Id="rId4" Type="http://schemas.openxmlformats.org/officeDocument/2006/relationships/hyperlink" Target="http://www-dsm.cea.fr/" TargetMode="External"/><Relationship Id="rId9" Type="http://schemas.openxmlformats.org/officeDocument/2006/relationships/hyperlink" Target="http://www.ikp.tu-darmstadt.de/" TargetMode="External"/><Relationship Id="rId14" Type="http://schemas.openxmlformats.org/officeDocument/2006/relationships/hyperlink" Target="http://www.gsi.de/" TargetMode="External"/><Relationship Id="rId22" Type="http://schemas.openxmlformats.org/officeDocument/2006/relationships/hyperlink" Target="http://www.uni.rostock.de/" TargetMode="External"/><Relationship Id="rId27" Type="http://schemas.openxmlformats.org/officeDocument/2006/relationships/hyperlink" Target="http://lpsc.in2p3.fr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accnet/" TargetMode="External"/><Relationship Id="rId7" Type="http://schemas.openxmlformats.org/officeDocument/2006/relationships/hyperlink" Target="http://cern.ch/EuCARD/about/results/deliverable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edms.cern.ch/file/1001866/4/EuCARD-Del-D4.1.1-D4.2.1-D4.3.1-1001866-v3.0.pdf" TargetMode="External"/><Relationship Id="rId5" Type="http://schemas.openxmlformats.org/officeDocument/2006/relationships/hyperlink" Target="http://cernc.ch/accnet/Tasks/Rftech/" TargetMode="External"/><Relationship Id="rId4" Type="http://schemas.openxmlformats.org/officeDocument/2006/relationships/hyperlink" Target="http://cern.ch/accnet/Tasks/Eurolumi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6.gif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7.jpeg"/><Relationship Id="rId4" Type="http://schemas.openxmlformats.org/officeDocument/2006/relationships/image" Target="../media/image24.gif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accne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cnet-logo-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33400"/>
            <a:ext cx="3887456" cy="1676399"/>
          </a:xfrm>
          <a:prstGeom prst="rect">
            <a:avLst/>
          </a:prstGeom>
        </p:spPr>
      </p:pic>
      <p:pic>
        <p:nvPicPr>
          <p:cNvPr id="6" name="Picture 5" descr="logo-EuCA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9" y="533400"/>
            <a:ext cx="3689685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2590800"/>
            <a:ext cx="7081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EuCARD</a:t>
            </a:r>
            <a:r>
              <a:rPr lang="en-US" sz="3600" dirty="0" smtClean="0"/>
              <a:t> WP4 - Accelerator Networks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4290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coordinated by </a:t>
            </a:r>
          </a:p>
          <a:p>
            <a:pPr algn="ctr"/>
            <a:r>
              <a:rPr lang="en-US" sz="2800" dirty="0" smtClean="0">
                <a:solidFill>
                  <a:srgbClr val="3333FF"/>
                </a:solidFill>
              </a:rPr>
              <a:t>Ralph Assmann, Jean-Marie De Conto, Mariusz Grecki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Jens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Osterhoff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Walter Scandale, </a:t>
            </a:r>
            <a:r>
              <a:rPr lang="en-US" sz="2800" dirty="0" smtClean="0">
                <a:solidFill>
                  <a:srgbClr val="3333FF"/>
                </a:solidFill>
              </a:rPr>
              <a:t>Peter Spiller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Ezio Todesco, Henri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Videau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Wolfgang Weingarten (ret.), and </a:t>
            </a:r>
            <a:r>
              <a:rPr lang="en-US" sz="2800" u="sng" dirty="0" smtClean="0">
                <a:solidFill>
                  <a:srgbClr val="3333FF"/>
                </a:solidFill>
              </a:rPr>
              <a:t>Frank Zimmermann</a:t>
            </a:r>
            <a:endParaRPr lang="en-US" sz="2800" u="sng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1036" y="5638800"/>
            <a:ext cx="70871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EuCARD</a:t>
            </a:r>
            <a:r>
              <a:rPr lang="en-US" sz="2800" dirty="0" smtClean="0"/>
              <a:t>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Annual Meeting, </a:t>
            </a:r>
          </a:p>
          <a:p>
            <a:pPr algn="ctr"/>
            <a:r>
              <a:rPr lang="en-US" sz="2800" dirty="0" smtClean="0"/>
              <a:t>Warsaw University of Technology,</a:t>
            </a:r>
            <a:r>
              <a:rPr lang="en-US" sz="2800" dirty="0"/>
              <a:t> </a:t>
            </a:r>
            <a:r>
              <a:rPr lang="en-US" sz="2800" dirty="0" smtClean="0"/>
              <a:t>25 April 2012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34705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Arial" pitchFamily="34" charset="0"/>
                <a:ea typeface="Times New Roman" pitchFamily="18" charset="0"/>
              </a:rPr>
              <a:t>AccNet</a:t>
            </a:r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 Deliverable</a:t>
            </a:r>
          </a:p>
          <a:p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D4.3.2 </a:t>
            </a:r>
          </a:p>
          <a:p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– “Strategy/result </a:t>
            </a:r>
            <a:r>
              <a:rPr lang="en-US" sz="3600" dirty="0">
                <a:latin typeface="Arial" pitchFamily="34" charset="0"/>
                <a:ea typeface="Times New Roman" pitchFamily="18" charset="0"/>
              </a:rPr>
              <a:t>for SRF test </a:t>
            </a:r>
            <a:r>
              <a:rPr lang="en-US" sz="3600" dirty="0" smtClean="0">
                <a:latin typeface="Arial" pitchFamily="34" charset="0"/>
                <a:ea typeface="Times New Roman" pitchFamily="18" charset="0"/>
              </a:rPr>
              <a:t>infrastructures” –</a:t>
            </a:r>
            <a:endParaRPr lang="en-US" sz="3600" dirty="0">
              <a:latin typeface="Arial" pitchFamily="34" charset="0"/>
            </a:endParaRPr>
          </a:p>
          <a:p>
            <a:r>
              <a:rPr lang="en-US" sz="3600" dirty="0">
                <a:latin typeface="Arial" pitchFamily="34" charset="0"/>
              </a:rPr>
              <a:t>h</a:t>
            </a:r>
            <a:r>
              <a:rPr lang="en-US" sz="3600" dirty="0" smtClean="0">
                <a:latin typeface="Arial" pitchFamily="34" charset="0"/>
              </a:rPr>
              <a:t>as become a </a:t>
            </a:r>
            <a:r>
              <a:rPr lang="en-US" sz="3600" dirty="0" err="1" smtClean="0">
                <a:latin typeface="Arial" pitchFamily="34" charset="0"/>
              </a:rPr>
              <a:t>EuCARD</a:t>
            </a:r>
            <a:endParaRPr lang="en-US" sz="3600" dirty="0" smtClean="0">
              <a:latin typeface="Arial" pitchFamily="34" charset="0"/>
            </a:endParaRPr>
          </a:p>
          <a:p>
            <a:r>
              <a:rPr lang="en-US" sz="3600" dirty="0">
                <a:latin typeface="Arial" pitchFamily="34" charset="0"/>
              </a:rPr>
              <a:t>m</a:t>
            </a:r>
            <a:r>
              <a:rPr lang="en-US" sz="3600" dirty="0" smtClean="0">
                <a:latin typeface="Arial" pitchFamily="34" charset="0"/>
              </a:rPr>
              <a:t>onograph!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778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85800"/>
            <a:ext cx="9220200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09" y="175552"/>
            <a:ext cx="87054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Retirement of </a:t>
            </a:r>
            <a:r>
              <a:rPr lang="en-US" sz="3200" b="1" dirty="0" err="1" smtClean="0">
                <a:solidFill>
                  <a:prstClr val="black"/>
                </a:solidFill>
              </a:rPr>
              <a:t>RFTech</a:t>
            </a:r>
            <a:r>
              <a:rPr lang="en-US" sz="3200" b="1" dirty="0" smtClean="0">
                <a:solidFill>
                  <a:prstClr val="black"/>
                </a:solidFill>
              </a:rPr>
              <a:t> Co-</a:t>
            </a:r>
            <a:r>
              <a:rPr lang="en-US" sz="3200" b="1" dirty="0" err="1" smtClean="0">
                <a:solidFill>
                  <a:prstClr val="black"/>
                </a:solidFill>
              </a:rPr>
              <a:t>ordinator</a:t>
            </a:r>
            <a:r>
              <a:rPr lang="en-US" sz="3200" b="1" dirty="0" smtClean="0">
                <a:solidFill>
                  <a:prstClr val="black"/>
                </a:solidFill>
              </a:rPr>
              <a:t> W. Weingarten</a:t>
            </a:r>
          </a:p>
          <a:p>
            <a:r>
              <a:rPr lang="en-US" sz="2800" b="1" dirty="0" smtClean="0">
                <a:solidFill>
                  <a:prstClr val="white"/>
                </a:solidFill>
              </a:rPr>
              <a:t>29.11.2011   	</a:t>
            </a:r>
            <a:r>
              <a:rPr lang="en-US" sz="2800" b="1" i="1" dirty="0" smtClean="0">
                <a:solidFill>
                  <a:prstClr val="white"/>
                </a:solidFill>
              </a:rPr>
              <a:t>Many thanks &amp; good luck, Wolfgang!</a:t>
            </a:r>
            <a:endParaRPr lang="en-GB" sz="28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2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00"/>
            <a:ext cx="9144000" cy="716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RFTech</a:t>
            </a:r>
            <a:r>
              <a:rPr lang="en-US" sz="2400" b="1" dirty="0" smtClean="0">
                <a:solidFill>
                  <a:srgbClr val="C00000"/>
                </a:solidFill>
              </a:rPr>
              <a:t> co-sponsored workshop </a:t>
            </a:r>
            <a:r>
              <a:rPr lang="en-US" sz="2400" dirty="0"/>
              <a:t>o</a:t>
            </a:r>
            <a:r>
              <a:rPr lang="en-US" sz="2400" dirty="0" smtClean="0"/>
              <a:t>n Advanced </a:t>
            </a:r>
            <a:r>
              <a:rPr lang="en-US" sz="2400" dirty="0"/>
              <a:t>Techniques in LLRF for </a:t>
            </a:r>
            <a:r>
              <a:rPr lang="en-US" sz="2400" dirty="0" smtClean="0"/>
              <a:t>	XFEL, </a:t>
            </a:r>
            <a:r>
              <a:rPr lang="en-US" sz="2400" dirty="0"/>
              <a:t>Cracow 18-20.04.2011</a:t>
            </a:r>
            <a:endParaRPr lang="en-GB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/>
              <a:t> </a:t>
            </a:r>
            <a:r>
              <a:rPr lang="en-GB" sz="2400" b="1" dirty="0" smtClean="0">
                <a:solidFill>
                  <a:srgbClr val="3333FF"/>
                </a:solidFill>
              </a:rPr>
              <a:t>3rd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r>
              <a:rPr lang="en-US" sz="2400" b="1" dirty="0">
                <a:solidFill>
                  <a:srgbClr val="3333FF"/>
                </a:solidFill>
              </a:rPr>
              <a:t>WP4 </a:t>
            </a:r>
            <a:r>
              <a:rPr lang="en-US" sz="2400" b="1" dirty="0" err="1" smtClean="0">
                <a:solidFill>
                  <a:srgbClr val="3333FF"/>
                </a:solidFill>
              </a:rPr>
              <a:t>AccNet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r>
              <a:rPr lang="en-US" sz="2400" b="1" dirty="0">
                <a:solidFill>
                  <a:srgbClr val="3333FF"/>
                </a:solidFill>
              </a:rPr>
              <a:t>Steering &amp; Coordination Meeting</a:t>
            </a:r>
            <a:r>
              <a:rPr lang="en-US" sz="2400" dirty="0"/>
              <a:t>, </a:t>
            </a:r>
            <a:r>
              <a:rPr lang="en-US" sz="2400" dirty="0" smtClean="0"/>
              <a:t>CNRS, 10.05.2011 </a:t>
            </a:r>
            <a:endParaRPr lang="en-GB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dirty="0" smtClean="0"/>
              <a:t> 1st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AccNet-EuroNNAc</a:t>
            </a:r>
            <a:r>
              <a:rPr lang="en-US" sz="2400" b="1" dirty="0" smtClean="0">
                <a:solidFill>
                  <a:srgbClr val="FF0000"/>
                </a:solidFill>
              </a:rPr>
              <a:t> workshop</a:t>
            </a:r>
            <a:r>
              <a:rPr lang="en-US" sz="2400" dirty="0" smtClean="0"/>
              <a:t>, May 2011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 AccNet-RFTech co-sponsored </a:t>
            </a:r>
            <a:r>
              <a:rPr lang="fr-FR" sz="2400" b="1" dirty="0" smtClean="0">
                <a:solidFill>
                  <a:srgbClr val="C00000"/>
                </a:solidFill>
              </a:rPr>
              <a:t>MIXDES2011</a:t>
            </a:r>
            <a:r>
              <a:rPr lang="fr-FR" sz="2400" dirty="0"/>
              <a:t>, </a:t>
            </a:r>
            <a:r>
              <a:rPr lang="fr-FR" sz="2400" dirty="0" smtClean="0"/>
              <a:t>Gliwice, </a:t>
            </a:r>
            <a:r>
              <a:rPr lang="fr-FR" sz="2400" dirty="0"/>
              <a:t>16-18 </a:t>
            </a:r>
            <a:r>
              <a:rPr lang="fr-FR" sz="2400" dirty="0" err="1"/>
              <a:t>June</a:t>
            </a:r>
            <a:r>
              <a:rPr lang="fr-FR" sz="2400" dirty="0"/>
              <a:t> 2011 </a:t>
            </a:r>
            <a:endParaRPr lang="en-US" sz="24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AccNet-RFTech co-sponsored Workshop </a:t>
            </a:r>
            <a:r>
              <a:rPr lang="en-US" sz="2400" b="1" dirty="0" smtClean="0"/>
              <a:t>LLRF-2011</a:t>
            </a:r>
            <a:r>
              <a:rPr lang="en-US" sz="2400" dirty="0" smtClean="0"/>
              <a:t>, DESY, 17-21.10.‘11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AccNet-EuroLumi</a:t>
            </a:r>
            <a:r>
              <a:rPr lang="en-US" sz="2400" b="1" dirty="0" smtClean="0">
                <a:solidFill>
                  <a:srgbClr val="FF0000"/>
                </a:solidFill>
              </a:rPr>
              <a:t> Workshop </a:t>
            </a:r>
            <a:r>
              <a:rPr lang="en-US" sz="2400" dirty="0"/>
              <a:t>on </a:t>
            </a:r>
            <a:r>
              <a:rPr lang="en-US" sz="2400" b="1" dirty="0"/>
              <a:t>Optics Measurement, Correction &amp; </a:t>
            </a:r>
            <a:r>
              <a:rPr lang="en-US" sz="2400" b="1" dirty="0" smtClean="0"/>
              <a:t>	</a:t>
            </a:r>
            <a:r>
              <a:rPr lang="en-US" sz="2400" b="1" dirty="0" err="1" smtClean="0"/>
              <a:t>Modelling</a:t>
            </a:r>
            <a:r>
              <a:rPr lang="en-US" sz="2400" b="1" dirty="0" smtClean="0"/>
              <a:t> </a:t>
            </a:r>
            <a:r>
              <a:rPr lang="en-US" sz="2400" b="1" dirty="0"/>
              <a:t>"OMCM"</a:t>
            </a:r>
            <a:r>
              <a:rPr lang="en-US" sz="2400" dirty="0"/>
              <a:t>, CERN, 20-21 June 2011 </a:t>
            </a:r>
            <a:endParaRPr lang="en-US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da-DK" sz="2400" dirty="0" smtClean="0"/>
              <a:t> </a:t>
            </a:r>
            <a:r>
              <a:rPr lang="da-DK" sz="2400" b="1" dirty="0" smtClean="0">
                <a:solidFill>
                  <a:srgbClr val="C00000"/>
                </a:solidFill>
              </a:rPr>
              <a:t>AccNet co-sponsored MulCoPim'11</a:t>
            </a:r>
            <a:r>
              <a:rPr lang="da-DK" sz="2400" dirty="0"/>
              <a:t>, Valencia, 21-23 September 2011 </a:t>
            </a:r>
            <a:endParaRPr lang="en-US" sz="2400" dirty="0" smtClean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</a:t>
            </a:r>
            <a:r>
              <a:rPr lang="en-US" sz="2400" b="1" dirty="0" smtClean="0">
                <a:solidFill>
                  <a:srgbClr val="FF0000"/>
                </a:solidFill>
              </a:rPr>
              <a:t> Workshop</a:t>
            </a:r>
            <a:r>
              <a:rPr lang="en-US" sz="2400" dirty="0" smtClean="0"/>
              <a:t> </a:t>
            </a:r>
            <a:r>
              <a:rPr lang="en-US" sz="2400" b="1" dirty="0" smtClean="0"/>
              <a:t>LHC-CC11 on LHC </a:t>
            </a:r>
            <a:r>
              <a:rPr lang="en-US" sz="2400" b="1" dirty="0"/>
              <a:t>Crab </a:t>
            </a:r>
            <a:r>
              <a:rPr lang="en-US" sz="2400" b="1" dirty="0" smtClean="0"/>
              <a:t>Cavities</a:t>
            </a:r>
            <a:r>
              <a:rPr lang="en-US" sz="2400" dirty="0" smtClean="0"/>
              <a:t>, </a:t>
            </a:r>
            <a:r>
              <a:rPr lang="en-US" sz="2400" dirty="0"/>
              <a:t>CERN </a:t>
            </a:r>
            <a:r>
              <a:rPr lang="en-US" sz="2400" dirty="0" smtClean="0"/>
              <a:t>14-15.11.’11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rd</a:t>
            </a:r>
            <a:r>
              <a:rPr lang="en-US" sz="2400" b="1" dirty="0" smtClean="0">
                <a:solidFill>
                  <a:srgbClr val="FF0000"/>
                </a:solidFill>
              </a:rPr>
              <a:t> Annual </a:t>
            </a:r>
            <a:r>
              <a:rPr lang="en-US" sz="2400" b="1" dirty="0" err="1" smtClean="0">
                <a:solidFill>
                  <a:srgbClr val="FF0000"/>
                </a:solidFill>
              </a:rPr>
              <a:t>RFTech</a:t>
            </a:r>
            <a:r>
              <a:rPr lang="en-US" sz="2400" b="1" dirty="0" smtClean="0">
                <a:solidFill>
                  <a:srgbClr val="FF0000"/>
                </a:solidFill>
              </a:rPr>
              <a:t> meeting</a:t>
            </a:r>
            <a:r>
              <a:rPr lang="en-US" sz="2400" dirty="0" smtClean="0"/>
              <a:t>, Rostock, 12 December 2011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RFTech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co-sponsored </a:t>
            </a:r>
            <a:r>
              <a:rPr lang="en-US" sz="2400" b="1" dirty="0" smtClean="0">
                <a:solidFill>
                  <a:srgbClr val="C00000"/>
                </a:solidFill>
              </a:rPr>
              <a:t>LLRF System Integration WS</a:t>
            </a:r>
            <a:r>
              <a:rPr lang="en-US" sz="2400" dirty="0" smtClean="0"/>
              <a:t>, WUT, 14-16.12.’11</a:t>
            </a:r>
            <a:endParaRPr lang="en-US" sz="2400" dirty="0"/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/>
              <a:t> </a:t>
            </a:r>
            <a:r>
              <a:rPr lang="en-US" sz="2400" dirty="0">
                <a:solidFill>
                  <a:prstClr val="black"/>
                </a:solidFill>
              </a:rPr>
              <a:t>expansion of </a:t>
            </a:r>
            <a:r>
              <a:rPr lang="en-US" sz="2400" b="1" dirty="0">
                <a:solidFill>
                  <a:srgbClr val="00B050"/>
                </a:solidFill>
              </a:rPr>
              <a:t>collaborations with CINVESTAV/Mexico, ESA, ITER</a:t>
            </a:r>
            <a:r>
              <a:rPr lang="en-US" sz="2400" b="1" dirty="0" smtClean="0">
                <a:solidFill>
                  <a:srgbClr val="00B050"/>
                </a:solidFill>
              </a:rPr>
              <a:t>, Kyoto 	U.</a:t>
            </a:r>
            <a:r>
              <a:rPr lang="en-US" sz="2400" dirty="0" smtClean="0">
                <a:solidFill>
                  <a:prstClr val="black"/>
                </a:solidFill>
              </a:rPr>
              <a:t>… </a:t>
            </a:r>
            <a:r>
              <a:rPr lang="en-US" sz="2400" dirty="0">
                <a:solidFill>
                  <a:prstClr val="black"/>
                </a:solidFill>
              </a:rPr>
              <a:t>MulCoPim’2011; 1</a:t>
            </a:r>
            <a:r>
              <a:rPr lang="en-US" sz="2400" baseline="30000" dirty="0">
                <a:solidFill>
                  <a:prstClr val="black"/>
                </a:solidFill>
              </a:rPr>
              <a:t>st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MePAS</a:t>
            </a:r>
            <a:r>
              <a:rPr lang="en-US" sz="2400" dirty="0">
                <a:solidFill>
                  <a:prstClr val="black"/>
                </a:solidFill>
              </a:rPr>
              <a:t>; 3</a:t>
            </a:r>
            <a:r>
              <a:rPr lang="en-US" sz="2400" baseline="30000" dirty="0">
                <a:solidFill>
                  <a:prstClr val="black"/>
                </a:solidFill>
              </a:rPr>
              <a:t>rd</a:t>
            </a:r>
            <a:r>
              <a:rPr lang="en-US" sz="2400" dirty="0">
                <a:solidFill>
                  <a:prstClr val="black"/>
                </a:solidFill>
              </a:rPr>
              <a:t> Mexican </a:t>
            </a:r>
            <a:r>
              <a:rPr lang="en-US" sz="2400" dirty="0" smtClean="0">
                <a:solidFill>
                  <a:prstClr val="black"/>
                </a:solidFill>
              </a:rPr>
              <a:t>student </a:t>
            </a:r>
            <a:r>
              <a:rPr lang="en-US" sz="2400" dirty="0">
                <a:solidFill>
                  <a:prstClr val="black"/>
                </a:solidFill>
              </a:rPr>
              <a:t>at </a:t>
            </a:r>
            <a:r>
              <a:rPr lang="en-US" sz="2400" dirty="0" smtClean="0">
                <a:solidFill>
                  <a:prstClr val="black"/>
                </a:solidFill>
              </a:rPr>
              <a:t>CERN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GB" sz="2400" b="1" dirty="0">
                <a:solidFill>
                  <a:srgbClr val="3333FF"/>
                </a:solidFill>
              </a:rPr>
              <a:t> </a:t>
            </a:r>
            <a:r>
              <a:rPr lang="en-GB" sz="2400" b="1" dirty="0" smtClean="0">
                <a:solidFill>
                  <a:srgbClr val="3333FF"/>
                </a:solidFill>
              </a:rPr>
              <a:t>4th</a:t>
            </a:r>
            <a:r>
              <a:rPr lang="en-US" sz="2400" b="1" dirty="0" smtClean="0">
                <a:solidFill>
                  <a:srgbClr val="3333FF"/>
                </a:solidFill>
              </a:rPr>
              <a:t> </a:t>
            </a:r>
            <a:r>
              <a:rPr lang="en-US" sz="2400" b="1" dirty="0">
                <a:solidFill>
                  <a:srgbClr val="3333FF"/>
                </a:solidFill>
              </a:rPr>
              <a:t>WP4 </a:t>
            </a:r>
            <a:r>
              <a:rPr lang="en-US" sz="2400" b="1" dirty="0" err="1">
                <a:solidFill>
                  <a:srgbClr val="3333FF"/>
                </a:solidFill>
              </a:rPr>
              <a:t>AccNet</a:t>
            </a:r>
            <a:r>
              <a:rPr lang="en-US" sz="2400" b="1" dirty="0">
                <a:solidFill>
                  <a:srgbClr val="3333FF"/>
                </a:solidFill>
              </a:rPr>
              <a:t> Steering &amp; Coordination Meeting</a:t>
            </a:r>
            <a:r>
              <a:rPr lang="en-US" sz="2400" dirty="0"/>
              <a:t>, </a:t>
            </a:r>
            <a:r>
              <a:rPr lang="en-US" sz="2400" dirty="0" smtClean="0"/>
              <a:t>WUT, 24.04.2011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GB" sz="2400" b="1" dirty="0" smtClean="0"/>
          </a:p>
          <a:p>
            <a:r>
              <a:rPr lang="en-GB" sz="1050" b="1" dirty="0" smtClean="0">
                <a:solidFill>
                  <a:srgbClr val="00B050"/>
                </a:solidFill>
              </a:rPr>
              <a:t>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achievements since April’11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45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228600" y="0"/>
            <a:ext cx="9372600" cy="695325"/>
          </a:xfrm>
        </p:spPr>
        <p:txBody>
          <a:bodyPr>
            <a:noAutofit/>
          </a:bodyPr>
          <a:lstStyle/>
          <a:p>
            <a:r>
              <a:rPr lang="pl-PL" b="0" dirty="0" err="1" smtClean="0">
                <a:solidFill>
                  <a:srgbClr val="FFFF00"/>
                </a:solidFill>
              </a:rPr>
              <a:t>Advanced</a:t>
            </a:r>
            <a:r>
              <a:rPr lang="pl-PL" b="0" dirty="0" smtClean="0">
                <a:solidFill>
                  <a:srgbClr val="FFFF00"/>
                </a:solidFill>
              </a:rPr>
              <a:t> </a:t>
            </a:r>
            <a:r>
              <a:rPr lang="pl-PL" b="0" dirty="0" err="1" smtClean="0">
                <a:solidFill>
                  <a:srgbClr val="FFFF00"/>
                </a:solidFill>
              </a:rPr>
              <a:t>Techniques</a:t>
            </a:r>
            <a:r>
              <a:rPr lang="pl-PL" b="0" dirty="0" smtClean="0">
                <a:solidFill>
                  <a:srgbClr val="FFFF00"/>
                </a:solidFill>
              </a:rPr>
              <a:t> </a:t>
            </a:r>
            <a:r>
              <a:rPr lang="pl-PL" b="0" dirty="0" err="1" smtClean="0">
                <a:solidFill>
                  <a:srgbClr val="FFFF00"/>
                </a:solidFill>
              </a:rPr>
              <a:t>in</a:t>
            </a:r>
            <a:r>
              <a:rPr lang="pl-PL" b="0" dirty="0" smtClean="0">
                <a:solidFill>
                  <a:srgbClr val="FFFF00"/>
                </a:solidFill>
              </a:rPr>
              <a:t> LLRF for XFEL </a:t>
            </a:r>
            <a:r>
              <a:rPr lang="pl-PL" b="0" dirty="0" err="1" smtClean="0">
                <a:solidFill>
                  <a:srgbClr val="FFFF00"/>
                </a:solidFill>
              </a:rPr>
              <a:t>Workshop</a:t>
            </a:r>
            <a:r>
              <a:rPr lang="pl-PL" b="0" dirty="0" smtClean="0">
                <a:solidFill>
                  <a:srgbClr val="FFFF00"/>
                </a:solidFill>
              </a:rPr>
              <a:t>, </a:t>
            </a:r>
            <a:r>
              <a:rPr lang="pl-PL" b="0" dirty="0" err="1" smtClean="0">
                <a:solidFill>
                  <a:srgbClr val="FFFF00"/>
                </a:solidFill>
              </a:rPr>
              <a:t>Cracow</a:t>
            </a:r>
            <a:r>
              <a:rPr lang="pl-PL" b="0" dirty="0" smtClean="0">
                <a:solidFill>
                  <a:srgbClr val="FFFF00"/>
                </a:solidFill>
              </a:rPr>
              <a:t> 18-20.04.2011</a:t>
            </a:r>
            <a:endParaRPr lang="en-US" b="0" dirty="0">
              <a:solidFill>
                <a:srgbClr val="FFFF00"/>
              </a:solidFill>
            </a:endParaRPr>
          </a:p>
        </p:txBody>
      </p:sp>
      <p:pic>
        <p:nvPicPr>
          <p:cNvPr id="4" name="Symbol zastępczy zawartości 3" descr="P10101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68144" y="1700808"/>
            <a:ext cx="3013373" cy="4017831"/>
          </a:xfrm>
        </p:spPr>
      </p:pic>
      <p:sp>
        <p:nvSpPr>
          <p:cNvPr id="5" name="pole tekstowe 4"/>
          <p:cNvSpPr txBox="1"/>
          <p:nvPr/>
        </p:nvSpPr>
        <p:spPr>
          <a:xfrm>
            <a:off x="0" y="1828800"/>
            <a:ext cx="59436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FF"/>
                </a:solidFill>
              </a:rPr>
              <a:t>3</a:t>
            </a:r>
            <a:r>
              <a:rPr lang="en-US" sz="2800" dirty="0" smtClean="0">
                <a:solidFill>
                  <a:srgbClr val="FFFFFF"/>
                </a:solidFill>
              </a:rPr>
              <a:t>8</a:t>
            </a:r>
            <a:r>
              <a:rPr lang="pl-PL" sz="2800" dirty="0" smtClean="0">
                <a:solidFill>
                  <a:srgbClr val="FFFFFF"/>
                </a:solidFill>
              </a:rPr>
              <a:t> participants from Poland, Germany </a:t>
            </a:r>
            <a:r>
              <a:rPr lang="en-US" sz="2800" dirty="0" smtClean="0">
                <a:solidFill>
                  <a:srgbClr val="FFFFFF"/>
                </a:solidFill>
              </a:rPr>
              <a:t>&amp;</a:t>
            </a:r>
            <a:r>
              <a:rPr lang="pl-PL" sz="2800" dirty="0" smtClean="0">
                <a:solidFill>
                  <a:srgbClr val="FFFFFF"/>
                </a:solidFill>
              </a:rPr>
              <a:t> US,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pl-PL" sz="2800" dirty="0" smtClean="0">
                <a:solidFill>
                  <a:srgbClr val="FFFFFF"/>
                </a:solidFill>
              </a:rPr>
              <a:t>35 talks including 2 invited talks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 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topics:</a:t>
            </a:r>
            <a:endParaRPr lang="pl-PL" sz="2400" dirty="0" smtClean="0">
              <a:solidFill>
                <a:srgbClr val="FFFFFF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t</a:t>
            </a:r>
            <a:r>
              <a:rPr lang="pl-PL" sz="2400" dirty="0" smtClean="0">
                <a:solidFill>
                  <a:srgbClr val="FFFFFF"/>
                </a:solidFill>
              </a:rPr>
              <a:t>owards CW operation of XFEL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</a:t>
            </a:r>
            <a:r>
              <a:rPr lang="pl-PL" sz="2400" dirty="0" smtClean="0">
                <a:solidFill>
                  <a:srgbClr val="FFFFFF"/>
                </a:solidFill>
              </a:rPr>
              <a:t>ummary of 9 mA test at FLASH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</a:t>
            </a:r>
            <a:r>
              <a:rPr lang="pl-PL" sz="2400" dirty="0" smtClean="0">
                <a:solidFill>
                  <a:srgbClr val="FFFFFF"/>
                </a:solidFill>
              </a:rPr>
              <a:t>evelopement of uTCA based LLRF </a:t>
            </a:r>
            <a:r>
              <a:rPr lang="en-US" sz="2400" dirty="0" smtClean="0">
                <a:solidFill>
                  <a:srgbClr val="FFFFFF"/>
                </a:solidFill>
              </a:rPr>
              <a:t>	s</a:t>
            </a:r>
            <a:r>
              <a:rPr lang="pl-PL" sz="2400" dirty="0" smtClean="0">
                <a:solidFill>
                  <a:srgbClr val="FFFFFF"/>
                </a:solidFill>
              </a:rPr>
              <a:t>ystem (several talks)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FFFFFF"/>
                </a:solidFill>
              </a:rPr>
              <a:t> RF </a:t>
            </a:r>
            <a:r>
              <a:rPr lang="en-US" sz="2400" dirty="0" smtClean="0">
                <a:solidFill>
                  <a:srgbClr val="FFFFFF"/>
                </a:solidFill>
              </a:rPr>
              <a:t>s</a:t>
            </a:r>
            <a:r>
              <a:rPr lang="pl-PL" sz="2400" dirty="0" smtClean="0">
                <a:solidFill>
                  <a:srgbClr val="FFFFFF"/>
                </a:solidFill>
              </a:rPr>
              <a:t>ynchronization system for XFEL </a:t>
            </a:r>
            <a:r>
              <a:rPr lang="en-US" sz="2400" dirty="0" smtClean="0">
                <a:solidFill>
                  <a:srgbClr val="FFFFFF"/>
                </a:solidFill>
              </a:rPr>
              <a:t>	</a:t>
            </a:r>
            <a:r>
              <a:rPr lang="pl-PL" sz="2400" dirty="0" smtClean="0">
                <a:solidFill>
                  <a:srgbClr val="FFFFFF"/>
                </a:solidFill>
              </a:rPr>
              <a:t>(several talks)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FFFFFF"/>
                </a:solidFill>
              </a:rPr>
              <a:t> LLRF software developement for </a:t>
            </a:r>
            <a:r>
              <a:rPr lang="en-US" sz="2400" dirty="0" smtClean="0">
                <a:solidFill>
                  <a:srgbClr val="FFFFFF"/>
                </a:solidFill>
              </a:rPr>
              <a:t>	</a:t>
            </a:r>
            <a:r>
              <a:rPr lang="pl-PL" sz="2400" dirty="0" smtClean="0">
                <a:solidFill>
                  <a:srgbClr val="FFFFFF"/>
                </a:solidFill>
              </a:rPr>
              <a:t>XFEL</a:t>
            </a:r>
          </a:p>
          <a:p>
            <a:pPr lvl="1">
              <a:buFont typeface="Arial" pitchFamily="34" charset="0"/>
              <a:buChar char="•"/>
            </a:pPr>
            <a:r>
              <a:rPr lang="pl-PL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q</a:t>
            </a:r>
            <a:r>
              <a:rPr lang="pl-PL" sz="2400" dirty="0" smtClean="0">
                <a:solidFill>
                  <a:srgbClr val="FFFFFF"/>
                </a:solidFill>
              </a:rPr>
              <a:t>uality </a:t>
            </a:r>
            <a:r>
              <a:rPr lang="en-US" sz="2400" dirty="0" smtClean="0">
                <a:solidFill>
                  <a:srgbClr val="FFFFFF"/>
                </a:solidFill>
              </a:rPr>
              <a:t>m</a:t>
            </a:r>
            <a:r>
              <a:rPr lang="pl-PL" sz="2400" dirty="0" smtClean="0">
                <a:solidFill>
                  <a:srgbClr val="FFFFFF"/>
                </a:solidFill>
              </a:rPr>
              <a:t>anagement</a:t>
            </a:r>
          </a:p>
          <a:p>
            <a:pPr lvl="1"/>
            <a:endParaRPr lang="pl-PL" sz="2800" dirty="0" smtClean="0">
              <a:solidFill>
                <a:srgbClr val="FFFFFF"/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28600"/>
            <a:ext cx="861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3</a:t>
            </a:r>
            <a:r>
              <a:rPr lang="en-GB" sz="32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r</a:t>
            </a:r>
            <a:r>
              <a:rPr lang="en-GB" sz="32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d 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general </a:t>
            </a:r>
            <a:r>
              <a:rPr lang="en-GB" sz="32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AccNet</a:t>
            </a:r>
            <a:r>
              <a:rPr lang="en-GB" sz="3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 Steering meeting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, CNRS, May 2011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257800"/>
            <a:ext cx="21336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1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Arial" pitchFamily="34" charset="0"/>
                <a:ea typeface="Times New Roman" pitchFamily="18" charset="0"/>
              </a:rPr>
              <a:t>1st </a:t>
            </a:r>
            <a:r>
              <a:rPr lang="en-GB" sz="3200" b="1" dirty="0" smtClean="0">
                <a:latin typeface="Arial" pitchFamily="34" charset="0"/>
                <a:ea typeface="Times New Roman" pitchFamily="18" charset="0"/>
              </a:rPr>
              <a:t>general </a:t>
            </a:r>
            <a:r>
              <a:rPr lang="en-GB" sz="3200" b="1" dirty="0" err="1" smtClean="0">
                <a:latin typeface="Arial" pitchFamily="34" charset="0"/>
                <a:ea typeface="Times New Roman" pitchFamily="18" charset="0"/>
              </a:rPr>
              <a:t>AccNet</a:t>
            </a:r>
            <a:r>
              <a:rPr lang="en-GB" sz="3200" b="1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en-GB" sz="3200" b="1" dirty="0" err="1" smtClean="0">
                <a:latin typeface="Arial" pitchFamily="34" charset="0"/>
                <a:ea typeface="Times New Roman" pitchFamily="18" charset="0"/>
              </a:rPr>
              <a:t>EuroNNAc</a:t>
            </a:r>
            <a:r>
              <a:rPr lang="en-GB" sz="3200" b="1" dirty="0" smtClean="0">
                <a:latin typeface="Arial" pitchFamily="34" charset="0"/>
                <a:ea typeface="Times New Roman" pitchFamily="18" charset="0"/>
              </a:rPr>
              <a:t> Workshop </a:t>
            </a:r>
            <a:r>
              <a:rPr lang="en-US" sz="2000" dirty="0" smtClean="0">
                <a:latin typeface="Arial" pitchFamily="34" charset="0"/>
                <a:ea typeface="Times New Roman" pitchFamily="18" charset="0"/>
              </a:rPr>
              <a:t>CERN, 3-6 May 2011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28600" y="1121152"/>
            <a:ext cx="9448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GB" sz="2000" u="sng" dirty="0">
              <a:hlinkClick r:id="rId2"/>
            </a:endParaRPr>
          </a:p>
          <a:p>
            <a:pPr lvl="0"/>
            <a:r>
              <a:rPr lang="en-GB" sz="2000" b="1" u="sng" dirty="0">
                <a:hlinkClick r:id="rId3"/>
              </a:rPr>
              <a:t>https://</a:t>
            </a:r>
            <a:r>
              <a:rPr lang="en-GB" sz="2000" b="1" u="sng" dirty="0" smtClean="0">
                <a:hlinkClick r:id="rId3"/>
              </a:rPr>
              <a:t>indico.cern.ch/internalPage.py?pageId=0&amp;confId=115336</a:t>
            </a:r>
            <a:endParaRPr lang="en-GB" sz="2000" b="1" u="sng" dirty="0" smtClean="0"/>
          </a:p>
          <a:p>
            <a:pPr lvl="0"/>
            <a:r>
              <a:rPr lang="en-GB" sz="2000" dirty="0"/>
              <a:t> </a:t>
            </a:r>
            <a:endParaRPr lang="en-GB" sz="2000" b="1" dirty="0"/>
          </a:p>
          <a:p>
            <a:pPr lvl="0"/>
            <a:r>
              <a:rPr lang="en-GB" sz="2400" b="1" dirty="0"/>
              <a:t>Participants: about </a:t>
            </a:r>
            <a:r>
              <a:rPr lang="en-GB" sz="2400" b="1" dirty="0" smtClean="0"/>
              <a:t>93 </a:t>
            </a:r>
            <a:r>
              <a:rPr lang="en-GB" sz="2400" b="1" dirty="0"/>
              <a:t>persons </a:t>
            </a:r>
            <a:r>
              <a:rPr lang="en-GB" sz="2400" b="1" dirty="0" smtClean="0"/>
              <a:t>(</a:t>
            </a:r>
            <a:r>
              <a:rPr lang="en-US" sz="2400" b="1" dirty="0" smtClean="0"/>
              <a:t>from all over the world…)</a:t>
            </a:r>
            <a:endParaRPr lang="en-US" sz="2400" b="1" dirty="0"/>
          </a:p>
          <a:p>
            <a:pPr lvl="0"/>
            <a:endParaRPr lang="en-US" sz="2400" b="1" dirty="0"/>
          </a:p>
          <a:p>
            <a:pPr lvl="0"/>
            <a:r>
              <a:rPr lang="en-US" sz="2400" b="1" dirty="0"/>
              <a:t>About </a:t>
            </a:r>
            <a:r>
              <a:rPr lang="en-US" sz="2400" b="1" dirty="0" smtClean="0"/>
              <a:t>46 presentations &amp; discussions</a:t>
            </a:r>
            <a:endParaRPr lang="en-US" sz="2400" b="1" dirty="0"/>
          </a:p>
          <a:p>
            <a:pPr lvl="0"/>
            <a:endParaRPr lang="en-GB" sz="2400" b="1" dirty="0"/>
          </a:p>
          <a:p>
            <a:pPr lvl="0"/>
            <a:r>
              <a:rPr lang="en-GB" sz="2400" b="1" dirty="0" smtClean="0"/>
              <a:t>Goal:</a:t>
            </a:r>
            <a:r>
              <a:rPr lang="en-GB" sz="2400" b="1" dirty="0"/>
              <a:t> </a:t>
            </a:r>
          </a:p>
          <a:p>
            <a:pPr lvl="0"/>
            <a:r>
              <a:rPr lang="en-US" sz="2400" b="1" dirty="0" smtClean="0"/>
              <a:t>form </a:t>
            </a:r>
            <a:r>
              <a:rPr lang="en-US" sz="2400" b="1" dirty="0"/>
              <a:t>the network and define the work towards a significant FP8 </a:t>
            </a:r>
            <a:endParaRPr lang="en-US" sz="2400" b="1" dirty="0" smtClean="0"/>
          </a:p>
          <a:p>
            <a:pPr lvl="0"/>
            <a:r>
              <a:rPr lang="en-US" sz="2400" b="1" dirty="0" smtClean="0"/>
              <a:t>proposal for </a:t>
            </a:r>
            <a:r>
              <a:rPr lang="en-US" sz="2400" b="1" dirty="0"/>
              <a:t>novel accelerator facilities in Europe.</a:t>
            </a:r>
          </a:p>
          <a:p>
            <a:pPr lvl="0"/>
            <a:endParaRPr lang="en-US" sz="2000" b="1" dirty="0"/>
          </a:p>
          <a:p>
            <a:pPr lvl="0"/>
            <a:endParaRPr lang="en-US" sz="2000" b="1" dirty="0"/>
          </a:p>
          <a:p>
            <a:pPr lvl="0"/>
            <a:endParaRPr lang="en-US" sz="2000" u="sng" dirty="0" smtClean="0"/>
          </a:p>
          <a:p>
            <a:pPr lvl="0"/>
            <a:endParaRPr lang="en-US" sz="2000" u="sng" dirty="0"/>
          </a:p>
          <a:p>
            <a:pPr lvl="0"/>
            <a:endParaRPr lang="en-US" sz="2000" u="sng" dirty="0" smtClean="0"/>
          </a:p>
          <a:p>
            <a:pPr lvl="0"/>
            <a:r>
              <a:rPr lang="en-US" sz="2000" dirty="0" smtClean="0"/>
              <a:t>Organizer: </a:t>
            </a:r>
            <a:r>
              <a:rPr lang="de-DE" sz="2000" dirty="0" smtClean="0"/>
              <a:t>Ralph Assmann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970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927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36" y="0"/>
            <a:ext cx="51435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035136" y="5638800"/>
            <a:ext cx="955964" cy="685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5486400" y="5666509"/>
            <a:ext cx="2286000" cy="50569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3450" y="152400"/>
            <a:ext cx="90474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</a:rPr>
              <a:t>Accnet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RFTech</a:t>
            </a:r>
            <a:r>
              <a:rPr lang="en-US" sz="4000" b="1" dirty="0" smtClean="0">
                <a:solidFill>
                  <a:schemeClr val="bg1"/>
                </a:solidFill>
              </a:rPr>
              <a:t> co-sponsored MIXDES2011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Proceedings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5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312932"/>
            <a:ext cx="27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Organizer: </a:t>
            </a:r>
            <a:r>
              <a:rPr lang="en-GB" dirty="0" smtClean="0"/>
              <a:t>Adam Piotrowski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" y="43434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4343400"/>
            <a:ext cx="8002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AccNet</a:t>
            </a:r>
            <a:r>
              <a:rPr lang="en-US" sz="3200" b="1" dirty="0">
                <a:solidFill>
                  <a:schemeClr val="bg1"/>
                </a:solidFill>
              </a:rPr>
              <a:t>-</a:t>
            </a:r>
            <a:r>
              <a:rPr lang="en-US" sz="3200" b="1" dirty="0" smtClean="0">
                <a:solidFill>
                  <a:schemeClr val="bg1"/>
                </a:solidFill>
              </a:rPr>
              <a:t>RFTech “</a:t>
            </a:r>
            <a:r>
              <a:rPr lang="en-US" sz="3200" b="1" dirty="0" err="1" smtClean="0">
                <a:solidFill>
                  <a:schemeClr val="bg1"/>
                </a:solidFill>
              </a:rPr>
              <a:t>xTCA</a:t>
            </a:r>
            <a:r>
              <a:rPr lang="en-US" sz="3200" b="1" dirty="0" smtClean="0">
                <a:solidFill>
                  <a:schemeClr val="bg1"/>
                </a:solidFill>
              </a:rPr>
              <a:t>” session @ MIXDES2011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762000"/>
            <a:ext cx="8231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session </a:t>
            </a:r>
            <a:r>
              <a:rPr lang="en-US" sz="2400" b="1" dirty="0">
                <a:solidFill>
                  <a:schemeClr val="bg1"/>
                </a:solidFill>
              </a:rPr>
              <a:t>specific to High Energy Physics and </a:t>
            </a:r>
            <a:r>
              <a:rPr lang="en-US" sz="2400" b="1" dirty="0" smtClean="0">
                <a:solidFill>
                  <a:schemeClr val="bg1"/>
                </a:solidFill>
              </a:rPr>
              <a:t>its applications, gathering </a:t>
            </a:r>
            <a:r>
              <a:rPr lang="en-US" sz="2400" b="1" dirty="0">
                <a:solidFill>
                  <a:schemeClr val="bg1"/>
                </a:solidFill>
              </a:rPr>
              <a:t>interesting projects based on </a:t>
            </a:r>
            <a:r>
              <a:rPr lang="en-US" sz="2400" b="1" dirty="0" err="1">
                <a:solidFill>
                  <a:schemeClr val="bg1"/>
                </a:solidFill>
              </a:rPr>
              <a:t>xTCA</a:t>
            </a:r>
            <a:r>
              <a:rPr lang="en-US" sz="2400" b="1" dirty="0">
                <a:solidFill>
                  <a:schemeClr val="bg1"/>
                </a:solidFill>
              </a:rPr>
              <a:t> standards, developed for LLRF FLASH and XFEL (DESY) and CODAC (ITER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seven papers about </a:t>
            </a:r>
            <a:r>
              <a:rPr lang="en-US" sz="2400" b="1" dirty="0">
                <a:solidFill>
                  <a:schemeClr val="bg1"/>
                </a:solidFill>
              </a:rPr>
              <a:t>AMC vector modulator for LLRF System, records for </a:t>
            </a:r>
            <a:r>
              <a:rPr lang="en-US" sz="2400" b="1" dirty="0" err="1">
                <a:solidFill>
                  <a:schemeClr val="bg1"/>
                </a:solidFill>
              </a:rPr>
              <a:t>xTCA</a:t>
            </a:r>
            <a:r>
              <a:rPr lang="en-US" sz="2400" b="1" dirty="0">
                <a:solidFill>
                  <a:schemeClr val="bg1"/>
                </a:solidFill>
              </a:rPr>
              <a:t> Devices, Low Phase Noise PLL for femtosecond precision RF Field detection, </a:t>
            </a:r>
            <a:r>
              <a:rPr lang="en-US" sz="2400" b="1" dirty="0" err="1">
                <a:solidFill>
                  <a:schemeClr val="bg1"/>
                </a:solidFill>
              </a:rPr>
              <a:t>uTCA</a:t>
            </a:r>
            <a:r>
              <a:rPr lang="en-US" sz="2400" b="1" dirty="0">
                <a:solidFill>
                  <a:schemeClr val="bg1"/>
                </a:solidFill>
              </a:rPr>
              <a:t>-based controllers and optimization of associated </a:t>
            </a:r>
            <a:r>
              <a:rPr lang="en-US" sz="2400" b="1" dirty="0" smtClean="0">
                <a:solidFill>
                  <a:schemeClr val="bg1"/>
                </a:solidFill>
              </a:rPr>
              <a:t>software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8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44" y="0"/>
            <a:ext cx="915191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473" y="152400"/>
            <a:ext cx="9144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</a:rPr>
              <a:t>AccNet-EuCARD</a:t>
            </a:r>
            <a:r>
              <a:rPr lang="en-US" sz="2800" b="1" dirty="0" smtClean="0">
                <a:solidFill>
                  <a:prstClr val="black"/>
                </a:solidFill>
              </a:rPr>
              <a:t> Low-Level RF Workshop</a:t>
            </a:r>
            <a:r>
              <a:rPr lang="en-GB" sz="2800" b="1" dirty="0">
                <a:solidFill>
                  <a:prstClr val="black"/>
                </a:solidFill>
              </a:rPr>
              <a:t> </a:t>
            </a:r>
            <a:r>
              <a:rPr lang="en-GB" sz="2800" b="1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  <a:hlinkClick r:id="rId4"/>
              </a:rPr>
              <a:t>http</a:t>
            </a:r>
            <a:r>
              <a:rPr lang="en-GB" dirty="0">
                <a:solidFill>
                  <a:prstClr val="black"/>
                </a:solidFill>
                <a:hlinkClick r:id="rId4"/>
              </a:rPr>
              <a:t>:</a:t>
            </a:r>
            <a:r>
              <a:rPr lang="en-GB" dirty="0" smtClean="0">
                <a:solidFill>
                  <a:prstClr val="black"/>
                </a:solidFill>
                <a:hlinkClick r:id="rId4"/>
              </a:rPr>
              <a:t>//llrf2011.desy.de</a:t>
            </a:r>
            <a:endParaRPr lang="en-GB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17-20 October </a:t>
            </a:r>
            <a:r>
              <a:rPr lang="en-US" dirty="0">
                <a:solidFill>
                  <a:prstClr val="black"/>
                </a:solidFill>
              </a:rPr>
              <a:t>2011, D</a:t>
            </a:r>
            <a:r>
              <a:rPr lang="en-US" dirty="0" smtClean="0">
                <a:solidFill>
                  <a:prstClr val="black"/>
                </a:solidFill>
              </a:rPr>
              <a:t>ESY Hamburg</a:t>
            </a:r>
            <a:r>
              <a:rPr lang="en-GB" dirty="0">
                <a:solidFill>
                  <a:prstClr val="black"/>
                </a:solidFill>
              </a:rPr>
              <a:t> </a:t>
            </a:r>
            <a:endParaRPr lang="en-GB" dirty="0" smtClean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 smtClean="0">
                <a:solidFill>
                  <a:prstClr val="black"/>
                </a:solidFill>
              </a:rPr>
              <a:t>Topics:</a:t>
            </a:r>
            <a:endParaRPr lang="en-GB" b="1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- </a:t>
            </a:r>
            <a:r>
              <a:rPr lang="en-GB" dirty="0">
                <a:solidFill>
                  <a:prstClr val="black"/>
                </a:solidFill>
              </a:rPr>
              <a:t>Reviews of the low-level RF system at various laboratories</a:t>
            </a:r>
          </a:p>
          <a:p>
            <a:r>
              <a:rPr lang="en-GB" dirty="0">
                <a:solidFill>
                  <a:prstClr val="black"/>
                </a:solidFill>
              </a:rPr>
              <a:t>- Fast and/or digital low-level RF control for pulsed and CW operation</a:t>
            </a:r>
          </a:p>
          <a:p>
            <a:r>
              <a:rPr lang="en-GB" dirty="0">
                <a:solidFill>
                  <a:prstClr val="black"/>
                </a:solidFill>
              </a:rPr>
              <a:t>- Applications of the digital signal processing at accelerator</a:t>
            </a:r>
          </a:p>
          <a:p>
            <a:r>
              <a:rPr lang="en-GB" dirty="0">
                <a:solidFill>
                  <a:prstClr val="black"/>
                </a:solidFill>
              </a:rPr>
              <a:t>- Software development</a:t>
            </a:r>
          </a:p>
          <a:p>
            <a:r>
              <a:rPr lang="en-GB" dirty="0">
                <a:solidFill>
                  <a:prstClr val="black"/>
                </a:solidFill>
              </a:rPr>
              <a:t>- LLRF systems (requirements, performance reached, </a:t>
            </a:r>
            <a:r>
              <a:rPr lang="en-GB" dirty="0" err="1">
                <a:solidFill>
                  <a:prstClr val="black"/>
                </a:solidFill>
              </a:rPr>
              <a:t>modeling</a:t>
            </a:r>
            <a:r>
              <a:rPr lang="en-GB" dirty="0" smtClean="0">
                <a:solidFill>
                  <a:prstClr val="black"/>
                </a:solidFill>
              </a:rPr>
              <a:t>)</a:t>
            </a:r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H</a:t>
            </a:r>
            <a:r>
              <a:rPr lang="en-GB" b="1" dirty="0" smtClean="0">
                <a:solidFill>
                  <a:prstClr val="black"/>
                </a:solidFill>
              </a:rPr>
              <a:t>ighlight: </a:t>
            </a:r>
            <a:r>
              <a:rPr lang="en-GB" dirty="0" smtClean="0">
                <a:solidFill>
                  <a:prstClr val="black"/>
                </a:solidFill>
              </a:rPr>
              <a:t>Linear </a:t>
            </a:r>
            <a:r>
              <a:rPr lang="en-GB" dirty="0">
                <a:solidFill>
                  <a:prstClr val="black"/>
                </a:solidFill>
              </a:rPr>
              <a:t>Technology on the ADCs technology edge and </a:t>
            </a:r>
            <a:r>
              <a:rPr lang="en-GB" dirty="0" smtClean="0">
                <a:solidFill>
                  <a:prstClr val="black"/>
                </a:solidFill>
              </a:rPr>
              <a:t>their current performance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&gt;118 participants from 16 countries </a:t>
            </a:r>
            <a:r>
              <a:rPr lang="en-GB" b="1" dirty="0" smtClean="0">
                <a:solidFill>
                  <a:prstClr val="black"/>
                </a:solidFill>
              </a:rPr>
              <a:t>, 9 </a:t>
            </a:r>
            <a:r>
              <a:rPr lang="en-GB" b="1" dirty="0">
                <a:solidFill>
                  <a:prstClr val="black"/>
                </a:solidFill>
              </a:rPr>
              <a:t>industrial companies </a:t>
            </a:r>
          </a:p>
          <a:p>
            <a:r>
              <a:rPr lang="en-GB" b="1" dirty="0">
                <a:solidFill>
                  <a:prstClr val="black"/>
                </a:solidFill>
              </a:rPr>
              <a:t>44 talks </a:t>
            </a:r>
            <a:r>
              <a:rPr lang="en-GB" dirty="0" smtClean="0">
                <a:solidFill>
                  <a:prstClr val="black"/>
                </a:solidFill>
              </a:rPr>
              <a:t>including: </a:t>
            </a:r>
            <a:r>
              <a:rPr lang="en-GB" b="1" dirty="0" smtClean="0">
                <a:solidFill>
                  <a:prstClr val="black"/>
                </a:solidFill>
              </a:rPr>
              <a:t>10 </a:t>
            </a:r>
            <a:r>
              <a:rPr lang="en-GB" b="1" dirty="0">
                <a:solidFill>
                  <a:prstClr val="black"/>
                </a:solidFill>
              </a:rPr>
              <a:t>invited presentations </a:t>
            </a:r>
            <a:r>
              <a:rPr lang="en-GB" dirty="0">
                <a:solidFill>
                  <a:prstClr val="black"/>
                </a:solidFill>
              </a:rPr>
              <a:t>;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b="1" dirty="0" smtClean="0">
                <a:solidFill>
                  <a:prstClr val="black"/>
                </a:solidFill>
              </a:rPr>
              <a:t>4 </a:t>
            </a:r>
            <a:r>
              <a:rPr lang="en-GB" b="1" dirty="0">
                <a:solidFill>
                  <a:prstClr val="black"/>
                </a:solidFill>
              </a:rPr>
              <a:t>tutorials </a:t>
            </a:r>
            <a:r>
              <a:rPr lang="en-GB" dirty="0">
                <a:solidFill>
                  <a:prstClr val="black"/>
                </a:solidFill>
              </a:rPr>
              <a:t>(on Control System Fundamentals, Receiver Fundamentals, FPGA Programming, Embedded system </a:t>
            </a:r>
            <a:r>
              <a:rPr lang="en-GB" dirty="0" smtClean="0">
                <a:solidFill>
                  <a:prstClr val="black"/>
                </a:solidFill>
              </a:rPr>
              <a:t>development); 6 lab-talks</a:t>
            </a:r>
            <a:r>
              <a:rPr lang="en-GB" dirty="0">
                <a:solidFill>
                  <a:prstClr val="black"/>
                </a:solidFill>
              </a:rPr>
              <a:t>: CERN, DESY, KEK, FNAL, JLAB, </a:t>
            </a:r>
            <a:r>
              <a:rPr lang="en-GB" dirty="0" smtClean="0">
                <a:solidFill>
                  <a:prstClr val="black"/>
                </a:solidFill>
              </a:rPr>
              <a:t>Cornell; 1 </a:t>
            </a:r>
            <a:r>
              <a:rPr lang="en-GB" dirty="0">
                <a:solidFill>
                  <a:prstClr val="black"/>
                </a:solidFill>
              </a:rPr>
              <a:t>industry talk (Linear </a:t>
            </a:r>
            <a:r>
              <a:rPr lang="en-GB" dirty="0" smtClean="0">
                <a:solidFill>
                  <a:prstClr val="black"/>
                </a:solidFill>
              </a:rPr>
              <a:t>Technology),;1 </a:t>
            </a:r>
            <a:r>
              <a:rPr lang="en-GB" dirty="0">
                <a:solidFill>
                  <a:prstClr val="black"/>
                </a:solidFill>
              </a:rPr>
              <a:t>welcome talk (</a:t>
            </a:r>
            <a:r>
              <a:rPr lang="en-GB" dirty="0" err="1">
                <a:solidFill>
                  <a:prstClr val="black"/>
                </a:solidFill>
              </a:rPr>
              <a:t>Reinhard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Brinkmann</a:t>
            </a:r>
            <a:r>
              <a:rPr lang="en-GB" dirty="0">
                <a:solidFill>
                  <a:prstClr val="black"/>
                </a:solidFill>
              </a:rPr>
              <a:t> on DESY accelerator </a:t>
            </a:r>
            <a:r>
              <a:rPr lang="en-GB" dirty="0" smtClean="0">
                <a:solidFill>
                  <a:prstClr val="black"/>
                </a:solidFill>
              </a:rPr>
              <a:t>activities); 22 </a:t>
            </a:r>
            <a:r>
              <a:rPr lang="en-GB" dirty="0">
                <a:solidFill>
                  <a:prstClr val="black"/>
                </a:solidFill>
              </a:rPr>
              <a:t>contributed talks (7 hardware, 7 software, 8 </a:t>
            </a:r>
            <a:r>
              <a:rPr lang="en-GB" dirty="0" smtClean="0">
                <a:solidFill>
                  <a:prstClr val="black"/>
                </a:solidFill>
              </a:rPr>
              <a:t>systems); </a:t>
            </a:r>
            <a:r>
              <a:rPr lang="en-GB" b="1" dirty="0" smtClean="0">
                <a:solidFill>
                  <a:prstClr val="black"/>
                </a:solidFill>
              </a:rPr>
              <a:t>49 </a:t>
            </a:r>
            <a:r>
              <a:rPr lang="en-GB" b="1" dirty="0">
                <a:solidFill>
                  <a:prstClr val="black"/>
                </a:solidFill>
              </a:rPr>
              <a:t>posters</a:t>
            </a:r>
          </a:p>
          <a:p>
            <a:r>
              <a:rPr lang="en-GB" b="1" dirty="0">
                <a:solidFill>
                  <a:prstClr val="black"/>
                </a:solidFill>
              </a:rPr>
              <a:t> </a:t>
            </a:r>
          </a:p>
          <a:p>
            <a:r>
              <a:rPr lang="en-GB" b="1" dirty="0">
                <a:solidFill>
                  <a:prstClr val="black"/>
                </a:solidFill>
              </a:rPr>
              <a:t>Visit of DESY facilities </a:t>
            </a:r>
            <a:r>
              <a:rPr lang="en-GB" dirty="0">
                <a:solidFill>
                  <a:prstClr val="black"/>
                </a:solidFill>
              </a:rPr>
              <a:t>(FLASH and </a:t>
            </a:r>
            <a:r>
              <a:rPr lang="en-GB" dirty="0" smtClean="0">
                <a:solidFill>
                  <a:prstClr val="black"/>
                </a:solidFill>
              </a:rPr>
              <a:t>PETRA) - FLASH </a:t>
            </a:r>
            <a:r>
              <a:rPr lang="en-GB" dirty="0">
                <a:solidFill>
                  <a:prstClr val="black"/>
                </a:solidFill>
              </a:rPr>
              <a:t>was </a:t>
            </a:r>
            <a:r>
              <a:rPr lang="en-GB" dirty="0" smtClean="0">
                <a:solidFill>
                  <a:prstClr val="black"/>
                </a:solidFill>
              </a:rPr>
              <a:t>overbooked!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b="1" dirty="0">
                <a:solidFill>
                  <a:prstClr val="black"/>
                </a:solidFill>
              </a:rPr>
              <a:t>9 participants supported </a:t>
            </a:r>
            <a:r>
              <a:rPr lang="en-GB" b="1" dirty="0" smtClean="0">
                <a:solidFill>
                  <a:prstClr val="black"/>
                </a:solidFill>
              </a:rPr>
              <a:t>by </a:t>
            </a:r>
            <a:r>
              <a:rPr lang="en-GB" b="1" dirty="0" err="1" smtClean="0">
                <a:solidFill>
                  <a:prstClr val="black"/>
                </a:solidFill>
              </a:rPr>
              <a:t>RFTech</a:t>
            </a:r>
            <a:endParaRPr lang="en-GB" b="1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6312932"/>
            <a:ext cx="2589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Organizer: </a:t>
            </a:r>
            <a:r>
              <a:rPr lang="en-GB" dirty="0" smtClean="0">
                <a:solidFill>
                  <a:prstClr val="black"/>
                </a:solidFill>
              </a:rPr>
              <a:t>Mariusz Grecki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291" y="152400"/>
            <a:ext cx="8763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>
                <a:solidFill>
                  <a:schemeClr val="bg1"/>
                </a:solidFill>
              </a:rPr>
              <a:t>EuCARD-AccNet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</a:rPr>
              <a:t>Workshop </a:t>
            </a:r>
            <a:r>
              <a:rPr lang="en-US" sz="3200" b="1" dirty="0">
                <a:solidFill>
                  <a:schemeClr val="bg1"/>
                </a:solidFill>
              </a:rPr>
              <a:t>Optics Measurements, Corrections and Modeling for High-Performance Storage </a:t>
            </a:r>
            <a:r>
              <a:rPr lang="en-US" sz="3200" b="1" dirty="0" smtClean="0">
                <a:solidFill>
                  <a:schemeClr val="bg1"/>
                </a:solidFill>
              </a:rPr>
              <a:t>Rings “OMCM”</a:t>
            </a:r>
            <a:endParaRPr lang="en-GB" sz="3200" b="1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20-22 June 2011, CERN</a:t>
            </a:r>
            <a:endParaRPr lang="en-GB" sz="2000" u="sng" dirty="0">
              <a:solidFill>
                <a:schemeClr val="bg1"/>
              </a:solidFill>
              <a:hlinkClick r:id="rId4"/>
            </a:endParaRPr>
          </a:p>
          <a:p>
            <a:r>
              <a:rPr lang="en-GB" sz="2000" b="1" u="sng" dirty="0">
                <a:solidFill>
                  <a:schemeClr val="bg1"/>
                </a:solidFill>
                <a:hlinkClick r:id="rId5"/>
              </a:rPr>
              <a:t>https://</a:t>
            </a:r>
            <a:r>
              <a:rPr lang="en-GB" sz="2000" b="1" u="sng" dirty="0" smtClean="0">
                <a:solidFill>
                  <a:schemeClr val="bg1"/>
                </a:solidFill>
                <a:hlinkClick r:id="rId5"/>
              </a:rPr>
              <a:t>indico.cern.ch/conferenceDisplay.py?confId=132526</a:t>
            </a:r>
            <a:endParaRPr lang="en-GB" sz="2000" b="1" u="sng" dirty="0" smtClean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 </a:t>
            </a:r>
            <a:r>
              <a:rPr lang="en-GB" sz="2000" b="1" dirty="0" smtClean="0">
                <a:solidFill>
                  <a:srgbClr val="FFFF00"/>
                </a:solidFill>
              </a:rPr>
              <a:t>workshop summary published </a:t>
            </a:r>
            <a:r>
              <a:rPr lang="en-GB" sz="2000" b="1" dirty="0">
                <a:solidFill>
                  <a:srgbClr val="FFFF00"/>
                </a:solidFill>
              </a:rPr>
              <a:t>as EuCARD-CON-2012-004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P</a:t>
            </a:r>
            <a:r>
              <a:rPr lang="en-GB" sz="2000" b="1" dirty="0" smtClean="0">
                <a:solidFill>
                  <a:schemeClr val="bg1"/>
                </a:solidFill>
              </a:rPr>
              <a:t>articipants: about 59 </a:t>
            </a:r>
            <a:r>
              <a:rPr lang="en-GB" sz="2000" b="1" dirty="0">
                <a:solidFill>
                  <a:schemeClr val="bg1"/>
                </a:solidFill>
              </a:rPr>
              <a:t>persons </a:t>
            </a:r>
            <a:r>
              <a:rPr lang="en-GB" sz="2000" b="1" dirty="0" smtClean="0">
                <a:solidFill>
                  <a:schemeClr val="bg1"/>
                </a:solidFill>
              </a:rPr>
              <a:t>(</a:t>
            </a:r>
            <a:r>
              <a:rPr lang="en-US" sz="2000" b="1" dirty="0" smtClean="0">
                <a:solidFill>
                  <a:schemeClr val="bg1"/>
                </a:solidFill>
              </a:rPr>
              <a:t>many institutes in Europe, US, and Japan)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46+3 presentations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 smtClean="0">
                <a:solidFill>
                  <a:schemeClr val="bg1"/>
                </a:solidFill>
              </a:rPr>
              <a:t>Sessions: </a:t>
            </a:r>
            <a:r>
              <a:rPr lang="en-US" sz="2000" b="1" dirty="0" smtClean="0">
                <a:solidFill>
                  <a:schemeClr val="bg1"/>
                </a:solidFill>
              </a:rPr>
              <a:t>Motivation </a:t>
            </a:r>
            <a:r>
              <a:rPr lang="en-US" sz="2000" b="1" dirty="0">
                <a:solidFill>
                  <a:schemeClr val="bg1"/>
                </a:solidFill>
              </a:rPr>
              <a:t>for HE machines, colliders, HI machines, light sources and damping rings; Experience from colliders, high energy and intensity machines - I + II; Experience from light sources and damping rings ; Techniques review </a:t>
            </a:r>
            <a:r>
              <a:rPr lang="en-US" sz="2000" b="1" dirty="0" smtClean="0">
                <a:solidFill>
                  <a:schemeClr val="bg1"/>
                </a:solidFill>
              </a:rPr>
              <a:t>– I &amp; II; Modeling ; Beam </a:t>
            </a:r>
            <a:r>
              <a:rPr lang="en-US" sz="2000" b="1" dirty="0">
                <a:solidFill>
                  <a:schemeClr val="bg1"/>
                </a:solidFill>
              </a:rPr>
              <a:t>diagnostics ; LHC complex present and future plans ; Prospects and future developments</a:t>
            </a:r>
            <a:endParaRPr lang="en-GB" sz="2000" b="1" dirty="0">
              <a:solidFill>
                <a:schemeClr val="bg1"/>
              </a:solidFill>
            </a:endParaRPr>
          </a:p>
          <a:p>
            <a:endParaRPr lang="en-US" sz="2000" u="sng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Organizers: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Rama Calaga, Massimo </a:t>
            </a:r>
            <a:r>
              <a:rPr lang="en-US" sz="2000" dirty="0" err="1" smtClean="0">
                <a:solidFill>
                  <a:schemeClr val="bg1"/>
                </a:solidFill>
              </a:rPr>
              <a:t>Giovannozzi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Rogelio </a:t>
            </a:r>
            <a:r>
              <a:rPr lang="en-GB" sz="2000" dirty="0" smtClean="0">
                <a:solidFill>
                  <a:schemeClr val="bg1"/>
                </a:solidFill>
              </a:rPr>
              <a:t>Tomas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r>
              <a:rPr lang="en-GB" sz="2000" dirty="0" smtClean="0">
                <a:solidFill>
                  <a:schemeClr val="bg1"/>
                </a:solidFill>
              </a:rPr>
              <a:t>Frank Zimmermann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143000"/>
            <a:ext cx="2082483" cy="968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0" y="5334000"/>
            <a:ext cx="2032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555" y="5334000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6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950478"/>
            <a:ext cx="7437120" cy="58420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1210855"/>
            <a:ext cx="8229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Email 25.03.2012</a:t>
            </a:r>
          </a:p>
          <a:p>
            <a:endParaRPr lang="en-GB" dirty="0" smtClean="0"/>
          </a:p>
          <a:p>
            <a:r>
              <a:rPr lang="en-GB" dirty="0" smtClean="0"/>
              <a:t>There </a:t>
            </a:r>
            <a:r>
              <a:rPr lang="en-GB" dirty="0"/>
              <a:t>is a new registrant in '</a:t>
            </a:r>
            <a:r>
              <a:rPr lang="en-GB" dirty="0" err="1"/>
              <a:t>EuCARD</a:t>
            </a:r>
            <a:r>
              <a:rPr lang="en-GB" dirty="0"/>
              <a:t> 3rd ANNUAL MEETING'. See information below: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Event: </a:t>
            </a:r>
            <a:r>
              <a:rPr lang="en-GB" u="sng" dirty="0">
                <a:hlinkClick r:id="rId3"/>
              </a:rPr>
              <a:t>http://indico.cern.ch/conferenceDisplay.py?confId=166908</a:t>
            </a:r>
            <a:endParaRPr lang="en-GB" dirty="0"/>
          </a:p>
          <a:p>
            <a:r>
              <a:rPr lang="en-GB" dirty="0"/>
              <a:t>Registrant Id: 88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-----------------------------------</a:t>
            </a:r>
          </a:p>
          <a:p>
            <a:r>
              <a:rPr lang="en-GB" dirty="0"/>
              <a:t>Personal Data</a:t>
            </a:r>
          </a:p>
          <a:p>
            <a:r>
              <a:rPr lang="en-GB" dirty="0"/>
              <a:t>-----------------------------------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- Family Name: NKALUBO</a:t>
            </a:r>
          </a:p>
          <a:p>
            <a:r>
              <a:rPr lang="en-GB" dirty="0"/>
              <a:t>- First Name: VICENT</a:t>
            </a:r>
          </a:p>
          <a:p>
            <a:r>
              <a:rPr lang="en-GB" dirty="0"/>
              <a:t>- Institution: </a:t>
            </a:r>
            <a:r>
              <a:rPr lang="en-GB" b="1" dirty="0">
                <a:solidFill>
                  <a:srgbClr val="FF0000"/>
                </a:solidFill>
              </a:rPr>
              <a:t>RWAD TECHNOLOGICAL INSTITUITE</a:t>
            </a:r>
          </a:p>
          <a:p>
            <a:r>
              <a:rPr lang="en-GB" dirty="0"/>
              <a:t>- Mobile Phone (recommended): 000256711657714</a:t>
            </a:r>
          </a:p>
          <a:p>
            <a:r>
              <a:rPr lang="en-GB" dirty="0"/>
              <a:t>- Phone: 000256711657714</a:t>
            </a:r>
          </a:p>
          <a:p>
            <a:r>
              <a:rPr lang="en-GB" dirty="0"/>
              <a:t>- Email: </a:t>
            </a:r>
            <a:r>
              <a:rPr lang="en-GB" u="sng" dirty="0">
                <a:hlinkClick r:id="rId4"/>
              </a:rPr>
              <a:t>swatuniversity@yahoo.com</a:t>
            </a:r>
            <a:endParaRPr lang="en-GB" dirty="0"/>
          </a:p>
          <a:p>
            <a:r>
              <a:rPr lang="en-GB" dirty="0"/>
              <a:t>- Address: 71173 clock tower</a:t>
            </a:r>
          </a:p>
          <a:p>
            <a:r>
              <a:rPr lang="en-GB" dirty="0"/>
              <a:t>- City: </a:t>
            </a:r>
            <a:r>
              <a:rPr lang="en-GB" b="1" dirty="0" err="1">
                <a:solidFill>
                  <a:srgbClr val="FF0000"/>
                </a:solidFill>
              </a:rPr>
              <a:t>kampala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- Country: </a:t>
            </a:r>
            <a:r>
              <a:rPr lang="en-GB" b="1" dirty="0">
                <a:solidFill>
                  <a:srgbClr val="FF0000"/>
                </a:solidFill>
              </a:rPr>
              <a:t>UGANDA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99696"/>
            <a:ext cx="8418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Calibri" pitchFamily="34" charset="0"/>
                <a:cs typeface="Calibri" pitchFamily="34" charset="0"/>
              </a:rPr>
              <a:t>WP4 </a:t>
            </a:r>
            <a:r>
              <a:rPr lang="en-US" sz="4800" dirty="0" err="1" smtClean="0">
                <a:latin typeface="Calibri" pitchFamily="34" charset="0"/>
                <a:cs typeface="Calibri" pitchFamily="34" charset="0"/>
              </a:rPr>
              <a:t>AccNet</a:t>
            </a:r>
            <a:r>
              <a:rPr lang="en-US" sz="4800" dirty="0" smtClean="0">
                <a:latin typeface="Calibri" pitchFamily="34" charset="0"/>
                <a:cs typeface="Calibri" pitchFamily="34" charset="0"/>
              </a:rPr>
              <a:t> getting truly global?</a:t>
            </a:r>
            <a:endParaRPr lang="en-GB" sz="4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19890783">
            <a:off x="1305211" y="2406556"/>
            <a:ext cx="6934200" cy="267765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>
            <a:spAutoFit/>
          </a:bodyPr>
          <a:lstStyle/>
          <a:p>
            <a:r>
              <a:rPr lang="en-GB" sz="2800" dirty="0"/>
              <a:t>Hello</a:t>
            </a:r>
          </a:p>
          <a:p>
            <a:r>
              <a:rPr lang="en-GB" sz="2800" dirty="0"/>
              <a:t>Yes...I've just deleted their registration after having received an e-mail from our bank saying they've paid with a </a:t>
            </a:r>
            <a:r>
              <a:rPr lang="en-GB" sz="2800" b="1" dirty="0">
                <a:solidFill>
                  <a:srgbClr val="FF0000"/>
                </a:solidFill>
              </a:rPr>
              <a:t>false credit card....</a:t>
            </a:r>
          </a:p>
          <a:p>
            <a:r>
              <a:rPr lang="en-GB" sz="2800" dirty="0"/>
              <a:t>Thanks for your help</a:t>
            </a:r>
          </a:p>
          <a:p>
            <a:r>
              <a:rPr lang="en-GB" sz="2800" dirty="0" smtClean="0"/>
              <a:t>M.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1950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3 Imagen" descr="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t="232" r="139" b="638"/>
          <a:stretch>
            <a:fillRect/>
          </a:stretch>
        </p:blipFill>
        <p:spPr bwMode="auto">
          <a:xfrm>
            <a:off x="-36513" y="-22225"/>
            <a:ext cx="918051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14 Imagen" descr="Fech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4478" r="465" b="1093"/>
          <a:stretch>
            <a:fillRect/>
          </a:stretch>
        </p:blipFill>
        <p:spPr bwMode="auto">
          <a:xfrm>
            <a:off x="5148263" y="476250"/>
            <a:ext cx="3000375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15 Imagen" descr="Mulcopim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3229" r="609" b="3375"/>
          <a:stretch>
            <a:fillRect/>
          </a:stretch>
        </p:blipFill>
        <p:spPr bwMode="auto">
          <a:xfrm>
            <a:off x="1258888" y="260350"/>
            <a:ext cx="37052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82333" r="42255" b="7867"/>
          <a:stretch>
            <a:fillRect/>
          </a:stretch>
        </p:blipFill>
        <p:spPr bwMode="auto">
          <a:xfrm>
            <a:off x="7920038" y="6353175"/>
            <a:ext cx="12239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6012160" cy="450912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47581" y="3229786"/>
            <a:ext cx="49688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000" dirty="0" err="1" smtClean="0">
                <a:solidFill>
                  <a:srgbClr val="FFFFFF"/>
                </a:solidFill>
              </a:rPr>
              <a:t>Particle</a:t>
            </a:r>
            <a:r>
              <a:rPr lang="es-ES_tradnl" sz="2000" dirty="0" smtClean="0">
                <a:solidFill>
                  <a:srgbClr val="FFFFFF"/>
                </a:solidFill>
              </a:rPr>
              <a:t> </a:t>
            </a:r>
            <a:r>
              <a:rPr lang="es-ES_tradnl" sz="2000" dirty="0" err="1">
                <a:solidFill>
                  <a:srgbClr val="FFFFFF"/>
                </a:solidFill>
              </a:rPr>
              <a:t>Accelerators</a:t>
            </a:r>
            <a:r>
              <a:rPr lang="es-ES_tradnl" sz="2000" dirty="0">
                <a:solidFill>
                  <a:srgbClr val="FFFFFF"/>
                </a:solidFill>
              </a:rPr>
              <a:t> </a:t>
            </a:r>
            <a:endParaRPr lang="es-ES_tradnl" sz="2000" dirty="0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2000" dirty="0" err="1" smtClean="0">
                <a:solidFill>
                  <a:srgbClr val="FFFFFF"/>
                </a:solidFill>
              </a:rPr>
              <a:t>technical</a:t>
            </a:r>
            <a:r>
              <a:rPr lang="es-ES_tradnl" sz="2000" dirty="0" smtClean="0">
                <a:solidFill>
                  <a:srgbClr val="FFFFFF"/>
                </a:solidFill>
              </a:rPr>
              <a:t> </a:t>
            </a:r>
            <a:r>
              <a:rPr lang="es-ES_tradnl" sz="2000" dirty="0">
                <a:solidFill>
                  <a:srgbClr val="FFFFFF"/>
                </a:solidFill>
              </a:rPr>
              <a:t>sponsors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97" y="4153116"/>
            <a:ext cx="2735263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2" y="5343669"/>
            <a:ext cx="21590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930759"/>
      </p:ext>
    </p:extLst>
  </p:cSld>
  <p:clrMapOvr>
    <a:masterClrMapping/>
  </p:clrMapOvr>
  <p:transition spd="med" advClick="0" advTm="4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0"/>
            <a:ext cx="4764021" cy="357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0" y="0"/>
            <a:ext cx="4764022" cy="3573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6" y="3295876"/>
            <a:ext cx="4752528" cy="3564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992" y="3390576"/>
            <a:ext cx="4632007" cy="3474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188640"/>
            <a:ext cx="2254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MulCoPim’11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Accelerator Session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211669"/>
            <a:ext cx="922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MulCoPim</a:t>
            </a:r>
            <a:r>
              <a:rPr lang="en-GB" dirty="0" smtClean="0">
                <a:solidFill>
                  <a:schemeClr val="bg1"/>
                </a:solidFill>
              </a:rPr>
              <a:t> topics: </a:t>
            </a:r>
            <a:r>
              <a:rPr lang="en-GB" dirty="0" err="1" smtClean="0">
                <a:solidFill>
                  <a:schemeClr val="bg1"/>
                </a:solidFill>
              </a:rPr>
              <a:t>multipactor</a:t>
            </a:r>
            <a:r>
              <a:rPr lang="en-GB" dirty="0" smtClean="0">
                <a:solidFill>
                  <a:schemeClr val="bg1"/>
                </a:solidFill>
              </a:rPr>
              <a:t> components, </a:t>
            </a:r>
            <a:r>
              <a:rPr lang="en-GB" dirty="0" err="1">
                <a:solidFill>
                  <a:schemeClr val="bg1"/>
                </a:solidFill>
              </a:rPr>
              <a:t>multipactor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Tx</a:t>
            </a:r>
            <a:r>
              <a:rPr lang="en-GB" dirty="0">
                <a:solidFill>
                  <a:schemeClr val="bg1"/>
                </a:solidFill>
              </a:rPr>
              <a:t> lines, </a:t>
            </a:r>
            <a:r>
              <a:rPr lang="en-GB" dirty="0" err="1">
                <a:solidFill>
                  <a:schemeClr val="bg1"/>
                </a:solidFill>
              </a:rPr>
              <a:t>multipactor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dielectrics; corona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multipactor</a:t>
            </a:r>
            <a:r>
              <a:rPr lang="en-GB" dirty="0">
                <a:solidFill>
                  <a:schemeClr val="bg1"/>
                </a:solidFill>
              </a:rPr>
              <a:t> experimental, </a:t>
            </a:r>
            <a:r>
              <a:rPr lang="en-GB" dirty="0" err="1">
                <a:solidFill>
                  <a:schemeClr val="bg1"/>
                </a:solidFill>
              </a:rPr>
              <a:t>multipactior</a:t>
            </a:r>
            <a:r>
              <a:rPr lang="en-GB" dirty="0">
                <a:solidFill>
                  <a:schemeClr val="bg1"/>
                </a:solidFill>
              </a:rPr>
              <a:t> software, </a:t>
            </a:r>
            <a:r>
              <a:rPr lang="en-GB" dirty="0" err="1">
                <a:solidFill>
                  <a:schemeClr val="bg1"/>
                </a:solidFill>
              </a:rPr>
              <a:t>multipactor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multicarrie</a:t>
            </a:r>
            <a:r>
              <a:rPr lang="en-GB" dirty="0" smtClean="0">
                <a:solidFill>
                  <a:schemeClr val="bg1"/>
                </a:solidFill>
              </a:rPr>
              <a:t>; PIM</a:t>
            </a:r>
            <a:r>
              <a:rPr lang="en-GB" dirty="0">
                <a:solidFill>
                  <a:schemeClr val="bg1"/>
                </a:solidFill>
              </a:rPr>
              <a:t>, SEY, Accelerators</a:t>
            </a:r>
          </a:p>
        </p:txBody>
      </p:sp>
    </p:spTree>
    <p:extLst>
      <p:ext uri="{BB962C8B-B14F-4D97-AF65-F5344CB8AC3E}">
        <p14:creationId xmlns:p14="http://schemas.microsoft.com/office/powerpoint/2010/main" val="23186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" y="1295400"/>
            <a:ext cx="5029201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20" y="1285874"/>
            <a:ext cx="5041900" cy="3781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0"/>
            <a:ext cx="8763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/>
              <a:t>5</a:t>
            </a:r>
            <a:r>
              <a:rPr lang="en-GB" sz="3200" b="1" baseline="30000" dirty="0" smtClean="0"/>
              <a:t>th</a:t>
            </a:r>
            <a:r>
              <a:rPr lang="en-GB" sz="3200" b="1" dirty="0" smtClean="0"/>
              <a:t> Joint </a:t>
            </a:r>
            <a:r>
              <a:rPr lang="en-GB" sz="3200" b="1" dirty="0" err="1" smtClean="0"/>
              <a:t>EuCARD-AccNet</a:t>
            </a:r>
            <a:r>
              <a:rPr lang="en-GB" sz="3200" b="1" dirty="0" smtClean="0"/>
              <a:t> – LARP – KEK – CI/DL workshop on LHC crab cavities </a:t>
            </a:r>
          </a:p>
          <a:p>
            <a:r>
              <a:rPr lang="en-GB" sz="2000" dirty="0" smtClean="0"/>
              <a:t>14-15 November 2011, CERN</a:t>
            </a:r>
            <a:endParaRPr lang="en-GB" sz="2000" u="sng" dirty="0">
              <a:hlinkClick r:id="rId4"/>
            </a:endParaRPr>
          </a:p>
          <a:p>
            <a:r>
              <a:rPr lang="en-GB" sz="2000" b="1" u="sng" dirty="0">
                <a:hlinkClick r:id="rId5"/>
              </a:rPr>
              <a:t>https://</a:t>
            </a:r>
            <a:r>
              <a:rPr lang="en-GB" sz="2000" b="1" u="sng" dirty="0" smtClean="0">
                <a:hlinkClick r:id="rId5"/>
              </a:rPr>
              <a:t>indico.cern.ch/conferenceDisplay.py?confId=149614</a:t>
            </a:r>
            <a:endParaRPr lang="en-GB" sz="2000" b="1" u="sng" dirty="0" smtClean="0"/>
          </a:p>
          <a:p>
            <a:r>
              <a:rPr lang="en-GB" sz="2000" dirty="0"/>
              <a:t> </a:t>
            </a:r>
            <a:r>
              <a:rPr lang="en-GB" sz="2000" b="1" dirty="0" smtClean="0">
                <a:solidFill>
                  <a:srgbClr val="FF0000"/>
                </a:solidFill>
              </a:rPr>
              <a:t>workshop summary published as EuCARD-PUB-2012-001 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GB" sz="2000" b="1" dirty="0" smtClean="0">
              <a:solidFill>
                <a:schemeClr val="bg1"/>
              </a:solidFill>
            </a:endParaRPr>
          </a:p>
          <a:p>
            <a:r>
              <a:rPr lang="en-GB" sz="2000" b="1" dirty="0" smtClean="0">
                <a:solidFill>
                  <a:schemeClr val="bg1"/>
                </a:solidFill>
              </a:rPr>
              <a:t>Participants: about 52 persons (</a:t>
            </a:r>
            <a:r>
              <a:rPr lang="en-US" sz="2000" b="1" dirty="0" smtClean="0">
                <a:solidFill>
                  <a:schemeClr val="bg1"/>
                </a:solidFill>
              </a:rPr>
              <a:t>many institutes in Europe, US, and Japan)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34 presentations</a:t>
            </a:r>
            <a:endParaRPr lang="en-GB" sz="2000" b="1" dirty="0" smtClean="0"/>
          </a:p>
          <a:p>
            <a:r>
              <a:rPr lang="en-GB" sz="2000" b="1" dirty="0"/>
              <a:t>M</a:t>
            </a:r>
            <a:r>
              <a:rPr lang="en-GB" sz="2000" b="1" dirty="0" smtClean="0"/>
              <a:t>ain results: </a:t>
            </a:r>
            <a:r>
              <a:rPr lang="en-GB" sz="2000" dirty="0" smtClean="0"/>
              <a:t>convergence to 2 (3) compact crab-cavity designs; first Al prototypes</a:t>
            </a:r>
            <a:r>
              <a:rPr lang="en-US" sz="2000" dirty="0" smtClean="0"/>
              <a:t>; detailed </a:t>
            </a:r>
            <a:r>
              <a:rPr lang="en-US" sz="2000" dirty="0"/>
              <a:t>cavity specifications </a:t>
            </a:r>
            <a:r>
              <a:rPr lang="en-US" sz="2000" dirty="0" smtClean="0"/>
              <a:t>will </a:t>
            </a:r>
            <a:r>
              <a:rPr lang="en-US" sz="2000" dirty="0"/>
              <a:t>be prepared by </a:t>
            </a:r>
            <a:r>
              <a:rPr lang="en-US" sz="2000" dirty="0" smtClean="0"/>
              <a:t>spring </a:t>
            </a:r>
            <a:r>
              <a:rPr lang="en-US" sz="2000" dirty="0"/>
              <a:t>2012 based </a:t>
            </a:r>
            <a:r>
              <a:rPr lang="en-US" sz="2000" dirty="0" smtClean="0"/>
              <a:t>on </a:t>
            </a:r>
            <a:r>
              <a:rPr lang="en-US" sz="2000" dirty="0"/>
              <a:t>initial set of HL-LHC </a:t>
            </a:r>
            <a:r>
              <a:rPr lang="en-US" sz="2000" dirty="0" smtClean="0"/>
              <a:t>parameters; beam </a:t>
            </a:r>
            <a:r>
              <a:rPr lang="en-US" sz="2000" dirty="0"/>
              <a:t>test of the </a:t>
            </a:r>
            <a:r>
              <a:rPr lang="en-US" sz="2000" dirty="0" smtClean="0"/>
              <a:t>compact </a:t>
            </a:r>
            <a:r>
              <a:rPr lang="en-US" sz="2000" dirty="0"/>
              <a:t>design in the SPS and the LHC are pre-requisites for a final installation in L</a:t>
            </a:r>
            <a:r>
              <a:rPr lang="en-US" sz="2000" dirty="0" smtClean="0"/>
              <a:t>HC Points </a:t>
            </a:r>
            <a:r>
              <a:rPr lang="en-US" sz="2000" dirty="0"/>
              <a:t>1 and 5. </a:t>
            </a:r>
            <a:endParaRPr lang="en-US" sz="2000" u="sng" dirty="0"/>
          </a:p>
          <a:p>
            <a:r>
              <a:rPr lang="en-US" sz="2000" b="1" dirty="0" smtClean="0"/>
              <a:t>Organizers: </a:t>
            </a:r>
          </a:p>
          <a:p>
            <a:r>
              <a:rPr lang="en-US" sz="2000" dirty="0" smtClean="0"/>
              <a:t>Rama Calaga, Rogelio </a:t>
            </a:r>
            <a:r>
              <a:rPr lang="en-GB" sz="2000" dirty="0" smtClean="0"/>
              <a:t>Tomas</a:t>
            </a:r>
            <a:r>
              <a:rPr lang="en-GB" sz="2000" dirty="0"/>
              <a:t>, </a:t>
            </a:r>
            <a:r>
              <a:rPr lang="en-GB" sz="2000" dirty="0" smtClean="0"/>
              <a:t>Frank Zimmermann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881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4" y="-27709"/>
            <a:ext cx="9167763" cy="70353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304800"/>
            <a:ext cx="78486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3</a:t>
            </a:r>
            <a:r>
              <a:rPr lang="en-US" sz="3200" baseline="30000" dirty="0" smtClean="0">
                <a:solidFill>
                  <a:prstClr val="white"/>
                </a:solidFill>
              </a:rPr>
              <a:t>rd</a:t>
            </a:r>
            <a:r>
              <a:rPr lang="en-US" sz="3200" dirty="0" smtClean="0">
                <a:solidFill>
                  <a:prstClr val="white"/>
                </a:solidFill>
              </a:rPr>
              <a:t> Annual </a:t>
            </a:r>
            <a:r>
              <a:rPr lang="en-US" sz="3200" dirty="0" err="1">
                <a:solidFill>
                  <a:prstClr val="white"/>
                </a:solidFill>
              </a:rPr>
              <a:t>RFTech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smtClean="0">
                <a:solidFill>
                  <a:prstClr val="white"/>
                </a:solidFill>
              </a:rPr>
              <a:t>meeting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12 December 2011, U Rostock</a:t>
            </a:r>
            <a:endParaRPr lang="en-US" dirty="0" smtClean="0">
              <a:solidFill>
                <a:srgbClr val="1F497D">
                  <a:lumMod val="40000"/>
                  <a:lumOff val="60000"/>
                </a:srgbClr>
              </a:solidFill>
            </a:endParaRPr>
          </a:p>
          <a:p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  <a:hlinkClick r:id="rId4"/>
              </a:rPr>
              <a:t>http</a:t>
            </a:r>
            <a:r>
              <a:rPr lang="en-US" dirty="0">
                <a:solidFill>
                  <a:srgbClr val="1F497D">
                    <a:lumMod val="40000"/>
                    <a:lumOff val="60000"/>
                  </a:srgbClr>
                </a:solidFill>
                <a:hlinkClick r:id="rId4"/>
              </a:rPr>
              <a:t>://</a:t>
            </a:r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  <a:hlinkClick r:id="rId4"/>
              </a:rPr>
              <a:t>lpsc.in2p3.fr/Indico/internalPage.py?pageId=2&amp;confId=646</a:t>
            </a:r>
            <a:r>
              <a:rPr lang="en-US" dirty="0" smtClean="0">
                <a:solidFill>
                  <a:srgbClr val="1F497D">
                    <a:lumMod val="40000"/>
                    <a:lumOff val="60000"/>
                  </a:srgbClr>
                </a:solidFill>
              </a:rPr>
              <a:t> </a:t>
            </a:r>
            <a:endParaRPr lang="en-US" dirty="0">
              <a:solidFill>
                <a:srgbClr val="1F497D">
                  <a:lumMod val="40000"/>
                  <a:lumOff val="60000"/>
                </a:srgbClr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964" y="6433780"/>
            <a:ext cx="6555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Organizers: </a:t>
            </a:r>
            <a:r>
              <a:rPr lang="en-US" dirty="0" smtClean="0">
                <a:solidFill>
                  <a:prstClr val="white"/>
                </a:solidFill>
              </a:rPr>
              <a:t>Ursula van </a:t>
            </a:r>
            <a:r>
              <a:rPr lang="en-US" dirty="0" err="1" smtClean="0">
                <a:solidFill>
                  <a:prstClr val="white"/>
                </a:solidFill>
              </a:rPr>
              <a:t>Rienen</a:t>
            </a:r>
            <a:r>
              <a:rPr lang="en-US" dirty="0" smtClean="0">
                <a:solidFill>
                  <a:prstClr val="white"/>
                </a:solidFill>
              </a:rPr>
              <a:t>, Jean-Marie De Conto, </a:t>
            </a:r>
            <a:r>
              <a:rPr lang="en-GB" dirty="0" smtClean="0">
                <a:solidFill>
                  <a:prstClr val="white"/>
                </a:solidFill>
              </a:rPr>
              <a:t>Mariusz Grecki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891" y="1447800"/>
            <a:ext cx="879070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b="1" dirty="0" smtClean="0">
              <a:solidFill>
                <a:prstClr val="white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Participants: 16 RF experts  from DESY, CERN, U Rostock, GANIL, LPSC/CNRS, PSI, TU Lodz, TU Darmstadt</a:t>
            </a:r>
            <a:endParaRPr lang="en-GB" sz="2000" b="1" dirty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prstClr val="white"/>
              </a:solidFill>
            </a:endParaRPr>
          </a:p>
          <a:p>
            <a:r>
              <a:rPr lang="en-US" sz="2000" b="1" dirty="0" smtClean="0">
                <a:solidFill>
                  <a:prstClr val="white"/>
                </a:solidFill>
              </a:rPr>
              <a:t>Topics: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>
                <a:solidFill>
                  <a:prstClr val="white"/>
                </a:solidFill>
              </a:rPr>
              <a:t>e</a:t>
            </a:r>
            <a:r>
              <a:rPr lang="en-US" sz="2000" b="1" dirty="0" smtClean="0">
                <a:solidFill>
                  <a:prstClr val="white"/>
                </a:solidFill>
              </a:rPr>
              <a:t>lectromagnetic field </a:t>
            </a:r>
            <a:r>
              <a:rPr lang="en-US" sz="2000" b="1" dirty="0">
                <a:solidFill>
                  <a:prstClr val="white"/>
                </a:solidFill>
              </a:rPr>
              <a:t>computation </a:t>
            </a:r>
            <a:r>
              <a:rPr lang="en-US" sz="2000" dirty="0">
                <a:solidFill>
                  <a:prstClr val="white"/>
                </a:solidFill>
              </a:rPr>
              <a:t>(finite integration and finite elements methods, </a:t>
            </a:r>
            <a:r>
              <a:rPr lang="en-US" sz="2000" dirty="0" err="1">
                <a:solidFill>
                  <a:prstClr val="white"/>
                </a:solidFill>
              </a:rPr>
              <a:t>pertubative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computation)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cavity </a:t>
            </a:r>
            <a:r>
              <a:rPr lang="en-US" sz="2000" b="1" dirty="0">
                <a:solidFill>
                  <a:prstClr val="white"/>
                </a:solidFill>
              </a:rPr>
              <a:t>RF models </a:t>
            </a:r>
            <a:r>
              <a:rPr lang="en-US" sz="2000" dirty="0">
                <a:solidFill>
                  <a:prstClr val="white"/>
                </a:solidFill>
              </a:rPr>
              <a:t>(coupled </a:t>
            </a:r>
            <a:r>
              <a:rPr lang="en-US" sz="2000" dirty="0" err="1">
                <a:solidFill>
                  <a:prstClr val="white"/>
                </a:solidFill>
              </a:rPr>
              <a:t>multicell</a:t>
            </a:r>
            <a:r>
              <a:rPr lang="en-US" sz="2000" dirty="0">
                <a:solidFill>
                  <a:prstClr val="white"/>
                </a:solidFill>
              </a:rPr>
              <a:t> cavities with beam, cavity model and experimental validation for gradient flatness procedure</a:t>
            </a:r>
            <a:r>
              <a:rPr lang="en-US" sz="2000" dirty="0" smtClean="0">
                <a:solidFill>
                  <a:prstClr val="white"/>
                </a:solidFill>
              </a:rPr>
              <a:t>).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Low </a:t>
            </a:r>
            <a:r>
              <a:rPr lang="en-US" sz="2000" b="1" dirty="0">
                <a:solidFill>
                  <a:prstClr val="white"/>
                </a:solidFill>
              </a:rPr>
              <a:t>Level RF and regulation.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General topics</a:t>
            </a:r>
            <a:r>
              <a:rPr lang="en-US" sz="2000" dirty="0" smtClean="0">
                <a:solidFill>
                  <a:prstClr val="white"/>
                </a:solidFill>
              </a:rPr>
              <a:t>: RF </a:t>
            </a:r>
            <a:r>
              <a:rPr lang="en-US" sz="2000" dirty="0">
                <a:solidFill>
                  <a:prstClr val="white"/>
                </a:solidFill>
              </a:rPr>
              <a:t>panorama at CERN, </a:t>
            </a:r>
            <a:r>
              <a:rPr lang="en-US" sz="2000" dirty="0" smtClean="0">
                <a:solidFill>
                  <a:prstClr val="white"/>
                </a:solidFill>
              </a:rPr>
              <a:t>activities </a:t>
            </a:r>
            <a:r>
              <a:rPr lang="en-US" sz="2000" dirty="0">
                <a:solidFill>
                  <a:prstClr val="white"/>
                </a:solidFill>
              </a:rPr>
              <a:t>at Darmstadt and GANIL –</a:t>
            </a:r>
            <a:r>
              <a:rPr lang="en-US" sz="2000" dirty="0" smtClean="0">
                <a:solidFill>
                  <a:prstClr val="white"/>
                </a:solidFill>
              </a:rPr>
              <a:t>Spiral2)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</a:rPr>
              <a:t>Specific topics</a:t>
            </a:r>
            <a:r>
              <a:rPr lang="en-US" sz="2000" dirty="0" smtClean="0">
                <a:solidFill>
                  <a:prstClr val="white"/>
                </a:solidFill>
              </a:rPr>
              <a:t>: crab cavities.</a:t>
            </a:r>
            <a:endParaRPr lang="en-GB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5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05"/>
            <a:ext cx="9144000" cy="52973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381000"/>
            <a:ext cx="8763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 smtClean="0">
                <a:solidFill>
                  <a:prstClr val="white"/>
                </a:solidFill>
              </a:rPr>
              <a:t>EuCARD-AccNet</a:t>
            </a:r>
            <a:r>
              <a:rPr lang="en-GB" sz="3200" b="1" dirty="0" smtClean="0">
                <a:solidFill>
                  <a:prstClr val="white"/>
                </a:solidFill>
              </a:rPr>
              <a:t> LLRF </a:t>
            </a:r>
            <a:r>
              <a:rPr lang="en-GB" sz="3200" b="1" dirty="0">
                <a:solidFill>
                  <a:prstClr val="white"/>
                </a:solidFill>
              </a:rPr>
              <a:t>Collaboration meeting </a:t>
            </a:r>
            <a:endParaRPr lang="en-GB" sz="3200" b="1" dirty="0" smtClean="0">
              <a:solidFill>
                <a:prstClr val="white"/>
              </a:solidFill>
            </a:endParaRPr>
          </a:p>
          <a:p>
            <a:r>
              <a:rPr lang="en-GB" sz="2000" dirty="0" smtClean="0">
                <a:solidFill>
                  <a:prstClr val="white"/>
                </a:solidFill>
              </a:rPr>
              <a:t>14-16 </a:t>
            </a:r>
            <a:r>
              <a:rPr lang="en-GB" sz="2000" dirty="0">
                <a:solidFill>
                  <a:prstClr val="white"/>
                </a:solidFill>
              </a:rPr>
              <a:t>D</a:t>
            </a:r>
            <a:r>
              <a:rPr lang="en-GB" sz="2000" dirty="0" smtClean="0">
                <a:solidFill>
                  <a:prstClr val="white"/>
                </a:solidFill>
              </a:rPr>
              <a:t>ecember 2011, Warsaw </a:t>
            </a:r>
            <a:r>
              <a:rPr lang="en-GB" sz="2000" dirty="0">
                <a:solidFill>
                  <a:prstClr val="white"/>
                </a:solidFill>
              </a:rPr>
              <a:t>University of </a:t>
            </a:r>
            <a:r>
              <a:rPr lang="en-GB" sz="2000" dirty="0" smtClean="0">
                <a:solidFill>
                  <a:prstClr val="white"/>
                </a:solidFill>
              </a:rPr>
              <a:t>Technology</a:t>
            </a:r>
            <a:endParaRPr lang="en-GB" sz="2000" dirty="0">
              <a:solidFill>
                <a:prstClr val="white"/>
              </a:solidFill>
            </a:endParaRPr>
          </a:p>
          <a:p>
            <a:endParaRPr lang="en-GB" sz="2000" u="sng" dirty="0">
              <a:solidFill>
                <a:prstClr val="black"/>
              </a:solidFill>
              <a:hlinkClick r:id="rId4"/>
            </a:endParaRPr>
          </a:p>
          <a:p>
            <a:r>
              <a:rPr lang="en-GB" sz="2000" b="1" u="sng" dirty="0" smtClean="0">
                <a:solidFill>
                  <a:prstClr val="black"/>
                </a:solidFill>
                <a:hlinkClick r:id="rId4"/>
              </a:rPr>
              <a:t>https</a:t>
            </a:r>
            <a:r>
              <a:rPr lang="en-GB" sz="2000" b="1" u="sng" dirty="0">
                <a:solidFill>
                  <a:prstClr val="black"/>
                </a:solidFill>
                <a:hlinkClick r:id="rId4"/>
              </a:rPr>
              <a:t>://indico.desy.de/conferenceDisplay.py?confId=4991</a:t>
            </a:r>
            <a:endParaRPr lang="en-GB" sz="2000" b="1" dirty="0">
              <a:solidFill>
                <a:prstClr val="black"/>
              </a:solidFill>
            </a:endParaRPr>
          </a:p>
          <a:p>
            <a:r>
              <a:rPr lang="en-GB" sz="2000" dirty="0">
                <a:solidFill>
                  <a:prstClr val="black"/>
                </a:solidFill>
              </a:rPr>
              <a:t> </a:t>
            </a:r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P</a:t>
            </a:r>
            <a:r>
              <a:rPr lang="en-GB" sz="2000" b="1" dirty="0" smtClean="0">
                <a:solidFill>
                  <a:prstClr val="white"/>
                </a:solidFill>
              </a:rPr>
              <a:t>articipants: 35 LLRF experts (DESY, WUT, TUL,NCBJ,…)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Sessions</a:t>
            </a:r>
            <a:r>
              <a:rPr lang="en-GB" sz="2000" b="1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system overview and integration, emerging systems 1+2, status of system components, firmware and software </a:t>
            </a:r>
            <a:r>
              <a:rPr lang="en-US" sz="2000" dirty="0" smtClean="0">
                <a:solidFill>
                  <a:schemeClr val="bg1"/>
                </a:solidFill>
              </a:rPr>
              <a:t>developments</a:t>
            </a:r>
          </a:p>
          <a:p>
            <a:endParaRPr lang="en-US" sz="2000" b="1" dirty="0" smtClean="0">
              <a:solidFill>
                <a:prstClr val="white"/>
              </a:solidFill>
            </a:endParaRPr>
          </a:p>
          <a:p>
            <a:r>
              <a:rPr lang="en-US" sz="2000" b="1" dirty="0" err="1" smtClean="0">
                <a:solidFill>
                  <a:prstClr val="white"/>
                </a:solidFill>
              </a:rPr>
              <a:t>RFTech</a:t>
            </a:r>
            <a:r>
              <a:rPr lang="en-US" sz="2000" b="1" dirty="0" smtClean="0">
                <a:solidFill>
                  <a:prstClr val="white"/>
                </a:solidFill>
              </a:rPr>
              <a:t> supported all </a:t>
            </a:r>
            <a:r>
              <a:rPr lang="en-US" sz="2000" b="1" dirty="0">
                <a:solidFill>
                  <a:prstClr val="white"/>
                </a:solidFill>
              </a:rPr>
              <a:t>participants of this </a:t>
            </a:r>
            <a:r>
              <a:rPr lang="en-US" sz="2000" b="1" dirty="0" smtClean="0">
                <a:solidFill>
                  <a:prstClr val="white"/>
                </a:solidFill>
              </a:rPr>
              <a:t>meeting</a:t>
            </a:r>
          </a:p>
          <a:p>
            <a:endParaRPr lang="en-US" sz="2000" b="1" dirty="0">
              <a:solidFill>
                <a:prstClr val="white"/>
              </a:solidFill>
            </a:endParaRPr>
          </a:p>
          <a:p>
            <a:r>
              <a:rPr lang="en-US" sz="2000" b="1" dirty="0" smtClean="0">
                <a:solidFill>
                  <a:prstClr val="white"/>
                </a:solidFill>
              </a:rPr>
              <a:t>About 40 presentations</a:t>
            </a:r>
          </a:p>
          <a:p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M</a:t>
            </a:r>
            <a:r>
              <a:rPr lang="en-GB" sz="2000" b="1" dirty="0" smtClean="0">
                <a:solidFill>
                  <a:prstClr val="white"/>
                </a:solidFill>
              </a:rPr>
              <a:t>ain topic: </a:t>
            </a:r>
            <a:r>
              <a:rPr lang="en-US" sz="2000" b="1" dirty="0" smtClean="0">
                <a:solidFill>
                  <a:prstClr val="white"/>
                </a:solidFill>
              </a:rPr>
              <a:t>integration </a:t>
            </a:r>
            <a:r>
              <a:rPr lang="en-US" sz="2000" b="1" dirty="0">
                <a:solidFill>
                  <a:prstClr val="white"/>
                </a:solidFill>
              </a:rPr>
              <a:t>of hardware &amp;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>
                <a:solidFill>
                  <a:prstClr val="white"/>
                </a:solidFill>
              </a:rPr>
              <a:t>software </a:t>
            </a:r>
            <a:endParaRPr lang="en-US" sz="2000" b="1" dirty="0" smtClean="0">
              <a:solidFill>
                <a:prstClr val="white"/>
              </a:solidFill>
            </a:endParaRPr>
          </a:p>
          <a:p>
            <a:r>
              <a:rPr lang="en-US" sz="2000" b="1" dirty="0" smtClean="0">
                <a:solidFill>
                  <a:prstClr val="white"/>
                </a:solidFill>
              </a:rPr>
              <a:t>solutions </a:t>
            </a:r>
            <a:r>
              <a:rPr lang="en-US" sz="2000" b="1" dirty="0">
                <a:solidFill>
                  <a:prstClr val="white"/>
                </a:solidFill>
              </a:rPr>
              <a:t>for the LLRF </a:t>
            </a:r>
            <a:r>
              <a:rPr lang="en-US" sz="2000" b="1" dirty="0" smtClean="0">
                <a:solidFill>
                  <a:prstClr val="white"/>
                </a:solidFill>
              </a:rPr>
              <a:t>and </a:t>
            </a:r>
            <a:r>
              <a:rPr lang="en-US" sz="2000" b="1" dirty="0">
                <a:solidFill>
                  <a:prstClr val="white"/>
                </a:solidFill>
              </a:rPr>
              <a:t>synchronization </a:t>
            </a:r>
            <a:endParaRPr lang="en-US" sz="2000" b="1" dirty="0" smtClean="0">
              <a:solidFill>
                <a:prstClr val="white"/>
              </a:solidFill>
            </a:endParaRPr>
          </a:p>
          <a:p>
            <a:r>
              <a:rPr lang="en-US" sz="2000" b="1" dirty="0" smtClean="0">
                <a:solidFill>
                  <a:prstClr val="white"/>
                </a:solidFill>
              </a:rPr>
              <a:t>systems </a:t>
            </a:r>
            <a:r>
              <a:rPr lang="en-US" sz="2000" b="1" dirty="0">
                <a:solidFill>
                  <a:prstClr val="white"/>
                </a:solidFill>
              </a:rPr>
              <a:t>at FLASH and </a:t>
            </a:r>
            <a:r>
              <a:rPr lang="en-US" sz="2000" b="1" dirty="0" smtClean="0">
                <a:solidFill>
                  <a:prstClr val="white"/>
                </a:solidFill>
              </a:rPr>
              <a:t>XFEL</a:t>
            </a:r>
          </a:p>
          <a:p>
            <a:r>
              <a:rPr lang="en-GB" sz="2000" b="1" dirty="0">
                <a:solidFill>
                  <a:prstClr val="white"/>
                </a:solidFill>
              </a:rPr>
              <a:t> </a:t>
            </a:r>
            <a:endParaRPr lang="en-US" sz="2000" u="sng" dirty="0">
              <a:solidFill>
                <a:prstClr val="white"/>
              </a:solidFill>
            </a:endParaRPr>
          </a:p>
          <a:p>
            <a:r>
              <a:rPr lang="en-US" sz="2000" dirty="0" smtClean="0">
                <a:solidFill>
                  <a:prstClr val="white"/>
                </a:solidFill>
              </a:rPr>
              <a:t>Organizers: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Holger </a:t>
            </a:r>
            <a:r>
              <a:rPr lang="en-GB" sz="2000" dirty="0" err="1">
                <a:solidFill>
                  <a:prstClr val="white"/>
                </a:solidFill>
              </a:rPr>
              <a:t>Schlarb</a:t>
            </a:r>
            <a:r>
              <a:rPr lang="en-GB" sz="2000" dirty="0">
                <a:solidFill>
                  <a:prstClr val="white"/>
                </a:solidFill>
              </a:rPr>
              <a:t>, Frank Ludwig, Mariusz Grecki</a:t>
            </a:r>
          </a:p>
        </p:txBody>
      </p:sp>
    </p:spTree>
    <p:extLst>
      <p:ext uri="{BB962C8B-B14F-4D97-AF65-F5344CB8AC3E}">
        <p14:creationId xmlns:p14="http://schemas.microsoft.com/office/powerpoint/2010/main" val="5723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9144000" cy="645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100" dirty="0" smtClean="0"/>
          </a:p>
          <a:p>
            <a:r>
              <a:rPr lang="en-GB" sz="2800" b="1" dirty="0" err="1" smtClean="0"/>
              <a:t>AccNet</a:t>
            </a:r>
            <a:r>
              <a:rPr lang="en-GB" sz="2800" b="1" dirty="0" smtClean="0"/>
              <a:t> dissemination in the last year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 three outreach talks in Japan (KEK, Hiroshima U., Kyoto U.)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/>
              <a:t> </a:t>
            </a:r>
            <a:r>
              <a:rPr lang="en-GB" sz="2800" dirty="0" smtClean="0"/>
              <a:t>invited presentations at ATLAS and CMS upgrade workshops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dirty="0" smtClean="0"/>
              <a:t>invited talk at first Mexican Accelerator school</a:t>
            </a:r>
            <a:endParaRPr lang="en-US" sz="2800" dirty="0"/>
          </a:p>
          <a:p>
            <a:r>
              <a:rPr lang="en-GB" sz="1050" dirty="0" smtClean="0"/>
              <a:t>  </a:t>
            </a:r>
          </a:p>
          <a:p>
            <a:r>
              <a:rPr lang="en-GB" sz="2800" b="1" dirty="0" err="1" smtClean="0"/>
              <a:t>EuCARD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AccNet</a:t>
            </a:r>
            <a:r>
              <a:rPr lang="en-GB" sz="2800" b="1" dirty="0" smtClean="0"/>
              <a:t> documents</a:t>
            </a:r>
          </a:p>
          <a:p>
            <a:pPr>
              <a:buFont typeface="Arial" pitchFamily="34" charset="0"/>
              <a:buChar char="•"/>
            </a:pPr>
            <a:r>
              <a:rPr lang="en-GB" sz="2800" dirty="0" smtClean="0"/>
              <a:t> about </a:t>
            </a:r>
            <a:r>
              <a:rPr lang="en-GB" sz="2800" b="1" dirty="0" smtClean="0">
                <a:solidFill>
                  <a:srgbClr val="FF0000"/>
                </a:solidFill>
              </a:rPr>
              <a:t>100 in total</a:t>
            </a:r>
            <a:endParaRPr lang="en-GB" sz="2800" dirty="0"/>
          </a:p>
          <a:p>
            <a:r>
              <a:rPr lang="en-GB" sz="2800" dirty="0" smtClean="0"/>
              <a:t>	</a:t>
            </a:r>
            <a:r>
              <a:rPr lang="en-GB" sz="2800" b="1" dirty="0" smtClean="0">
                <a:solidFill>
                  <a:srgbClr val="3333FF"/>
                </a:solidFill>
              </a:rPr>
              <a:t>- 1 CERN Yellow Report</a:t>
            </a:r>
          </a:p>
          <a:p>
            <a:r>
              <a:rPr lang="en-GB" sz="2800" b="1" dirty="0" smtClean="0">
                <a:solidFill>
                  <a:srgbClr val="3333FF"/>
                </a:solidFill>
              </a:rPr>
              <a:t>	- </a:t>
            </a:r>
            <a:r>
              <a:rPr lang="en-GB" sz="2800" b="1" dirty="0" smtClean="0">
                <a:solidFill>
                  <a:srgbClr val="3333FF"/>
                </a:solidFill>
              </a:rPr>
              <a:t>3 </a:t>
            </a:r>
            <a:r>
              <a:rPr lang="en-GB" sz="2800" b="1" dirty="0" smtClean="0">
                <a:solidFill>
                  <a:srgbClr val="3333FF"/>
                </a:solidFill>
              </a:rPr>
              <a:t>journal articles</a:t>
            </a:r>
            <a:endParaRPr lang="en-US" sz="2800" b="1" dirty="0" smtClean="0">
              <a:solidFill>
                <a:srgbClr val="3333FF"/>
              </a:solidFill>
            </a:endParaRPr>
          </a:p>
          <a:p>
            <a:r>
              <a:rPr lang="en-US" sz="2800" b="1" dirty="0" smtClean="0">
                <a:solidFill>
                  <a:srgbClr val="3333FF"/>
                </a:solidFill>
              </a:rPr>
              <a:t>	&gt; 31 conference presentations</a:t>
            </a:r>
          </a:p>
          <a:p>
            <a:r>
              <a:rPr lang="en-US" sz="2800" b="1" dirty="0">
                <a:solidFill>
                  <a:srgbClr val="3333FF"/>
                </a:solidFill>
              </a:rPr>
              <a:t>	</a:t>
            </a:r>
            <a:r>
              <a:rPr lang="en-US" sz="2800" b="1" dirty="0" smtClean="0">
                <a:solidFill>
                  <a:srgbClr val="3333FF"/>
                </a:solidFill>
              </a:rPr>
              <a:t>- ~10 workshop summaries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	- 1 PhD thesis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	- 1 master thesis</a:t>
            </a:r>
          </a:p>
          <a:p>
            <a:r>
              <a:rPr lang="en-US" sz="2800" b="1" dirty="0">
                <a:solidFill>
                  <a:srgbClr val="3333FF"/>
                </a:solidFill>
              </a:rPr>
              <a:t>	</a:t>
            </a:r>
            <a:r>
              <a:rPr lang="en-US" sz="2800" b="1" dirty="0" smtClean="0">
                <a:solidFill>
                  <a:srgbClr val="3333FF"/>
                </a:solidFill>
              </a:rPr>
              <a:t>- 2 </a:t>
            </a:r>
            <a:r>
              <a:rPr lang="en-US" sz="2800" b="1" dirty="0" err="1" smtClean="0">
                <a:solidFill>
                  <a:srgbClr val="3333FF"/>
                </a:solidFill>
              </a:rPr>
              <a:t>EuCARD</a:t>
            </a:r>
            <a:r>
              <a:rPr lang="en-US" sz="2800" b="1" dirty="0" smtClean="0">
                <a:solidFill>
                  <a:srgbClr val="3333FF"/>
                </a:solidFill>
              </a:rPr>
              <a:t> monographs</a:t>
            </a:r>
          </a:p>
          <a:p>
            <a:endParaRPr lang="en-GB" sz="2800" b="1" dirty="0" smtClean="0">
              <a:solidFill>
                <a:srgbClr val="3333FF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publications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 rot="19440132">
            <a:off x="4520147" y="4954112"/>
            <a:ext cx="4456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n</a:t>
            </a:r>
            <a:r>
              <a:rPr lang="en-US" sz="3200" dirty="0" smtClean="0">
                <a:latin typeface="Comic Sans MS" pitchFamily="66" charset="0"/>
              </a:rPr>
              <a:t>ot all in the database</a:t>
            </a:r>
            <a:endParaRPr lang="en-GB" sz="32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3400"/>
            <a:ext cx="910680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R. </a:t>
            </a:r>
            <a:r>
              <a:rPr lang="en-GB" dirty="0" err="1">
                <a:solidFill>
                  <a:prstClr val="black"/>
                </a:solidFill>
              </a:rPr>
              <a:t>Bartolini</a:t>
            </a:r>
            <a:r>
              <a:rPr lang="en-GB" dirty="0">
                <a:solidFill>
                  <a:prstClr val="black"/>
                </a:solidFill>
              </a:rPr>
              <a:t> et al, </a:t>
            </a:r>
            <a:r>
              <a:rPr lang="en-GB" b="1" dirty="0">
                <a:hlinkClick r:id="rId2"/>
              </a:rPr>
              <a:t>Summary of the </a:t>
            </a:r>
            <a:r>
              <a:rPr lang="en-GB" b="1" dirty="0" err="1">
                <a:hlinkClick r:id="rId2"/>
              </a:rPr>
              <a:t>AccNet-EuCARD</a:t>
            </a:r>
            <a:r>
              <a:rPr lang="en-GB" b="1" dirty="0">
                <a:hlinkClick r:id="rId2"/>
              </a:rPr>
              <a:t> Workshop on Optics Measurements, Corrections and Modelling for High-Performance Storage Rings "OMCM”</a:t>
            </a:r>
            <a:r>
              <a:rPr lang="en-GB" dirty="0"/>
              <a:t>, </a:t>
            </a:r>
            <a:r>
              <a:rPr lang="en-GB" dirty="0" smtClean="0"/>
              <a:t>EuCARD-CON-2012-004; </a:t>
            </a:r>
            <a:r>
              <a:rPr lang="en-GB" dirty="0"/>
              <a:t>G. </a:t>
            </a:r>
            <a:r>
              <a:rPr lang="en-GB" dirty="0" err="1"/>
              <a:t>Arduini</a:t>
            </a:r>
            <a:r>
              <a:rPr lang="en-GB" dirty="0"/>
              <a:t> et al, </a:t>
            </a:r>
            <a:r>
              <a:rPr lang="en-GB" b="1" dirty="0">
                <a:hlinkClick r:id="rId3"/>
              </a:rPr>
              <a:t>5th LHC Crab Cavity Workshop, LHC-CC11 Workshop Summary Report</a:t>
            </a:r>
            <a:r>
              <a:rPr lang="en-GB" dirty="0"/>
              <a:t>, </a:t>
            </a:r>
            <a:r>
              <a:rPr lang="en-GB" dirty="0" smtClean="0"/>
              <a:t>EuCARD-PUB-2012-001</a:t>
            </a:r>
            <a:r>
              <a:rPr lang="en-GB" dirty="0" smtClean="0">
                <a:solidFill>
                  <a:prstClr val="black"/>
                </a:solidFill>
              </a:rPr>
              <a:t>;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K. </a:t>
            </a:r>
            <a:r>
              <a:rPr lang="en-US" dirty="0" err="1" smtClean="0">
                <a:solidFill>
                  <a:prstClr val="black"/>
                </a:solidFill>
              </a:rPr>
              <a:t>Ohmi</a:t>
            </a:r>
            <a:r>
              <a:rPr lang="en-US" dirty="0" smtClean="0">
                <a:solidFill>
                  <a:prstClr val="black"/>
                </a:solidFill>
              </a:rPr>
              <a:t> et al,</a:t>
            </a:r>
            <a:r>
              <a:rPr lang="en-GB" dirty="0" smtClean="0"/>
              <a:t> </a:t>
            </a:r>
            <a:r>
              <a:rPr lang="en-US" b="1" dirty="0" smtClean="0">
                <a:solidFill>
                  <a:prstClr val="black"/>
                </a:solidFill>
                <a:hlinkClick r:id="rId4"/>
              </a:rPr>
              <a:t>Response </a:t>
            </a:r>
            <a:r>
              <a:rPr lang="en-US" b="1" dirty="0">
                <a:solidFill>
                  <a:prstClr val="black"/>
                </a:solidFill>
                <a:hlinkClick r:id="rId4"/>
              </a:rPr>
              <a:t>of colliding beam-beam system to harmonic </a:t>
            </a:r>
            <a:r>
              <a:rPr lang="en-US" b="1" dirty="0" smtClean="0">
                <a:solidFill>
                  <a:prstClr val="black"/>
                </a:solidFill>
                <a:hlinkClick r:id="rId4"/>
              </a:rPr>
              <a:t>excitation due </a:t>
            </a:r>
            <a:r>
              <a:rPr lang="en-US" b="1" dirty="0">
                <a:solidFill>
                  <a:prstClr val="black"/>
                </a:solidFill>
                <a:hlinkClick r:id="rId4"/>
              </a:rPr>
              <a:t>to crab-cavity </a:t>
            </a:r>
            <a:r>
              <a:rPr lang="en-US" b="1" dirty="0" err="1">
                <a:solidFill>
                  <a:prstClr val="black"/>
                </a:solidFill>
                <a:hlinkClick r:id="rId4"/>
              </a:rPr>
              <a:t>rf</a:t>
            </a:r>
            <a:r>
              <a:rPr lang="en-US" b="1" dirty="0">
                <a:solidFill>
                  <a:prstClr val="black"/>
                </a:solidFill>
                <a:hlinkClick r:id="rId4"/>
              </a:rPr>
              <a:t> phase modulation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PRST-AB 14:111003(2011), EuCARD-PUB-2012-002;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5" action="ppaction://hlinkpres?slideindex=1&amp;slidetitle="/>
              </a:rPr>
              <a:t>Machine </a:t>
            </a:r>
            <a:r>
              <a:rPr lang="en-GB" b="1" dirty="0" smtClean="0">
                <a:solidFill>
                  <a:prstClr val="black"/>
                </a:solidFill>
                <a:hlinkClick r:id="rId5" action="ppaction://hlinkpres?slideindex=1&amp;slidetitle="/>
              </a:rPr>
              <a:t>Progress </a:t>
            </a:r>
            <a:r>
              <a:rPr lang="en-GB" b="1" dirty="0">
                <a:solidFill>
                  <a:prstClr val="black"/>
                </a:solidFill>
                <a:hlinkClick r:id="rId5" action="ppaction://hlinkpres?slideindex=1&amp;slidetitle="/>
              </a:rPr>
              <a:t>Towards Higher Luminosity</a:t>
            </a:r>
            <a:r>
              <a:rPr lang="en-GB" dirty="0">
                <a:solidFill>
                  <a:prstClr val="black"/>
                </a:solidFill>
              </a:rPr>
              <a:t>, CMS Upgrade Meeting, FNAL, Chicago, 7 November </a:t>
            </a:r>
            <a:r>
              <a:rPr lang="en-GB" dirty="0" smtClean="0">
                <a:solidFill>
                  <a:prstClr val="black"/>
                </a:solidFill>
              </a:rPr>
              <a:t>2011; </a:t>
            </a:r>
            <a:r>
              <a:rPr lang="en-GB" dirty="0" smtClean="0">
                <a:solidFill>
                  <a:prstClr val="black"/>
                </a:solidFill>
              </a:rPr>
              <a:t>F. </a:t>
            </a:r>
            <a:r>
              <a:rPr lang="en-GB" dirty="0">
                <a:solidFill>
                  <a:prstClr val="black"/>
                </a:solidFill>
              </a:rPr>
              <a:t>Zimmermann, </a:t>
            </a:r>
            <a:r>
              <a:rPr lang="en-GB" b="1" dirty="0">
                <a:solidFill>
                  <a:prstClr val="black"/>
                </a:solidFill>
                <a:hlinkClick r:id="rId6" action="ppaction://hlinkpres?slideindex=1&amp;slidetitle="/>
              </a:rPr>
              <a:t>Hadron Colliders</a:t>
            </a:r>
            <a:r>
              <a:rPr lang="en-GB" dirty="0">
                <a:solidFill>
                  <a:prstClr val="black"/>
                </a:solidFill>
              </a:rPr>
              <a:t>, First Mexican Particle Accelerator School "</a:t>
            </a:r>
            <a:r>
              <a:rPr lang="en-GB" dirty="0" err="1">
                <a:solidFill>
                  <a:prstClr val="black"/>
                </a:solidFill>
              </a:rPr>
              <a:t>MePAS</a:t>
            </a:r>
            <a:r>
              <a:rPr lang="en-GB" dirty="0">
                <a:solidFill>
                  <a:prstClr val="black"/>
                </a:solidFill>
              </a:rPr>
              <a:t>," </a:t>
            </a:r>
            <a:r>
              <a:rPr lang="en-GB" dirty="0" smtClean="0">
                <a:solidFill>
                  <a:prstClr val="black"/>
                </a:solidFill>
              </a:rPr>
              <a:t>Guanajuato</a:t>
            </a:r>
            <a:r>
              <a:rPr lang="en-GB" dirty="0">
                <a:solidFill>
                  <a:prstClr val="black"/>
                </a:solidFill>
              </a:rPr>
              <a:t>, 7 October </a:t>
            </a:r>
            <a:r>
              <a:rPr lang="en-GB" dirty="0" smtClean="0">
                <a:solidFill>
                  <a:prstClr val="black"/>
                </a:solidFill>
              </a:rPr>
              <a:t>2011; </a:t>
            </a:r>
            <a:r>
              <a:rPr lang="en-GB" dirty="0" smtClean="0">
                <a:solidFill>
                  <a:prstClr val="black"/>
                </a:solidFill>
              </a:rPr>
              <a:t>R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Cimino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b="1" dirty="0">
                <a:solidFill>
                  <a:prstClr val="black"/>
                </a:solidFill>
                <a:hlinkClick r:id="rId7"/>
              </a:rPr>
              <a:t>A surface study on the origin of SEY reduction on accelerator wall</a:t>
            </a:r>
            <a:r>
              <a:rPr lang="en-GB" dirty="0">
                <a:solidFill>
                  <a:prstClr val="black"/>
                </a:solidFill>
                <a:hlinkClick r:id="rId7"/>
              </a:rPr>
              <a:t>s</a:t>
            </a:r>
            <a:r>
              <a:rPr lang="en-GB" dirty="0">
                <a:solidFill>
                  <a:prstClr val="black"/>
                </a:solidFill>
              </a:rPr>
              <a:t>, CERN, 29 July </a:t>
            </a:r>
            <a:r>
              <a:rPr lang="en-GB" dirty="0" smtClean="0">
                <a:solidFill>
                  <a:prstClr val="black"/>
                </a:solidFill>
              </a:rPr>
              <a:t>2011 ; 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8" action="ppaction://hlinkpres?slideindex=1&amp;slidetitle="/>
              </a:rPr>
              <a:t>Large Hadron Collider - Status &amp; Future Plans</a:t>
            </a:r>
            <a:r>
              <a:rPr lang="en-GB" dirty="0">
                <a:solidFill>
                  <a:prstClr val="black"/>
                </a:solidFill>
              </a:rPr>
              <a:t>, Kyoto University, Kyoto, 22 July </a:t>
            </a:r>
            <a:r>
              <a:rPr lang="en-GB" dirty="0" smtClean="0">
                <a:solidFill>
                  <a:prstClr val="black"/>
                </a:solidFill>
              </a:rPr>
              <a:t>2011; 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9" action="ppaction://hlinkpres?slideindex=1&amp;slidetitle="/>
              </a:rPr>
              <a:t>Large Hadron Collider - Status &amp; Future Plans</a:t>
            </a:r>
            <a:r>
              <a:rPr lang="en-GB" dirty="0">
                <a:solidFill>
                  <a:prstClr val="black"/>
                </a:solidFill>
              </a:rPr>
              <a:t>, Hiroshima University, East Hiroshima, 19 July </a:t>
            </a:r>
            <a:r>
              <a:rPr lang="en-GB" dirty="0" smtClean="0">
                <a:solidFill>
                  <a:prstClr val="black"/>
                </a:solidFill>
              </a:rPr>
              <a:t>2011; F. </a:t>
            </a:r>
            <a:r>
              <a:rPr lang="en-GB" dirty="0">
                <a:solidFill>
                  <a:prstClr val="black"/>
                </a:solidFill>
              </a:rPr>
              <a:t>Zimmermann, </a:t>
            </a:r>
            <a:r>
              <a:rPr lang="en-GB" b="1" dirty="0">
                <a:solidFill>
                  <a:prstClr val="black"/>
                </a:solidFill>
                <a:hlinkClick r:id="rId10" action="ppaction://hlinkpres?slideindex=1&amp;slidetitle="/>
              </a:rPr>
              <a:t>LHC Performance &amp; Future Plans</a:t>
            </a:r>
            <a:r>
              <a:rPr lang="en-GB" dirty="0">
                <a:solidFill>
                  <a:prstClr val="black"/>
                </a:solidFill>
              </a:rPr>
              <a:t>, KEK, 1 July 2011 </a:t>
            </a:r>
            <a:r>
              <a:rPr lang="en-GB" dirty="0" smtClean="0">
                <a:solidFill>
                  <a:prstClr val="black"/>
                </a:solidFill>
              </a:rPr>
              <a:t>; 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11" action="ppaction://hlinkpres?slideindex=1&amp;slidetitle="/>
              </a:rPr>
              <a:t>LHC Machine Status &amp; Plans</a:t>
            </a:r>
            <a:r>
              <a:rPr lang="en-GB" dirty="0">
                <a:solidFill>
                  <a:prstClr val="black"/>
                </a:solidFill>
              </a:rPr>
              <a:t>, ATLAS week, CERN, Geneva, 20 June </a:t>
            </a:r>
            <a:r>
              <a:rPr lang="en-GB" dirty="0" smtClean="0">
                <a:solidFill>
                  <a:prstClr val="black"/>
                </a:solidFill>
              </a:rPr>
              <a:t>2011 ; E</a:t>
            </a:r>
            <a:r>
              <a:rPr lang="en-GB" dirty="0">
                <a:solidFill>
                  <a:prstClr val="black"/>
                </a:solidFill>
              </a:rPr>
              <a:t>. Todesco and F. Zimmermann (</a:t>
            </a:r>
            <a:r>
              <a:rPr lang="en-GB" dirty="0" err="1">
                <a:solidFill>
                  <a:prstClr val="black"/>
                </a:solidFill>
              </a:rPr>
              <a:t>eds</a:t>
            </a:r>
            <a:r>
              <a:rPr lang="en-GB" dirty="0">
                <a:solidFill>
                  <a:prstClr val="black"/>
                </a:solidFill>
              </a:rPr>
              <a:t>), </a:t>
            </a:r>
            <a:r>
              <a:rPr lang="en-GB" b="1" dirty="0">
                <a:solidFill>
                  <a:prstClr val="black"/>
                </a:solidFill>
                <a:hlinkClick r:id="rId12"/>
              </a:rPr>
              <a:t>The Higher-Energy Large Hadron Collider</a:t>
            </a:r>
            <a:r>
              <a:rPr lang="en-GB" dirty="0">
                <a:solidFill>
                  <a:prstClr val="black"/>
                </a:solidFill>
              </a:rPr>
              <a:t>, Proceedings of the </a:t>
            </a:r>
            <a:r>
              <a:rPr lang="en-GB" dirty="0" err="1">
                <a:solidFill>
                  <a:prstClr val="black"/>
                </a:solidFill>
              </a:rPr>
              <a:t>EuCARD-AccNet</a:t>
            </a:r>
            <a:r>
              <a:rPr lang="en-GB" dirty="0">
                <a:solidFill>
                  <a:prstClr val="black"/>
                </a:solidFill>
              </a:rPr>
              <a:t> HE-LHC workshop, Malta, 14-16 October 2010, CERN, </a:t>
            </a:r>
            <a:r>
              <a:rPr lang="en-GB" dirty="0" smtClean="0">
                <a:solidFill>
                  <a:prstClr val="black"/>
                </a:solidFill>
              </a:rPr>
              <a:t>EuCARD-CON-2011-001 ;  D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Shatilov</a:t>
            </a:r>
            <a:r>
              <a:rPr lang="en-GB" dirty="0">
                <a:solidFill>
                  <a:prstClr val="black"/>
                </a:solidFill>
              </a:rPr>
              <a:t>, E. </a:t>
            </a:r>
            <a:r>
              <a:rPr lang="en-GB" dirty="0" err="1">
                <a:solidFill>
                  <a:prstClr val="black"/>
                </a:solidFill>
              </a:rPr>
              <a:t>Levichev</a:t>
            </a:r>
            <a:r>
              <a:rPr lang="en-GB" dirty="0">
                <a:solidFill>
                  <a:prstClr val="black"/>
                </a:solidFill>
              </a:rPr>
              <a:t>, E. </a:t>
            </a:r>
            <a:r>
              <a:rPr lang="en-GB" dirty="0" err="1">
                <a:solidFill>
                  <a:prstClr val="black"/>
                </a:solidFill>
              </a:rPr>
              <a:t>Simonow</a:t>
            </a:r>
            <a:r>
              <a:rPr lang="en-GB" dirty="0">
                <a:solidFill>
                  <a:prstClr val="black"/>
                </a:solidFill>
              </a:rPr>
              <a:t>, M. </a:t>
            </a:r>
            <a:r>
              <a:rPr lang="en-GB" dirty="0" err="1">
                <a:solidFill>
                  <a:prstClr val="black"/>
                </a:solidFill>
              </a:rPr>
              <a:t>Zobov</a:t>
            </a:r>
            <a:r>
              <a:rPr lang="en-GB" dirty="0">
                <a:solidFill>
                  <a:prstClr val="black"/>
                </a:solidFill>
              </a:rPr>
              <a:t>,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en-GB" b="1" dirty="0">
                <a:solidFill>
                  <a:prstClr val="black"/>
                </a:solidFill>
                <a:hlinkClick r:id="rId13" action="ppaction://hlinkfile"/>
              </a:rPr>
              <a:t>Application of Frequency Map Analysis to Beam-Beam Effects Study in Crab Waist Collision Scheme</a:t>
            </a:r>
            <a:r>
              <a:rPr lang="en-GB" dirty="0">
                <a:solidFill>
                  <a:prstClr val="black"/>
                </a:solidFill>
              </a:rPr>
              <a:t>, PRST-AB, 14, 014001 (2011) [WPs 4 &amp; 11</a:t>
            </a:r>
            <a:r>
              <a:rPr lang="en-GB" dirty="0" smtClean="0">
                <a:solidFill>
                  <a:prstClr val="black"/>
                </a:solidFill>
              </a:rPr>
              <a:t>] ;  R</a:t>
            </a:r>
            <a:r>
              <a:rPr lang="en-GB" dirty="0">
                <a:solidFill>
                  <a:prstClr val="black"/>
                </a:solidFill>
              </a:rPr>
              <a:t>. Calaga (BNL), S. Myers (CERN), F. Zimmermann (CERN), </a:t>
            </a:r>
            <a:r>
              <a:rPr lang="en-GB" b="1" dirty="0">
                <a:solidFill>
                  <a:prstClr val="black"/>
                </a:solidFill>
                <a:hlinkClick r:id="rId14"/>
              </a:rPr>
              <a:t>Summary of the 4th LHC Crab Cavity Workshop "LHC-CC10"</a:t>
            </a:r>
            <a:r>
              <a:rPr lang="en-GB" dirty="0">
                <a:solidFill>
                  <a:prstClr val="black"/>
                </a:solidFill>
              </a:rPr>
              <a:t>, EuCARD-REP-2011-001 (2011) </a:t>
            </a:r>
            <a:r>
              <a:rPr lang="en-GB" dirty="0" smtClean="0">
                <a:solidFill>
                  <a:prstClr val="black"/>
                </a:solidFill>
              </a:rPr>
              <a:t> ;  F</a:t>
            </a:r>
            <a:r>
              <a:rPr lang="en-GB" dirty="0">
                <a:solidFill>
                  <a:prstClr val="black"/>
                </a:solidFill>
              </a:rPr>
              <a:t>. Zimmermann, </a:t>
            </a:r>
            <a:r>
              <a:rPr lang="en-GB" b="1" dirty="0">
                <a:solidFill>
                  <a:prstClr val="black"/>
                </a:solidFill>
                <a:hlinkClick r:id="rId15"/>
              </a:rPr>
              <a:t>HL-LHC: parameter space, constraints and possible options</a:t>
            </a:r>
            <a:r>
              <a:rPr lang="en-GB" dirty="0">
                <a:solidFill>
                  <a:prstClr val="black"/>
                </a:solidFill>
              </a:rPr>
              <a:t>, Proc. Chamonix 2011 workshop on LHC performance, CERN-ATS-2011-005 (2011) </a:t>
            </a:r>
            <a:r>
              <a:rPr lang="en-GB" dirty="0" smtClean="0">
                <a:solidFill>
                  <a:prstClr val="black"/>
                </a:solidFill>
              </a:rPr>
              <a:t>; </a:t>
            </a:r>
            <a:r>
              <a:rPr lang="en-GB" dirty="0" err="1" smtClean="0">
                <a:solidFill>
                  <a:prstClr val="black"/>
                </a:solidFill>
              </a:rPr>
              <a:t>Rumolo</a:t>
            </a:r>
            <a:r>
              <a:rPr lang="en-GB" dirty="0">
                <a:solidFill>
                  <a:prstClr val="black"/>
                </a:solidFill>
              </a:rPr>
              <a:t>, F. Zimmermann, and O. </a:t>
            </a:r>
            <a:r>
              <a:rPr lang="en-GB" dirty="0" err="1">
                <a:solidFill>
                  <a:prstClr val="black"/>
                </a:solidFill>
              </a:rPr>
              <a:t>Boine-Frankenheim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b="1" dirty="0">
                <a:solidFill>
                  <a:prstClr val="black"/>
                </a:solidFill>
                <a:hlinkClick r:id="rId16"/>
              </a:rPr>
              <a:t>Summary of </a:t>
            </a:r>
            <a:r>
              <a:rPr lang="en-GB" b="1" dirty="0" err="1">
                <a:solidFill>
                  <a:prstClr val="black"/>
                </a:solidFill>
                <a:hlinkClick r:id="rId16"/>
              </a:rPr>
              <a:t>EuCARD-AccNet</a:t>
            </a:r>
            <a:r>
              <a:rPr lang="en-GB" b="1" dirty="0">
                <a:solidFill>
                  <a:prstClr val="black"/>
                </a:solidFill>
                <a:hlinkClick r:id="rId16"/>
              </a:rPr>
              <a:t> CERN-GSI Workshop on Electron Cloud</a:t>
            </a:r>
            <a:r>
              <a:rPr lang="en-GB" dirty="0">
                <a:solidFill>
                  <a:prstClr val="black"/>
                </a:solidFill>
              </a:rPr>
              <a:t>, CERN, Geneva, 7-8 March </a:t>
            </a:r>
            <a:r>
              <a:rPr lang="en-GB" dirty="0" smtClean="0">
                <a:solidFill>
                  <a:prstClr val="black"/>
                </a:solidFill>
              </a:rPr>
              <a:t>2011; U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Iriso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b="1" dirty="0">
                <a:solidFill>
                  <a:prstClr val="black"/>
                </a:solidFill>
                <a:hlinkClick r:id="rId17" action="ppaction://hlinkfile"/>
              </a:rPr>
              <a:t>Electron Clouds Thresholds with 75 ns Bunch Spacing (draft)</a:t>
            </a:r>
            <a:r>
              <a:rPr lang="en-GB" dirty="0">
                <a:solidFill>
                  <a:prstClr val="black"/>
                </a:solidFill>
              </a:rPr>
              <a:t>, 11 February </a:t>
            </a:r>
            <a:r>
              <a:rPr lang="en-GB" dirty="0" smtClean="0">
                <a:solidFill>
                  <a:prstClr val="black"/>
                </a:solidFill>
              </a:rPr>
              <a:t>2011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9525" y="0"/>
            <a:ext cx="7728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</a:rPr>
              <a:t>AccNet</a:t>
            </a:r>
            <a:r>
              <a:rPr lang="en-US" sz="4000" dirty="0" smtClean="0">
                <a:solidFill>
                  <a:prstClr val="black"/>
                </a:solidFill>
              </a:rPr>
              <a:t> talks &amp; papers </a:t>
            </a:r>
            <a:r>
              <a:rPr lang="en-US" sz="4000" dirty="0" smtClean="0">
                <a:solidFill>
                  <a:prstClr val="black"/>
                </a:solidFill>
              </a:rPr>
              <a:t>from 2011/12</a:t>
            </a:r>
            <a:endParaRPr lang="en-GB" sz="40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8217" y="-27504"/>
            <a:ext cx="292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any not yet in the database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8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O. Dominguez, U. </a:t>
            </a:r>
            <a:r>
              <a:rPr lang="en-US" dirty="0" err="1" smtClean="0">
                <a:solidFill>
                  <a:prstClr val="black"/>
                </a:solidFill>
              </a:rPr>
              <a:t>Iriso</a:t>
            </a:r>
            <a:r>
              <a:rPr lang="en-US" dirty="0" smtClean="0">
                <a:solidFill>
                  <a:prstClr val="black"/>
                </a:solidFill>
              </a:rPr>
              <a:t>, H. Maury, G. </a:t>
            </a:r>
            <a:r>
              <a:rPr lang="en-US" dirty="0" err="1" smtClean="0">
                <a:solidFill>
                  <a:prstClr val="black"/>
                </a:solidFill>
              </a:rPr>
              <a:t>Rumolo</a:t>
            </a:r>
            <a:r>
              <a:rPr lang="en-US" dirty="0" smtClean="0">
                <a:solidFill>
                  <a:prstClr val="black"/>
                </a:solidFill>
              </a:rPr>
              <a:t>, F. Zimmermann, “</a:t>
            </a:r>
            <a:r>
              <a:rPr lang="en-US" b="1" dirty="0" smtClean="0">
                <a:solidFill>
                  <a:srgbClr val="3333FF"/>
                </a:solidFill>
              </a:rPr>
              <a:t>Benchmarking </a:t>
            </a:r>
            <a:r>
              <a:rPr lang="en-US" b="1" dirty="0">
                <a:solidFill>
                  <a:srgbClr val="3333FF"/>
                </a:solidFill>
              </a:rPr>
              <a:t>Electron-Cloud Build-Up and Heat-Load Simulations against Large-Hadron-Collider </a:t>
            </a:r>
            <a:r>
              <a:rPr lang="en-US" b="1" dirty="0" smtClean="0">
                <a:solidFill>
                  <a:srgbClr val="3333FF"/>
                </a:solidFill>
              </a:rPr>
              <a:t>Observations</a:t>
            </a:r>
            <a:r>
              <a:rPr lang="en-US" dirty="0" smtClean="0">
                <a:solidFill>
                  <a:prstClr val="black"/>
                </a:solidFill>
              </a:rPr>
              <a:t>,” </a:t>
            </a:r>
            <a:r>
              <a:rPr lang="en-US" dirty="0" smtClean="0">
                <a:solidFill>
                  <a:prstClr val="black"/>
                </a:solidFill>
              </a:rPr>
              <a:t>MulCoPim’2011;  </a:t>
            </a:r>
            <a:r>
              <a:rPr lang="en-US" dirty="0" smtClean="0">
                <a:solidFill>
                  <a:prstClr val="black"/>
                </a:solidFill>
              </a:rPr>
              <a:t>R. Calaga, T. </a:t>
            </a:r>
            <a:r>
              <a:rPr lang="en-US" dirty="0">
                <a:solidFill>
                  <a:prstClr val="black"/>
                </a:solidFill>
              </a:rPr>
              <a:t>Baer, </a:t>
            </a:r>
            <a:r>
              <a:rPr lang="en-US" dirty="0" smtClean="0">
                <a:solidFill>
                  <a:prstClr val="black"/>
                </a:solidFill>
              </a:rPr>
              <a:t>J. </a:t>
            </a:r>
            <a:r>
              <a:rPr lang="en-US" dirty="0">
                <a:solidFill>
                  <a:prstClr val="black"/>
                </a:solidFill>
              </a:rPr>
              <a:t>Barranco, </a:t>
            </a:r>
            <a:r>
              <a:rPr lang="en-US" dirty="0" smtClean="0">
                <a:solidFill>
                  <a:prstClr val="black"/>
                </a:solidFill>
              </a:rPr>
              <a:t>R. </a:t>
            </a:r>
            <a:r>
              <a:rPr lang="en-US" dirty="0">
                <a:solidFill>
                  <a:prstClr val="black"/>
                </a:solidFill>
              </a:rPr>
              <a:t>Tomas, </a:t>
            </a:r>
            <a:r>
              <a:rPr lang="en-US" dirty="0" smtClean="0">
                <a:solidFill>
                  <a:prstClr val="black"/>
                </a:solidFill>
              </a:rPr>
              <a:t>J. </a:t>
            </a:r>
            <a:r>
              <a:rPr lang="en-US" dirty="0" err="1">
                <a:solidFill>
                  <a:prstClr val="black"/>
                </a:solidFill>
              </a:rPr>
              <a:t>Wenninger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F. Zimmermann, B. </a:t>
            </a:r>
            <a:r>
              <a:rPr lang="en-US" dirty="0">
                <a:solidFill>
                  <a:prstClr val="black"/>
                </a:solidFill>
              </a:rPr>
              <a:t>Yee-Rendon, “</a:t>
            </a:r>
            <a:r>
              <a:rPr lang="en-US" b="1" dirty="0">
                <a:solidFill>
                  <a:srgbClr val="3333FF"/>
                </a:solidFill>
              </a:rPr>
              <a:t>Beam Losses Due to Abrupt Crab Cavity Failures in the </a:t>
            </a:r>
            <a:r>
              <a:rPr lang="en-US" b="1" dirty="0" smtClean="0">
                <a:solidFill>
                  <a:srgbClr val="3333FF"/>
                </a:solidFill>
              </a:rPr>
              <a:t>LHC</a:t>
            </a:r>
            <a:r>
              <a:rPr lang="en-US" dirty="0" smtClean="0">
                <a:solidFill>
                  <a:prstClr val="black"/>
                </a:solidFill>
              </a:rPr>
              <a:t>,” PAC’11 New York ;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G. Xia, et al, “</a:t>
            </a:r>
            <a:r>
              <a:rPr lang="en-US" b="1" dirty="0" smtClean="0">
                <a:solidFill>
                  <a:srgbClr val="3333FF"/>
                </a:solidFill>
              </a:rPr>
              <a:t>A </a:t>
            </a:r>
            <a:r>
              <a:rPr lang="en-US" b="1" dirty="0">
                <a:solidFill>
                  <a:srgbClr val="3333FF"/>
                </a:solidFill>
              </a:rPr>
              <a:t>Proposed Experimental Test of Proton-Driven Plasma Wakefield Acceleration Based on CERN </a:t>
            </a:r>
            <a:r>
              <a:rPr lang="en-US" b="1" dirty="0" smtClean="0">
                <a:solidFill>
                  <a:srgbClr val="3333FF"/>
                </a:solidFill>
              </a:rPr>
              <a:t>SPS</a:t>
            </a:r>
            <a:r>
              <a:rPr lang="en-US" dirty="0" smtClean="0">
                <a:solidFill>
                  <a:prstClr val="black"/>
                </a:solidFill>
              </a:rPr>
              <a:t>,’ PAC11 New York ;  G. Franchetti, F. Zimmermann, “</a:t>
            </a:r>
            <a:r>
              <a:rPr lang="en-US" b="1" dirty="0" smtClean="0">
                <a:solidFill>
                  <a:srgbClr val="3333FF"/>
                </a:solidFill>
              </a:rPr>
              <a:t>Electron-cloud </a:t>
            </a:r>
            <a:r>
              <a:rPr lang="en-US" b="1" dirty="0">
                <a:solidFill>
                  <a:srgbClr val="3333FF"/>
                </a:solidFill>
              </a:rPr>
              <a:t>Pinch Dynamics in Presence of Lattice Magnet </a:t>
            </a:r>
            <a:r>
              <a:rPr lang="en-US" b="1" dirty="0" smtClean="0">
                <a:solidFill>
                  <a:srgbClr val="3333FF"/>
                </a:solidFill>
              </a:rPr>
              <a:t>Fields,</a:t>
            </a:r>
            <a:r>
              <a:rPr lang="en-US" dirty="0" smtClean="0">
                <a:solidFill>
                  <a:prstClr val="black"/>
                </a:solidFill>
              </a:rPr>
              <a:t>” IPAC11 San Sebastian ;  G.H.I</a:t>
            </a:r>
            <a:r>
              <a:rPr lang="en-US" dirty="0">
                <a:solidFill>
                  <a:prstClr val="black"/>
                </a:solidFill>
              </a:rPr>
              <a:t>. Maury </a:t>
            </a:r>
            <a:r>
              <a:rPr lang="en-US" dirty="0" smtClean="0">
                <a:solidFill>
                  <a:prstClr val="black"/>
                </a:solidFill>
              </a:rPr>
              <a:t>Cuna, G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Arduini</a:t>
            </a:r>
            <a:r>
              <a:rPr lang="en-US" dirty="0">
                <a:solidFill>
                  <a:prstClr val="black"/>
                </a:solidFill>
              </a:rPr>
              <a:t>, G. </a:t>
            </a:r>
            <a:r>
              <a:rPr lang="en-US" dirty="0" err="1">
                <a:solidFill>
                  <a:prstClr val="black"/>
                </a:solidFill>
              </a:rPr>
              <a:t>Rumolo</a:t>
            </a:r>
            <a:r>
              <a:rPr lang="en-US" dirty="0">
                <a:solidFill>
                  <a:prstClr val="black"/>
                </a:solidFill>
              </a:rPr>
              <a:t>, L.J. Tavian, F. </a:t>
            </a:r>
            <a:r>
              <a:rPr lang="en-US" dirty="0" smtClean="0">
                <a:solidFill>
                  <a:prstClr val="black"/>
                </a:solidFill>
              </a:rPr>
              <a:t>Zimmermann, “</a:t>
            </a:r>
            <a:r>
              <a:rPr lang="en-US" b="1" dirty="0" smtClean="0">
                <a:solidFill>
                  <a:srgbClr val="3333FF"/>
                </a:solidFill>
              </a:rPr>
              <a:t>Simulation </a:t>
            </a:r>
            <a:r>
              <a:rPr lang="en-US" b="1" dirty="0">
                <a:solidFill>
                  <a:srgbClr val="3333FF"/>
                </a:solidFill>
              </a:rPr>
              <a:t>of Electron-cloud Build-Up for the Cold Arcs of the LHC and Comparison with Measured Data</a:t>
            </a:r>
            <a:r>
              <a:rPr lang="en-US" dirty="0">
                <a:solidFill>
                  <a:prstClr val="black"/>
                </a:solidFill>
              </a:rPr>
              <a:t>,” IPAC11 San </a:t>
            </a:r>
            <a:r>
              <a:rPr lang="en-US" dirty="0" smtClean="0">
                <a:solidFill>
                  <a:prstClr val="black"/>
                </a:solidFill>
              </a:rPr>
              <a:t>Sebastian ;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T</a:t>
            </a:r>
            <a:r>
              <a:rPr lang="en-GB" dirty="0">
                <a:solidFill>
                  <a:prstClr val="black"/>
                </a:solidFill>
              </a:rPr>
              <a:t>. Baer, </a:t>
            </a:r>
            <a:r>
              <a:rPr lang="en-GB" dirty="0" smtClean="0">
                <a:solidFill>
                  <a:prstClr val="black"/>
                </a:solidFill>
              </a:rPr>
              <a:t>R. Calaga, R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Tomás</a:t>
            </a:r>
            <a:r>
              <a:rPr lang="en-GB" dirty="0">
                <a:solidFill>
                  <a:prstClr val="black"/>
                </a:solidFill>
              </a:rPr>
              <a:t>, J. </a:t>
            </a:r>
            <a:r>
              <a:rPr lang="en-GB" dirty="0" err="1">
                <a:solidFill>
                  <a:prstClr val="black"/>
                </a:solidFill>
              </a:rPr>
              <a:t>Tückmantel</a:t>
            </a:r>
            <a:r>
              <a:rPr lang="en-GB" dirty="0">
                <a:solidFill>
                  <a:prstClr val="black"/>
                </a:solidFill>
              </a:rPr>
              <a:t>, J. </a:t>
            </a:r>
            <a:r>
              <a:rPr lang="en-GB" dirty="0" err="1">
                <a:solidFill>
                  <a:prstClr val="black"/>
                </a:solidFill>
              </a:rPr>
              <a:t>Wenninger</a:t>
            </a:r>
            <a:r>
              <a:rPr lang="en-GB" dirty="0">
                <a:solidFill>
                  <a:prstClr val="black"/>
                </a:solidFill>
              </a:rPr>
              <a:t>, F. </a:t>
            </a:r>
            <a:r>
              <a:rPr lang="en-GB" dirty="0" smtClean="0">
                <a:solidFill>
                  <a:prstClr val="black"/>
                </a:solidFill>
              </a:rPr>
              <a:t>Zimmermann,  </a:t>
            </a:r>
            <a:r>
              <a:rPr lang="en-US" dirty="0" smtClean="0">
                <a:solidFill>
                  <a:prstClr val="black"/>
                </a:solidFill>
              </a:rPr>
              <a:t>“</a:t>
            </a:r>
            <a:r>
              <a:rPr lang="en-US" b="1" dirty="0" smtClean="0">
                <a:solidFill>
                  <a:srgbClr val="3333FF"/>
                </a:solidFill>
              </a:rPr>
              <a:t>LHC </a:t>
            </a:r>
            <a:r>
              <a:rPr lang="en-US" b="1" dirty="0">
                <a:solidFill>
                  <a:srgbClr val="3333FF"/>
                </a:solidFill>
              </a:rPr>
              <a:t>Machine Protection against Very Fast Crab Cavity Failures </a:t>
            </a:r>
            <a:r>
              <a:rPr lang="en-US" dirty="0">
                <a:solidFill>
                  <a:prstClr val="black"/>
                </a:solidFill>
              </a:rPr>
              <a:t>,” IPAC11 San </a:t>
            </a:r>
            <a:r>
              <a:rPr lang="en-US" dirty="0" smtClean="0">
                <a:solidFill>
                  <a:prstClr val="black"/>
                </a:solidFill>
              </a:rPr>
              <a:t>Sebastian, </a:t>
            </a:r>
            <a:r>
              <a:rPr lang="en-GB" dirty="0"/>
              <a:t>EuCARD-CON-2011-048</a:t>
            </a:r>
            <a:r>
              <a:rPr lang="en-US" dirty="0" smtClean="0">
                <a:solidFill>
                  <a:prstClr val="black"/>
                </a:solidFill>
              </a:rPr>
              <a:t>;  </a:t>
            </a:r>
            <a:r>
              <a:rPr lang="en-GB" dirty="0" smtClean="0">
                <a:solidFill>
                  <a:prstClr val="black"/>
                </a:solidFill>
              </a:rPr>
              <a:t>C.O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Domínguez</a:t>
            </a:r>
            <a:r>
              <a:rPr lang="en-GB" dirty="0">
                <a:solidFill>
                  <a:prstClr val="black"/>
                </a:solidFill>
              </a:rPr>
              <a:t>, F. </a:t>
            </a:r>
            <a:r>
              <a:rPr lang="en-GB" dirty="0" smtClean="0">
                <a:solidFill>
                  <a:prstClr val="black"/>
                </a:solidFill>
              </a:rPr>
              <a:t>Zimmermann,  “Luminosity </a:t>
            </a:r>
            <a:r>
              <a:rPr lang="en-GB" dirty="0">
                <a:solidFill>
                  <a:prstClr val="black"/>
                </a:solidFill>
              </a:rPr>
              <a:t>Optimization for a Higher-Energy LHC,” IPAC11 San </a:t>
            </a:r>
            <a:r>
              <a:rPr lang="en-GB" dirty="0" smtClean="0">
                <a:solidFill>
                  <a:prstClr val="black"/>
                </a:solidFill>
              </a:rPr>
              <a:t>Sebastian; C.O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Domínguez</a:t>
            </a:r>
            <a:r>
              <a:rPr lang="en-GB" dirty="0">
                <a:solidFill>
                  <a:prstClr val="black"/>
                </a:solidFill>
              </a:rPr>
              <a:t>, G. </a:t>
            </a:r>
            <a:r>
              <a:rPr lang="en-GB" dirty="0" err="1">
                <a:solidFill>
                  <a:prstClr val="black"/>
                </a:solidFill>
              </a:rPr>
              <a:t>Arduini</a:t>
            </a:r>
            <a:r>
              <a:rPr lang="en-GB" dirty="0">
                <a:solidFill>
                  <a:prstClr val="black"/>
                </a:solidFill>
              </a:rPr>
              <a:t>, V. </a:t>
            </a:r>
            <a:r>
              <a:rPr lang="en-GB" dirty="0" err="1">
                <a:solidFill>
                  <a:prstClr val="black"/>
                </a:solidFill>
              </a:rPr>
              <a:t>Baglin</a:t>
            </a:r>
            <a:r>
              <a:rPr lang="en-GB" dirty="0">
                <a:solidFill>
                  <a:prstClr val="black"/>
                </a:solidFill>
              </a:rPr>
              <a:t>, G. </a:t>
            </a:r>
            <a:r>
              <a:rPr lang="en-GB" dirty="0" err="1">
                <a:solidFill>
                  <a:prstClr val="black"/>
                </a:solidFill>
              </a:rPr>
              <a:t>Bregliozzi</a:t>
            </a:r>
            <a:r>
              <a:rPr lang="en-GB" dirty="0">
                <a:solidFill>
                  <a:prstClr val="black"/>
                </a:solidFill>
              </a:rPr>
              <a:t>, J.M. Jimenez, E. </a:t>
            </a:r>
            <a:r>
              <a:rPr lang="en-GB" dirty="0" err="1">
                <a:solidFill>
                  <a:prstClr val="black"/>
                </a:solidFill>
              </a:rPr>
              <a:t>Métral</a:t>
            </a:r>
            <a:r>
              <a:rPr lang="en-GB" dirty="0">
                <a:solidFill>
                  <a:prstClr val="black"/>
                </a:solidFill>
              </a:rPr>
              <a:t>, G. </a:t>
            </a:r>
            <a:r>
              <a:rPr lang="en-GB" dirty="0" err="1">
                <a:solidFill>
                  <a:prstClr val="black"/>
                </a:solidFill>
              </a:rPr>
              <a:t>Rumolo</a:t>
            </a:r>
            <a:r>
              <a:rPr lang="en-GB" dirty="0">
                <a:solidFill>
                  <a:prstClr val="black"/>
                </a:solidFill>
              </a:rPr>
              <a:t>, D. Schulte, F. </a:t>
            </a:r>
            <a:r>
              <a:rPr lang="en-GB" dirty="0" smtClean="0">
                <a:solidFill>
                  <a:prstClr val="black"/>
                </a:solidFill>
              </a:rPr>
              <a:t>Zimmermann, “</a:t>
            </a:r>
            <a:r>
              <a:rPr lang="en-GB" b="1" dirty="0" smtClean="0">
                <a:solidFill>
                  <a:srgbClr val="3333FF"/>
                </a:solidFill>
              </a:rPr>
              <a:t>Electron </a:t>
            </a:r>
            <a:r>
              <a:rPr lang="en-GB" b="1" dirty="0">
                <a:solidFill>
                  <a:srgbClr val="3333FF"/>
                </a:solidFill>
              </a:rPr>
              <a:t>Cloud Parameterization Studies in the LHC</a:t>
            </a:r>
            <a:r>
              <a:rPr lang="en-GB" dirty="0">
                <a:solidFill>
                  <a:prstClr val="black"/>
                </a:solidFill>
              </a:rPr>
              <a:t>,” IPAC11 San </a:t>
            </a:r>
            <a:r>
              <a:rPr lang="en-GB" dirty="0" smtClean="0">
                <a:solidFill>
                  <a:prstClr val="black"/>
                </a:solidFill>
              </a:rPr>
              <a:t>Sebastian ;  C.M. Bhat, F. Zimmermann, “</a:t>
            </a:r>
            <a:r>
              <a:rPr lang="en-GB" b="1" dirty="0" smtClean="0">
                <a:solidFill>
                  <a:srgbClr val="3333FF"/>
                </a:solidFill>
              </a:rPr>
              <a:t>LHC </a:t>
            </a:r>
            <a:r>
              <a:rPr lang="en-GB" b="1" dirty="0">
                <a:solidFill>
                  <a:srgbClr val="3333FF"/>
                </a:solidFill>
              </a:rPr>
              <a:t>Luminosity Upgrade with Large </a:t>
            </a:r>
            <a:r>
              <a:rPr lang="en-GB" b="1" dirty="0" err="1">
                <a:solidFill>
                  <a:srgbClr val="3333FF"/>
                </a:solidFill>
              </a:rPr>
              <a:t>Piwinski</a:t>
            </a:r>
            <a:r>
              <a:rPr lang="en-GB" b="1" dirty="0">
                <a:solidFill>
                  <a:srgbClr val="3333FF"/>
                </a:solidFill>
              </a:rPr>
              <a:t> Angle Scheme: A </a:t>
            </a:r>
            <a:r>
              <a:rPr lang="en-GB" b="1" dirty="0" smtClean="0">
                <a:solidFill>
                  <a:srgbClr val="3333FF"/>
                </a:solidFill>
              </a:rPr>
              <a:t>Recent Look</a:t>
            </a:r>
            <a:r>
              <a:rPr lang="en-GB" dirty="0" smtClean="0">
                <a:solidFill>
                  <a:prstClr val="black"/>
                </a:solidFill>
              </a:rPr>
              <a:t>,” </a:t>
            </a:r>
            <a:r>
              <a:rPr lang="en-GB" dirty="0">
                <a:solidFill>
                  <a:prstClr val="black"/>
                </a:solidFill>
              </a:rPr>
              <a:t>IPAC11 San </a:t>
            </a:r>
            <a:r>
              <a:rPr lang="en-GB" dirty="0" smtClean="0">
                <a:solidFill>
                  <a:prstClr val="black"/>
                </a:solidFill>
              </a:rPr>
              <a:t>Sebastian ; 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S</a:t>
            </a:r>
            <a:r>
              <a:rPr lang="en-GB" dirty="0">
                <a:solidFill>
                  <a:prstClr val="black"/>
                </a:solidFill>
              </a:rPr>
              <a:t>. Hillenbrand, R.W. </a:t>
            </a:r>
            <a:r>
              <a:rPr lang="en-GB" dirty="0" err="1">
                <a:solidFill>
                  <a:prstClr val="black"/>
                </a:solidFill>
              </a:rPr>
              <a:t>Assmann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dirty="0" smtClean="0">
                <a:solidFill>
                  <a:prstClr val="black"/>
                </a:solidFill>
              </a:rPr>
              <a:t>A</a:t>
            </a:r>
            <a:r>
              <a:rPr lang="en-GB" dirty="0">
                <a:solidFill>
                  <a:prstClr val="black"/>
                </a:solidFill>
              </a:rPr>
              <a:t>.-S. </a:t>
            </a:r>
            <a:r>
              <a:rPr lang="en-GB" dirty="0" smtClean="0">
                <a:solidFill>
                  <a:prstClr val="black"/>
                </a:solidFill>
              </a:rPr>
              <a:t>Müller, T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 smtClean="0">
                <a:solidFill>
                  <a:prstClr val="black"/>
                </a:solidFill>
              </a:rPr>
              <a:t>Tückmantel</a:t>
            </a:r>
            <a:r>
              <a:rPr lang="en-GB" dirty="0" smtClean="0">
                <a:solidFill>
                  <a:prstClr val="black"/>
                </a:solidFill>
              </a:rPr>
              <a:t>, F</a:t>
            </a:r>
            <a:r>
              <a:rPr lang="en-GB" dirty="0">
                <a:solidFill>
                  <a:prstClr val="black"/>
                </a:solidFill>
              </a:rPr>
              <a:t>. Zimmermann,  </a:t>
            </a:r>
            <a:r>
              <a:rPr lang="en-GB" dirty="0" smtClean="0">
                <a:solidFill>
                  <a:prstClr val="black"/>
                </a:solidFill>
              </a:rPr>
              <a:t>“</a:t>
            </a:r>
            <a:r>
              <a:rPr lang="en-GB" b="1" dirty="0" smtClean="0">
                <a:solidFill>
                  <a:srgbClr val="3333FF"/>
                </a:solidFill>
              </a:rPr>
              <a:t>Energy </a:t>
            </a:r>
            <a:r>
              <a:rPr lang="en-GB" b="1" dirty="0">
                <a:solidFill>
                  <a:srgbClr val="3333FF"/>
                </a:solidFill>
              </a:rPr>
              <a:t>Spectrometer Studies for Proton-driven Plasma Acceleration,</a:t>
            </a:r>
            <a:r>
              <a:rPr lang="en-GB" dirty="0">
                <a:solidFill>
                  <a:prstClr val="black"/>
                </a:solidFill>
              </a:rPr>
              <a:t>” IPAC11 San </a:t>
            </a:r>
            <a:r>
              <a:rPr lang="en-GB" dirty="0" smtClean="0">
                <a:solidFill>
                  <a:prstClr val="black"/>
                </a:solidFill>
              </a:rPr>
              <a:t>Sebastian ;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GB" dirty="0" smtClean="0">
                <a:solidFill>
                  <a:prstClr val="black"/>
                </a:solidFill>
              </a:rPr>
              <a:t>R.W</a:t>
            </a:r>
            <a:r>
              <a:rPr lang="en-GB" dirty="0">
                <a:solidFill>
                  <a:prstClr val="black"/>
                </a:solidFill>
              </a:rPr>
              <a:t>. </a:t>
            </a:r>
            <a:r>
              <a:rPr lang="en-GB" dirty="0" err="1">
                <a:solidFill>
                  <a:prstClr val="black"/>
                </a:solidFill>
              </a:rPr>
              <a:t>Assmann</a:t>
            </a:r>
            <a:r>
              <a:rPr lang="en-GB" dirty="0">
                <a:solidFill>
                  <a:prstClr val="black"/>
                </a:solidFill>
              </a:rPr>
              <a:t>, I. </a:t>
            </a:r>
            <a:r>
              <a:rPr lang="en-GB" dirty="0" err="1">
                <a:solidFill>
                  <a:prstClr val="black"/>
                </a:solidFill>
              </a:rPr>
              <a:t>Efthymiopoulos</a:t>
            </a:r>
            <a:r>
              <a:rPr lang="en-GB" dirty="0">
                <a:solidFill>
                  <a:prstClr val="black"/>
                </a:solidFill>
              </a:rPr>
              <a:t>, S.D. </a:t>
            </a:r>
            <a:r>
              <a:rPr lang="en-GB" dirty="0" err="1">
                <a:solidFill>
                  <a:prstClr val="black"/>
                </a:solidFill>
              </a:rPr>
              <a:t>Fartoukh</a:t>
            </a:r>
            <a:r>
              <a:rPr lang="en-GB" dirty="0">
                <a:solidFill>
                  <a:prstClr val="black"/>
                </a:solidFill>
              </a:rPr>
              <a:t>, G. </a:t>
            </a:r>
            <a:r>
              <a:rPr lang="en-GB" dirty="0" err="1">
                <a:solidFill>
                  <a:prstClr val="black"/>
                </a:solidFill>
              </a:rPr>
              <a:t>Geschonke</a:t>
            </a:r>
            <a:r>
              <a:rPr lang="en-GB" dirty="0">
                <a:solidFill>
                  <a:prstClr val="black"/>
                </a:solidFill>
              </a:rPr>
              <a:t>, B. Goddard, C. </a:t>
            </a:r>
            <a:r>
              <a:rPr lang="en-GB" dirty="0" err="1">
                <a:solidFill>
                  <a:prstClr val="black"/>
                </a:solidFill>
              </a:rPr>
              <a:t>Heßler</a:t>
            </a:r>
            <a:r>
              <a:rPr lang="en-GB" dirty="0">
                <a:solidFill>
                  <a:prstClr val="black"/>
                </a:solidFill>
              </a:rPr>
              <a:t>, S. Hillenbrand, M. </a:t>
            </a:r>
            <a:r>
              <a:rPr lang="en-GB" dirty="0" err="1">
                <a:solidFill>
                  <a:prstClr val="black"/>
                </a:solidFill>
              </a:rPr>
              <a:t>Meddahi</a:t>
            </a:r>
            <a:r>
              <a:rPr lang="en-GB" dirty="0">
                <a:solidFill>
                  <a:prstClr val="black"/>
                </a:solidFill>
              </a:rPr>
              <a:t>, S. </a:t>
            </a:r>
            <a:r>
              <a:rPr lang="en-GB" dirty="0" err="1">
                <a:solidFill>
                  <a:prstClr val="black"/>
                </a:solidFill>
              </a:rPr>
              <a:t>Roesler</a:t>
            </a:r>
            <a:r>
              <a:rPr lang="en-GB" dirty="0">
                <a:solidFill>
                  <a:prstClr val="black"/>
                </a:solidFill>
              </a:rPr>
              <a:t>, F. Zimmermann, A. Caldwell, G.X. Xia, P. </a:t>
            </a:r>
            <a:r>
              <a:rPr lang="en-GB" dirty="0" err="1" smtClean="0">
                <a:solidFill>
                  <a:prstClr val="black"/>
                </a:solidFill>
              </a:rPr>
              <a:t>Muggli</a:t>
            </a:r>
            <a:r>
              <a:rPr lang="en-GB" dirty="0" smtClean="0">
                <a:solidFill>
                  <a:prstClr val="black"/>
                </a:solidFill>
              </a:rPr>
              <a:t>, “</a:t>
            </a:r>
            <a:r>
              <a:rPr lang="en-GB" b="1" dirty="0" smtClean="0">
                <a:solidFill>
                  <a:srgbClr val="3333FF"/>
                </a:solidFill>
              </a:rPr>
              <a:t>Accelerator </a:t>
            </a:r>
            <a:r>
              <a:rPr lang="en-GB" b="1" dirty="0">
                <a:solidFill>
                  <a:srgbClr val="3333FF"/>
                </a:solidFill>
              </a:rPr>
              <a:t>Studies on a Possible Experiment on Proton-driven Plasma </a:t>
            </a:r>
            <a:r>
              <a:rPr lang="en-GB" b="1" dirty="0" err="1">
                <a:solidFill>
                  <a:srgbClr val="3333FF"/>
                </a:solidFill>
              </a:rPr>
              <a:t>Wakefields</a:t>
            </a:r>
            <a:r>
              <a:rPr lang="en-GB" b="1" dirty="0">
                <a:solidFill>
                  <a:srgbClr val="3333FF"/>
                </a:solidFill>
              </a:rPr>
              <a:t> at CERN</a:t>
            </a:r>
            <a:r>
              <a:rPr lang="en-GB" dirty="0">
                <a:solidFill>
                  <a:prstClr val="black"/>
                </a:solidFill>
              </a:rPr>
              <a:t>,” IPAC11 San Sebastian</a:t>
            </a:r>
            <a:endParaRPr lang="en-GB" dirty="0" smtClean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159" y="164812"/>
            <a:ext cx="9048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</a:rPr>
              <a:t>AccNet</a:t>
            </a:r>
            <a:r>
              <a:rPr lang="en-US" sz="3200" dirty="0" smtClean="0">
                <a:solidFill>
                  <a:prstClr val="black"/>
                </a:solidFill>
              </a:rPr>
              <a:t> papers from PAC11, IPAC11 and MulCoPim11 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577518"/>
            <a:ext cx="292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</a:t>
            </a:r>
            <a:r>
              <a:rPr lang="en-US" dirty="0" smtClean="0">
                <a:solidFill>
                  <a:prstClr val="black"/>
                </a:solidFill>
              </a:rPr>
              <a:t>any not yet in the database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9041" y="-152400"/>
            <a:ext cx="9525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EuroLumi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exchanges &amp; joint studies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14" y="429561"/>
            <a:ext cx="8991600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Mexican PhD student Humberto Maury (CINVESTAV) </a:t>
            </a:r>
          </a:p>
          <a:p>
            <a:r>
              <a:rPr lang="en-US" sz="2400" dirty="0" smtClean="0"/>
              <a:t>	</a:t>
            </a:r>
            <a:r>
              <a:rPr lang="en-US" sz="2000" dirty="0" smtClean="0"/>
              <a:t>- </a:t>
            </a:r>
            <a:r>
              <a:rPr lang="en-US" sz="2000" b="1" dirty="0" smtClean="0">
                <a:solidFill>
                  <a:srgbClr val="3333FF"/>
                </a:solidFill>
              </a:rPr>
              <a:t>e-cloud simulations for LHC &amp; HL-LHC</a:t>
            </a:r>
            <a:endParaRPr lang="en-US" sz="2400" b="1" dirty="0">
              <a:solidFill>
                <a:srgbClr val="3333FF"/>
              </a:solidFill>
            </a:endParaRPr>
          </a:p>
          <a:p>
            <a:r>
              <a:rPr lang="en-US" sz="2400" dirty="0" smtClean="0"/>
              <a:t>Mexican master student Bruce Yee (CINVESTAV) </a:t>
            </a:r>
          </a:p>
          <a:p>
            <a:r>
              <a:rPr lang="en-US" sz="2400" dirty="0" smtClean="0"/>
              <a:t>	</a:t>
            </a:r>
            <a:r>
              <a:rPr lang="en-US" sz="2000" dirty="0" smtClean="0"/>
              <a:t>- </a:t>
            </a:r>
            <a:r>
              <a:rPr lang="en-US" sz="2000" b="1" dirty="0" smtClean="0">
                <a:solidFill>
                  <a:srgbClr val="3333FF"/>
                </a:solidFill>
              </a:rPr>
              <a:t>simulations of LHC crab-cavity failure scenarios</a:t>
            </a:r>
          </a:p>
          <a:p>
            <a:r>
              <a:rPr lang="en-US" sz="2400" dirty="0"/>
              <a:t>Mexican master student </a:t>
            </a:r>
            <a:r>
              <a:rPr lang="en-US" sz="2400" dirty="0" smtClean="0"/>
              <a:t>Cristhian Valerio </a:t>
            </a:r>
            <a:r>
              <a:rPr lang="en-US" sz="2400" dirty="0"/>
              <a:t>(CINVESTAV) </a:t>
            </a:r>
          </a:p>
          <a:p>
            <a:r>
              <a:rPr lang="en-US" sz="2800" dirty="0"/>
              <a:t>	</a:t>
            </a:r>
            <a:r>
              <a:rPr lang="en-US" sz="2400" dirty="0"/>
              <a:t>- </a:t>
            </a:r>
            <a:r>
              <a:rPr lang="en-US" sz="2000" b="1" dirty="0" smtClean="0">
                <a:solidFill>
                  <a:srgbClr val="3333FF"/>
                </a:solidFill>
              </a:rPr>
              <a:t>H- source</a:t>
            </a:r>
            <a:endParaRPr lang="en-US" sz="2400" b="1" dirty="0" smtClean="0">
              <a:solidFill>
                <a:srgbClr val="3333FF"/>
              </a:solidFill>
            </a:endParaRPr>
          </a:p>
          <a:p>
            <a:r>
              <a:rPr lang="en-US" sz="2400" dirty="0" err="1" smtClean="0"/>
              <a:t>Italo-german</a:t>
            </a:r>
            <a:r>
              <a:rPr lang="en-US" sz="2400" dirty="0" smtClean="0"/>
              <a:t> expert Giuliano Franchetti (GSI) </a:t>
            </a:r>
          </a:p>
          <a:p>
            <a:r>
              <a:rPr lang="en-US" sz="2400" dirty="0" smtClean="0"/>
              <a:t>	</a:t>
            </a:r>
            <a:r>
              <a:rPr lang="en-US" sz="2000" dirty="0" smtClean="0"/>
              <a:t>- </a:t>
            </a:r>
            <a:r>
              <a:rPr lang="en-US" sz="2000" b="1" dirty="0" smtClean="0">
                <a:solidFill>
                  <a:srgbClr val="3333FF"/>
                </a:solidFill>
              </a:rPr>
              <a:t>incoherent e-cloud effects &amp; resonance  trapping</a:t>
            </a:r>
            <a:endParaRPr lang="en-US" sz="2400" dirty="0" smtClean="0"/>
          </a:p>
          <a:p>
            <a:r>
              <a:rPr lang="en-US" sz="2400" dirty="0" smtClean="0"/>
              <a:t>US-LARP physicist Chandra Bhat (FNAL)</a:t>
            </a:r>
          </a:p>
          <a:p>
            <a:r>
              <a:rPr lang="en-US" sz="2400" dirty="0" smtClean="0"/>
              <a:t>	</a:t>
            </a:r>
            <a:r>
              <a:rPr lang="en-US" sz="2000" dirty="0" smtClean="0"/>
              <a:t>- </a:t>
            </a:r>
            <a:r>
              <a:rPr lang="en-US" sz="2000" b="1" dirty="0" smtClean="0">
                <a:solidFill>
                  <a:srgbClr val="3333FF"/>
                </a:solidFill>
              </a:rPr>
              <a:t>generation &amp; stability of long flat bunches for LHC</a:t>
            </a:r>
            <a:endParaRPr lang="en-US" sz="2400" b="1" dirty="0" smtClean="0">
              <a:solidFill>
                <a:srgbClr val="3333FF"/>
              </a:solidFill>
            </a:endParaRPr>
          </a:p>
          <a:p>
            <a:r>
              <a:rPr lang="en-US" sz="2400" dirty="0" smtClean="0"/>
              <a:t>US physicists Glenn Decker (ANL) and Mike Plum (SNS) </a:t>
            </a:r>
          </a:p>
          <a:p>
            <a:r>
              <a:rPr lang="en-US" sz="2400" dirty="0" smtClean="0"/>
              <a:t>	</a:t>
            </a:r>
            <a:r>
              <a:rPr lang="en-US" sz="2000" dirty="0" smtClean="0"/>
              <a:t>- </a:t>
            </a:r>
            <a:r>
              <a:rPr lang="en-US" sz="2000" b="1" dirty="0" smtClean="0">
                <a:solidFill>
                  <a:srgbClr val="3333FF"/>
                </a:solidFill>
              </a:rPr>
              <a:t>optics </a:t>
            </a:r>
            <a:r>
              <a:rPr lang="en-US" sz="2000" dirty="0" smtClean="0"/>
              <a:t>diagnostics        - </a:t>
            </a:r>
            <a:r>
              <a:rPr lang="en-US" sz="2000" b="1" dirty="0" smtClean="0">
                <a:solidFill>
                  <a:srgbClr val="3333FF"/>
                </a:solidFill>
              </a:rPr>
              <a:t>modeling for high-intensity proton rings  </a:t>
            </a:r>
          </a:p>
          <a:p>
            <a:r>
              <a:rPr lang="en-US" sz="2400" dirty="0" smtClean="0"/>
              <a:t>Japanese expert Kazuhito Ohmi (KEK)</a:t>
            </a:r>
          </a:p>
          <a:p>
            <a:r>
              <a:rPr lang="en-US" sz="2400" dirty="0" smtClean="0"/>
              <a:t>	</a:t>
            </a:r>
            <a:r>
              <a:rPr lang="en-US" sz="2000" dirty="0" smtClean="0"/>
              <a:t>- </a:t>
            </a:r>
            <a:r>
              <a:rPr lang="en-US" sz="2000" b="1" dirty="0" smtClean="0">
                <a:solidFill>
                  <a:srgbClr val="3333FF"/>
                </a:solidFill>
              </a:rPr>
              <a:t>beam-beam &amp; e-cloud simulation studies for  LHC, HE-LHC &amp; HL-LHC</a:t>
            </a:r>
            <a:endParaRPr lang="en-US" sz="2400" b="1" dirty="0" smtClean="0">
              <a:solidFill>
                <a:srgbClr val="3333FF"/>
              </a:solidFill>
            </a:endParaRPr>
          </a:p>
          <a:p>
            <a:r>
              <a:rPr lang="en-US" sz="2400" dirty="0" smtClean="0"/>
              <a:t>Italian expert Roberto </a:t>
            </a:r>
            <a:r>
              <a:rPr lang="en-US" sz="2400" dirty="0" err="1" smtClean="0"/>
              <a:t>Cimino</a:t>
            </a:r>
            <a:r>
              <a:rPr lang="en-US" sz="2400" dirty="0" smtClean="0"/>
              <a:t> (INFN-LNF)</a:t>
            </a:r>
          </a:p>
          <a:p>
            <a:r>
              <a:rPr lang="en-US" sz="2400" dirty="0"/>
              <a:t>	</a:t>
            </a:r>
            <a:r>
              <a:rPr lang="en-US" sz="2000" dirty="0" smtClean="0"/>
              <a:t>- </a:t>
            </a:r>
            <a:r>
              <a:rPr lang="en-US" sz="2000" b="1" dirty="0" smtClean="0">
                <a:solidFill>
                  <a:srgbClr val="3333FF"/>
                </a:solidFill>
              </a:rPr>
              <a:t>e-cloud surface physics &amp; mitigation, preparation of ECLOUD’12 </a:t>
            </a:r>
            <a:endParaRPr lang="en-US" sz="2400" b="1" dirty="0" smtClean="0">
              <a:solidFill>
                <a:srgbClr val="3333FF"/>
              </a:solidFill>
            </a:endParaRPr>
          </a:p>
          <a:p>
            <a:r>
              <a:rPr lang="en-US" sz="2400" dirty="0" smtClean="0"/>
              <a:t>Russian and European experts S. </a:t>
            </a:r>
            <a:r>
              <a:rPr lang="en-US" sz="2400" dirty="0" err="1" smtClean="0"/>
              <a:t>Dabagov</a:t>
            </a:r>
            <a:r>
              <a:rPr lang="en-US" sz="2400" dirty="0" smtClean="0"/>
              <a:t> (INFN-LNF) </a:t>
            </a:r>
            <a:r>
              <a:rPr lang="en-US" sz="2000" dirty="0" smtClean="0"/>
              <a:t>– </a:t>
            </a:r>
            <a:r>
              <a:rPr lang="en-US" sz="2000" b="1" dirty="0" smtClean="0">
                <a:solidFill>
                  <a:srgbClr val="3333FF"/>
                </a:solidFill>
              </a:rPr>
              <a:t>crystal collimation </a:t>
            </a:r>
          </a:p>
          <a:p>
            <a:endParaRPr lang="en-US" sz="2000" dirty="0" smtClean="0"/>
          </a:p>
          <a:p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755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" y="426719"/>
            <a:ext cx="9144000" cy="755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EuroNNAc</a:t>
            </a:r>
            <a:r>
              <a:rPr lang="en-US" sz="2400" b="1" dirty="0">
                <a:solidFill>
                  <a:srgbClr val="FF0000"/>
                </a:solidFill>
              </a:rPr>
              <a:t> 2012 </a:t>
            </a:r>
            <a:r>
              <a:rPr lang="en-US" sz="2400" b="1" dirty="0" smtClean="0">
                <a:solidFill>
                  <a:srgbClr val="FF0000"/>
                </a:solidFill>
              </a:rPr>
              <a:t>meeting, CERN, 3-6 May </a:t>
            </a:r>
            <a:r>
              <a:rPr lang="en-US" sz="2400" b="1" dirty="0" smtClean="0">
                <a:solidFill>
                  <a:srgbClr val="FF0000"/>
                </a:solidFill>
              </a:rPr>
              <a:t>2012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 AccNet-RFTech </a:t>
            </a:r>
            <a:r>
              <a:rPr lang="en-US" sz="2400" b="1" dirty="0">
                <a:solidFill>
                  <a:srgbClr val="C00000"/>
                </a:solidFill>
              </a:rPr>
              <a:t>co-sponsored </a:t>
            </a:r>
            <a:r>
              <a:rPr lang="fr-FR" sz="2400" b="1" dirty="0">
                <a:solidFill>
                  <a:srgbClr val="C00000"/>
                </a:solidFill>
              </a:rPr>
              <a:t>MIXDES2012</a:t>
            </a:r>
            <a:r>
              <a:rPr lang="fr-FR" sz="2400" dirty="0"/>
              <a:t>, </a:t>
            </a:r>
            <a:r>
              <a:rPr lang="fr-FR" sz="2400" dirty="0" err="1"/>
              <a:t>Warsaw</a:t>
            </a:r>
            <a:r>
              <a:rPr lang="fr-FR" sz="2400" dirty="0"/>
              <a:t>, 24-26 May 2012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AccNetEuroLumi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– INFN - LER joint workshop </a:t>
            </a:r>
            <a:r>
              <a:rPr lang="en-US" sz="2400" b="1" dirty="0">
                <a:solidFill>
                  <a:prstClr val="black"/>
                </a:solidFill>
              </a:rPr>
              <a:t>on electron cloud </a:t>
            </a:r>
            <a:r>
              <a:rPr lang="en-US" sz="2400" b="1" dirty="0" smtClean="0">
                <a:solidFill>
                  <a:prstClr val="black"/>
                </a:solidFill>
              </a:rPr>
              <a:t>	effects </a:t>
            </a:r>
            <a:r>
              <a:rPr lang="en-US" sz="2400" b="1" dirty="0">
                <a:solidFill>
                  <a:prstClr val="black"/>
                </a:solidFill>
              </a:rPr>
              <a:t>&amp; mitigation ECLOUD’12</a:t>
            </a:r>
            <a:r>
              <a:rPr lang="en-US" sz="2400" dirty="0">
                <a:solidFill>
                  <a:prstClr val="black"/>
                </a:solidFill>
              </a:rPr>
              <a:t>, 5-9 June, </a:t>
            </a:r>
            <a:r>
              <a:rPr lang="en-US" sz="2400" dirty="0" smtClean="0">
                <a:solidFill>
                  <a:prstClr val="black"/>
                </a:solidFill>
              </a:rPr>
              <a:t>Italy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AccNet-RFTech co-sponsored</a:t>
            </a:r>
            <a:r>
              <a:rPr lang="en-US" sz="2400" b="1" dirty="0">
                <a:solidFill>
                  <a:srgbClr val="C00000"/>
                </a:solidFill>
              </a:rPr>
              <a:t> w</a:t>
            </a:r>
            <a:r>
              <a:rPr lang="en-US" sz="2400" b="1" dirty="0" smtClean="0">
                <a:solidFill>
                  <a:srgbClr val="C00000"/>
                </a:solidFill>
              </a:rPr>
              <a:t>orkshop </a:t>
            </a:r>
            <a:r>
              <a:rPr lang="en-US" sz="2400" b="1" dirty="0">
                <a:solidFill>
                  <a:srgbClr val="C00000"/>
                </a:solidFill>
              </a:rPr>
              <a:t>on Higher-Order-Mode </a:t>
            </a:r>
            <a:r>
              <a:rPr lang="en-US" sz="2400" b="1" dirty="0" smtClean="0">
                <a:solidFill>
                  <a:srgbClr val="C00000"/>
                </a:solidFill>
              </a:rPr>
              <a:t>	Diagnostics </a:t>
            </a:r>
            <a:r>
              <a:rPr lang="en-US" sz="2400" b="1" dirty="0">
                <a:solidFill>
                  <a:srgbClr val="C00000"/>
                </a:solidFill>
              </a:rPr>
              <a:t>and Suppression in Superconducting Cavities</a:t>
            </a:r>
            <a:r>
              <a:rPr lang="en-US" sz="2400" dirty="0" smtClean="0">
                <a:solidFill>
                  <a:prstClr val="black"/>
                </a:solidFill>
              </a:rPr>
              <a:t>, 	HOMSC12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Daresbury</a:t>
            </a:r>
            <a:r>
              <a:rPr lang="en-US" sz="2400" dirty="0">
                <a:solidFill>
                  <a:prstClr val="black"/>
                </a:solidFill>
              </a:rPr>
              <a:t>, UK (June 25-27, </a:t>
            </a:r>
            <a:r>
              <a:rPr lang="en-US" sz="2400" dirty="0" smtClean="0">
                <a:solidFill>
                  <a:prstClr val="black"/>
                </a:solidFill>
              </a:rPr>
              <a:t>2012) 	</a:t>
            </a:r>
            <a:r>
              <a:rPr lang="en-US" sz="2000" dirty="0" smtClean="0">
                <a:solidFill>
                  <a:prstClr val="black"/>
                </a:solidFill>
                <a:hlinkClick r:id="rId3"/>
              </a:rPr>
              <a:t>http</a:t>
            </a:r>
            <a:r>
              <a:rPr lang="en-US" sz="2000" dirty="0">
                <a:solidFill>
                  <a:prstClr val="black"/>
                </a:solidFill>
                <a:hlinkClick r:id="rId3"/>
              </a:rPr>
              <a:t>://</a:t>
            </a:r>
            <a:r>
              <a:rPr lang="en-US" sz="2000" dirty="0" smtClean="0">
                <a:solidFill>
                  <a:prstClr val="black"/>
                </a:solidFill>
                <a:hlinkClick r:id="rId3"/>
              </a:rPr>
              <a:t>www.cockcroft.ac.uk/events/HOMSC12/index.html</a:t>
            </a:r>
            <a:endParaRPr lang="en-US" sz="2000" dirty="0" smtClean="0">
              <a:solidFill>
                <a:prstClr val="black"/>
              </a:solidFill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AccNet-EuroLumi</a:t>
            </a:r>
            <a:r>
              <a:rPr lang="en-US" sz="2400" b="1" dirty="0" smtClean="0">
                <a:solidFill>
                  <a:srgbClr val="C00000"/>
                </a:solidFill>
              </a:rPr>
              <a:t> co-sponsored conference ICAP’12</a:t>
            </a:r>
            <a:r>
              <a:rPr lang="en-US" sz="2400" dirty="0" smtClean="0">
                <a:solidFill>
                  <a:prstClr val="black"/>
                </a:solidFill>
              </a:rPr>
              <a:t>, 19-24.08.’12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AccNet-EuroLumi</a:t>
            </a:r>
            <a:r>
              <a:rPr lang="en-US" sz="2400" b="1" dirty="0" smtClean="0">
                <a:solidFill>
                  <a:prstClr val="black"/>
                </a:solidFill>
              </a:rPr>
              <a:t> Workshop </a:t>
            </a:r>
            <a:r>
              <a:rPr lang="en-US" sz="2400" dirty="0" smtClean="0">
                <a:solidFill>
                  <a:prstClr val="black"/>
                </a:solidFill>
              </a:rPr>
              <a:t>on </a:t>
            </a:r>
            <a:r>
              <a:rPr lang="en-US" sz="2400" b="1" dirty="0" smtClean="0">
                <a:solidFill>
                  <a:prstClr val="black"/>
                </a:solidFill>
              </a:rPr>
              <a:t>dynamic vacuum at/near GSI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AccNet-EuroLumi</a:t>
            </a:r>
            <a:r>
              <a:rPr lang="en-US" sz="2400" b="1" dirty="0" smtClean="0">
                <a:solidFill>
                  <a:prstClr val="black"/>
                </a:solidFill>
              </a:rPr>
              <a:t> &amp; CI joint workshop </a:t>
            </a:r>
            <a:r>
              <a:rPr lang="en-US" sz="2400" dirty="0" smtClean="0">
                <a:solidFill>
                  <a:prstClr val="black"/>
                </a:solidFill>
              </a:rPr>
              <a:t>on </a:t>
            </a:r>
            <a:r>
              <a:rPr lang="en-US" sz="2400" b="1" dirty="0" smtClean="0">
                <a:solidFill>
                  <a:prstClr val="black"/>
                </a:solidFill>
              </a:rPr>
              <a:t>Extreme Beams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 smtClean="0"/>
              <a:t>AccNet-RFTech co-sponsored </a:t>
            </a:r>
            <a:r>
              <a:rPr lang="en-US" sz="2400" b="1" dirty="0"/>
              <a:t>LLRF </a:t>
            </a:r>
            <a:r>
              <a:rPr lang="en-US" sz="2400" b="1" dirty="0" smtClean="0"/>
              <a:t>meeting, </a:t>
            </a:r>
            <a:r>
              <a:rPr lang="en-US" sz="2400" dirty="0" smtClean="0"/>
              <a:t>early 08.2012 </a:t>
            </a:r>
            <a:r>
              <a:rPr lang="en-US" sz="2400" dirty="0"/>
              <a:t>(in Lodz</a:t>
            </a:r>
            <a:r>
              <a:rPr lang="en-US" sz="2400" dirty="0" smtClean="0"/>
              <a:t>)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 LHC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crystal collimation workshop</a:t>
            </a:r>
            <a:r>
              <a:rPr lang="en-US" sz="2400" dirty="0" smtClean="0">
                <a:solidFill>
                  <a:prstClr val="black"/>
                </a:solidFill>
              </a:rPr>
              <a:t>, fall 2012?</a:t>
            </a:r>
          </a:p>
          <a:p>
            <a:pPr lvl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Annual </a:t>
            </a:r>
            <a:r>
              <a:rPr lang="en-US" sz="2400" b="1" dirty="0" err="1">
                <a:solidFill>
                  <a:srgbClr val="FF0000"/>
                </a:solidFill>
              </a:rPr>
              <a:t>RFTech</a:t>
            </a:r>
            <a:r>
              <a:rPr lang="en-US" sz="2400" b="1" dirty="0">
                <a:solidFill>
                  <a:srgbClr val="FF0000"/>
                </a:solidFill>
              </a:rPr>
              <a:t> meeting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smtClean="0">
                <a:solidFill>
                  <a:prstClr val="black"/>
                </a:solidFill>
              </a:rPr>
              <a:t>Grenoble?, December 2012</a:t>
            </a:r>
            <a:endParaRPr lang="en-US" sz="2400" dirty="0">
              <a:solidFill>
                <a:prstClr val="black"/>
              </a:solidFill>
            </a:endParaRPr>
          </a:p>
          <a:p>
            <a:pPr lvl="0"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AccNet-EuroLumi</a:t>
            </a:r>
            <a:r>
              <a:rPr lang="en-US" sz="2400" b="1" dirty="0" smtClean="0">
                <a:solidFill>
                  <a:prstClr val="black"/>
                </a:solidFill>
              </a:rPr>
              <a:t> Workshop </a:t>
            </a:r>
            <a:r>
              <a:rPr lang="en-US" sz="2400" dirty="0" smtClean="0">
                <a:solidFill>
                  <a:prstClr val="black"/>
                </a:solidFill>
              </a:rPr>
              <a:t>on </a:t>
            </a:r>
            <a:r>
              <a:rPr lang="en-US" sz="2400" b="1" dirty="0" smtClean="0">
                <a:solidFill>
                  <a:prstClr val="black"/>
                </a:solidFill>
              </a:rPr>
              <a:t>LHC/FAIR beam instrumentation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 2nd </a:t>
            </a:r>
            <a:r>
              <a:rPr lang="en-US" sz="2400" b="1" dirty="0" err="1">
                <a:solidFill>
                  <a:srgbClr val="FF0000"/>
                </a:solidFill>
              </a:rPr>
              <a:t>AccNet-EuroLumi</a:t>
            </a:r>
            <a:r>
              <a:rPr lang="en-US" sz="2400" b="1" dirty="0">
                <a:solidFill>
                  <a:srgbClr val="FF0000"/>
                </a:solidFill>
              </a:rPr>
              <a:t> workshop on the High-Energy LHC</a:t>
            </a:r>
            <a:r>
              <a:rPr lang="en-US" sz="2400" dirty="0">
                <a:solidFill>
                  <a:prstClr val="black"/>
                </a:solidFill>
              </a:rPr>
              <a:t>, early </a:t>
            </a:r>
            <a:r>
              <a:rPr lang="en-US" sz="2400" dirty="0" smtClean="0">
                <a:solidFill>
                  <a:prstClr val="black"/>
                </a:solidFill>
              </a:rPr>
              <a:t>2012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US" sz="24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GB" sz="2400" b="1" dirty="0" smtClean="0"/>
          </a:p>
          <a:p>
            <a:r>
              <a:rPr lang="en-GB" sz="1050" b="1" dirty="0" smtClean="0">
                <a:solidFill>
                  <a:srgbClr val="00B050"/>
                </a:solidFill>
              </a:rPr>
              <a:t>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-1524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planned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workshops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96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_flag1.jpg"/>
          <p:cNvPicPr>
            <a:picLocks noChangeAspect="1"/>
          </p:cNvPicPr>
          <p:nvPr/>
        </p:nvPicPr>
        <p:blipFill>
          <a:blip r:embed="rId3" cstate="print">
            <a:lum bright="24000" contrast="-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81000"/>
            <a:ext cx="87630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ACCNET</a:t>
            </a:r>
            <a:b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Science Networks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09600" y="3505200"/>
            <a:ext cx="45720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EURO-</a:t>
            </a:r>
          </a:p>
          <a:p>
            <a:pPr>
              <a:spcBef>
                <a:spcPts val="0"/>
              </a:spcBef>
            </a:pP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</a:t>
            </a: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667000"/>
            <a:ext cx="7525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 Walter Scandale, IN2P3 ; Peter Spiller, GSI ;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Zimmermann, CERN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244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accelerators &amp; colliders </a:t>
            </a:r>
          </a:p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Zimmermann &amp;</a:t>
            </a:r>
          </a:p>
          <a:p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Ezio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Todesco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CERN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95600" y="3733800"/>
            <a:ext cx="4038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RFTECH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4648200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&amp; 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technologies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Jean-Marie de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UJF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Mariusz Grecki, DESY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(Wolfgang Weingarten,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CERN)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fp7-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1" y="-1"/>
            <a:ext cx="1752600" cy="1353273"/>
          </a:xfrm>
          <a:prstGeom prst="rect">
            <a:avLst/>
          </a:prstGeom>
        </p:spPr>
      </p:pic>
      <p:pic>
        <p:nvPicPr>
          <p:cNvPr id="23553" name="Picture 1" descr="logoWhite"/>
          <p:cNvPicPr>
            <a:picLocks noChangeAspect="1" noChangeArrowheads="1"/>
          </p:cNvPicPr>
          <p:nvPr/>
        </p:nvPicPr>
        <p:blipFill>
          <a:blip r:embed="rId5" cstate="print"/>
          <a:srcRect l="4990" t="15118" r="4990" b="6718"/>
          <a:stretch>
            <a:fillRect/>
          </a:stretch>
        </p:blipFill>
        <p:spPr bwMode="auto">
          <a:xfrm>
            <a:off x="0" y="0"/>
            <a:ext cx="200116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09600" y="1905000"/>
            <a:ext cx="8305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Coordination &amp; Management</a:t>
            </a:r>
            <a:endParaRPr lang="en-US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logo-rfte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400" y="3962400"/>
            <a:ext cx="1143000" cy="685800"/>
          </a:xfrm>
          <a:prstGeom prst="rect">
            <a:avLst/>
          </a:prstGeom>
        </p:spPr>
      </p:pic>
      <p:pic>
        <p:nvPicPr>
          <p:cNvPr id="14" name="Picture 13" descr="eurolumi-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038600"/>
            <a:ext cx="1033504" cy="719228"/>
          </a:xfrm>
          <a:prstGeom prst="rect">
            <a:avLst/>
          </a:prstGeom>
        </p:spPr>
      </p:pic>
      <p:pic>
        <p:nvPicPr>
          <p:cNvPr id="15" name="Picture 14" descr="WP4.1-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" y="1905000"/>
            <a:ext cx="1066800" cy="735336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5410200" y="3886200"/>
            <a:ext cx="4038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4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EuroNNAc</a:t>
            </a:r>
            <a:endParaRPr lang="en-US" sz="4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0800" y="4539734"/>
            <a:ext cx="2757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 accelerators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 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Ralph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Assmann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CERN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Jens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Osterhoff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DESY</a:t>
            </a:r>
          </a:p>
          <a:p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Henri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Videau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CNRS</a:t>
            </a:r>
          </a:p>
          <a:p>
            <a:endParaRPr lang="en-US" sz="2400" b="1" i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 descr="EuroNACc-lo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53200" y="3200400"/>
            <a:ext cx="1359747" cy="89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" y="838200"/>
            <a:ext cx="9144000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RFTech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topical </a:t>
            </a:r>
            <a:r>
              <a:rPr lang="en-US" sz="2400" b="1" dirty="0">
                <a:solidFill>
                  <a:srgbClr val="FF0000"/>
                </a:solidFill>
              </a:rPr>
              <a:t>meeting on energy efficient systems</a:t>
            </a:r>
            <a:r>
              <a:rPr lang="en-US" sz="2400" dirty="0"/>
              <a:t>, Grenoble or </a:t>
            </a:r>
            <a:r>
              <a:rPr lang="en-US" sz="2400" dirty="0" smtClean="0"/>
              <a:t>	CERN, during 2012</a:t>
            </a:r>
            <a:endParaRPr lang="en-US" sz="2400" dirty="0"/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AccNet-EuroLumi</a:t>
            </a:r>
            <a:r>
              <a:rPr lang="en-US" sz="2400" b="1" dirty="0" smtClean="0">
                <a:solidFill>
                  <a:srgbClr val="FF0000"/>
                </a:solidFill>
              </a:rPr>
              <a:t> Workshop</a:t>
            </a:r>
            <a:r>
              <a:rPr lang="en-US" sz="2400" b="1" dirty="0" smtClean="0"/>
              <a:t> on short bunch length for LHC</a:t>
            </a:r>
            <a:r>
              <a:rPr lang="en-US" sz="2400" dirty="0" smtClean="0"/>
              <a:t>, CERN, fall 	2012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Workshop</a:t>
            </a:r>
            <a:r>
              <a:rPr lang="en-US" sz="2400" dirty="0"/>
              <a:t> </a:t>
            </a:r>
            <a:r>
              <a:rPr lang="en-US" sz="2400" b="1" dirty="0" smtClean="0"/>
              <a:t>LHC-CC12 </a:t>
            </a:r>
            <a:r>
              <a:rPr lang="en-US" sz="2400" b="1" dirty="0"/>
              <a:t>on LHC Crab Cavities</a:t>
            </a:r>
            <a:r>
              <a:rPr lang="en-US" sz="2400" dirty="0"/>
              <a:t>, </a:t>
            </a:r>
            <a:r>
              <a:rPr lang="en-US" sz="2400" dirty="0" smtClean="0"/>
              <a:t>combined with 	</a:t>
            </a:r>
            <a:r>
              <a:rPr lang="en-US" sz="2400" dirty="0" err="1" smtClean="0"/>
              <a:t>HiLumi</a:t>
            </a:r>
            <a:r>
              <a:rPr lang="en-US" sz="2400" dirty="0" smtClean="0"/>
              <a:t> LHC workshop, </a:t>
            </a:r>
            <a:r>
              <a:rPr lang="en-US" sz="2400" dirty="0" err="1" smtClean="0"/>
              <a:t>Frascati</a:t>
            </a:r>
            <a:r>
              <a:rPr lang="en-US" sz="2400" dirty="0" smtClean="0"/>
              <a:t>, November 2012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AccNet-EuroLumi</a:t>
            </a:r>
            <a:r>
              <a:rPr lang="en-US" sz="2400" b="1" dirty="0" smtClean="0">
                <a:solidFill>
                  <a:srgbClr val="FF0000"/>
                </a:solidFill>
              </a:rPr>
              <a:t> CERN-GSI joint workshop </a:t>
            </a:r>
            <a:r>
              <a:rPr lang="en-US" sz="2400" b="1" dirty="0" smtClean="0"/>
              <a:t>on magnet setting 	generation &amp; application software</a:t>
            </a:r>
            <a:r>
              <a:rPr lang="en-US" sz="2400" dirty="0" smtClean="0"/>
              <a:t>, fall 2012 or early 2013</a:t>
            </a:r>
            <a:endParaRPr lang="en-US" sz="2400" dirty="0"/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endParaRPr lang="en-GB" sz="2400" b="1" dirty="0" smtClean="0"/>
          </a:p>
          <a:p>
            <a:r>
              <a:rPr lang="en-GB" sz="1050" b="1" dirty="0" smtClean="0">
                <a:solidFill>
                  <a:srgbClr val="00B050"/>
                </a:solidFill>
              </a:rPr>
              <a:t>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latin typeface="+mj-lt"/>
                <a:ea typeface="+mj-ea"/>
                <a:cs typeface="+mj-cs"/>
              </a:rPr>
              <a:t>additional proposed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workshops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52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09862"/>
            <a:ext cx="9144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  <a:p>
            <a:r>
              <a:rPr lang="en-US" sz="2400" b="1" dirty="0" smtClean="0"/>
              <a:t>Goals:</a:t>
            </a:r>
            <a:endParaRPr lang="en-US" sz="2400" b="1" dirty="0"/>
          </a:p>
          <a:p>
            <a:pPr marL="457200" indent="-457200">
              <a:buAutoNum type="alphaLcParenR"/>
            </a:pPr>
            <a:r>
              <a:rPr lang="en-US" sz="2400" dirty="0" smtClean="0"/>
              <a:t>Organize </a:t>
            </a:r>
            <a:r>
              <a:rPr lang="en-US" sz="2400" dirty="0"/>
              <a:t>the three working groups </a:t>
            </a:r>
            <a:r>
              <a:rPr lang="en-US" sz="2400" dirty="0" smtClean="0"/>
              <a:t>(</a:t>
            </a:r>
            <a:r>
              <a:rPr lang="en-US" sz="2400" dirty="0" smtClean="0">
                <a:hlinkClick r:id="rId2" action="ppaction://hlinkfile" tooltip="Working_Groups.html"/>
              </a:rPr>
              <a:t>definition</a:t>
            </a:r>
            <a:r>
              <a:rPr lang="en-US" sz="2400" dirty="0"/>
              <a:t>). Select </a:t>
            </a:r>
            <a:r>
              <a:rPr lang="en-US" sz="2400" b="1" dirty="0"/>
              <a:t>leader and deputy leader per working group</a:t>
            </a:r>
            <a:r>
              <a:rPr lang="en-US" sz="2400" dirty="0"/>
              <a:t>. Define </a:t>
            </a:r>
            <a:r>
              <a:rPr lang="en-US" sz="2400" b="1" dirty="0"/>
              <a:t>sub-task </a:t>
            </a:r>
            <a:r>
              <a:rPr lang="en-US" sz="2400" b="1" dirty="0" smtClean="0"/>
              <a:t>leaders</a:t>
            </a:r>
            <a:r>
              <a:rPr lang="en-US" sz="2400" dirty="0" smtClean="0"/>
              <a:t>.</a:t>
            </a:r>
          </a:p>
          <a:p>
            <a:pPr marL="457200" indent="-457200">
              <a:buAutoNum type="alphaLcParenR"/>
            </a:pPr>
            <a:r>
              <a:rPr lang="en-US" sz="2400" dirty="0" smtClean="0"/>
              <a:t>Define </a:t>
            </a:r>
            <a:r>
              <a:rPr lang="en-US" sz="2400" b="1" dirty="0"/>
              <a:t>strategies and detailed plans per working group</a:t>
            </a:r>
            <a:r>
              <a:rPr lang="en-US" sz="2400" dirty="0"/>
              <a:t>, aiming at a coherent proposal for one or a few European and international pilot facilities for advanced accelerators. </a:t>
            </a:r>
            <a:endParaRPr lang="en-US" sz="2400" dirty="0" smtClean="0"/>
          </a:p>
          <a:p>
            <a:pPr marL="457200" indent="-457200">
              <a:buAutoNum type="alphaLcParenR"/>
            </a:pPr>
            <a:r>
              <a:rPr lang="en-US" sz="2400" dirty="0"/>
              <a:t>P</a:t>
            </a:r>
            <a:r>
              <a:rPr lang="en-US" sz="2400" dirty="0" smtClean="0"/>
              <a:t>repare </a:t>
            </a:r>
            <a:r>
              <a:rPr lang="en-US" sz="2400" dirty="0"/>
              <a:t>a </a:t>
            </a:r>
            <a:r>
              <a:rPr lang="en-US" sz="2400" b="1" dirty="0"/>
              <a:t>written report on novel acceleration and the </a:t>
            </a:r>
            <a:r>
              <a:rPr lang="en-US" sz="2400" b="1" dirty="0" err="1"/>
              <a:t>EuroNNAc</a:t>
            </a:r>
            <a:r>
              <a:rPr lang="en-US" sz="2400" b="1" dirty="0"/>
              <a:t> network</a:t>
            </a:r>
            <a:r>
              <a:rPr lang="en-US" sz="2400" dirty="0"/>
              <a:t>. A draft based on the </a:t>
            </a:r>
            <a:r>
              <a:rPr lang="en-US" sz="2400" dirty="0" err="1"/>
              <a:t>EuroNNAc</a:t>
            </a:r>
            <a:r>
              <a:rPr lang="en-US" sz="2400" dirty="0"/>
              <a:t> 2011 meeting can be discussed at </a:t>
            </a:r>
            <a:r>
              <a:rPr lang="en-US" sz="2400" dirty="0" err="1"/>
              <a:t>EuroNNAc</a:t>
            </a:r>
            <a:r>
              <a:rPr lang="en-US" sz="2400" dirty="0"/>
              <a:t> 2012 before publication in a journal (state-of-the-art, authorship, conclusions, strategic road map, </a:t>
            </a:r>
            <a:r>
              <a:rPr lang="en-US" sz="2400" dirty="0" smtClean="0"/>
              <a:t>...).</a:t>
            </a:r>
          </a:p>
          <a:p>
            <a:pPr marL="457200" indent="-457200">
              <a:buAutoNum type="alphaLcParenR"/>
            </a:pPr>
            <a:r>
              <a:rPr lang="en-US" sz="2400" dirty="0" smtClean="0"/>
              <a:t>Approve </a:t>
            </a:r>
            <a:r>
              <a:rPr lang="en-US" sz="2400" dirty="0"/>
              <a:t>plans for a </a:t>
            </a:r>
            <a:r>
              <a:rPr lang="en-US" sz="2400" b="1" dirty="0"/>
              <a:t>European conference for advanced accelerators</a:t>
            </a:r>
            <a:r>
              <a:rPr lang="en-US" sz="2400" dirty="0"/>
              <a:t>, the first to take place in 2013. Define committees, scope, </a:t>
            </a:r>
            <a:r>
              <a:rPr lang="en-US" sz="2400" dirty="0" smtClean="0"/>
              <a:t>…</a:t>
            </a:r>
          </a:p>
          <a:p>
            <a:pPr marL="457200" indent="-457200">
              <a:buAutoNum type="alphaLcParenR"/>
            </a:pPr>
            <a:r>
              <a:rPr lang="en-US" sz="2400" dirty="0" smtClean="0">
                <a:solidFill>
                  <a:schemeClr val="tx2"/>
                </a:solidFill>
                <a:effectLst/>
              </a:rPr>
              <a:t>Prepare </a:t>
            </a:r>
            <a:r>
              <a:rPr lang="en-US" sz="2400" b="1" dirty="0" smtClean="0">
                <a:solidFill>
                  <a:schemeClr val="tx2"/>
                </a:solidFill>
                <a:effectLst/>
              </a:rPr>
              <a:t>input to European Strategy for Particle Physics</a:t>
            </a:r>
            <a:endParaRPr lang="en-US" sz="24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-121198"/>
            <a:ext cx="80772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 err="1">
                <a:solidFill>
                  <a:srgbClr val="FF0000"/>
                </a:solidFill>
              </a:rPr>
              <a:t>EuroNNAc</a:t>
            </a:r>
            <a:r>
              <a:rPr lang="en-US" sz="4400" b="1" dirty="0">
                <a:solidFill>
                  <a:srgbClr val="FF0000"/>
                </a:solidFill>
              </a:rPr>
              <a:t> 2012 </a:t>
            </a:r>
            <a:r>
              <a:rPr lang="en-US" sz="4400" b="1" dirty="0" smtClean="0">
                <a:solidFill>
                  <a:srgbClr val="FF0000"/>
                </a:solidFill>
              </a:rPr>
              <a:t>meeting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CERN, 2</a:t>
            </a:r>
            <a:r>
              <a:rPr lang="en-US" sz="2400" dirty="0" smtClean="0"/>
              <a:t>-4 </a:t>
            </a:r>
            <a:r>
              <a:rPr lang="en-US" sz="2400" dirty="0"/>
              <a:t>May </a:t>
            </a:r>
            <a:r>
              <a:rPr lang="en-US" sz="2400" dirty="0" smtClean="0"/>
              <a:t>2012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             next week!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709799"/>
            <a:ext cx="60007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P10400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87313"/>
            <a:ext cx="9213850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774" y="5143256"/>
            <a:ext cx="1416225" cy="1714744"/>
          </a:xfrm>
          <a:prstGeom prst="rect">
            <a:avLst/>
          </a:prstGeom>
        </p:spPr>
      </p:pic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0" y="2743200"/>
            <a:ext cx="8991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800" b="1" dirty="0" smtClean="0">
                <a:solidFill>
                  <a:srgbClr val="1F497D"/>
                </a:solidFill>
                <a:latin typeface="Bell MT" pitchFamily="18" charset="0"/>
              </a:rPr>
              <a:t>  </a:t>
            </a:r>
          </a:p>
          <a:p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opics</a:t>
            </a:r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: SEY models, e-cloud 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build </a:t>
            </a:r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&amp; e-cloud 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effects in accelerators &amp; space applications, </a:t>
            </a:r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beam induced </a:t>
            </a:r>
            <a:r>
              <a:rPr lang="en-US" sz="2400" b="1" dirty="0" err="1">
                <a:solidFill>
                  <a:prstClr val="white"/>
                </a:solidFill>
                <a:latin typeface="Bell MT" pitchFamily="18" charset="0"/>
              </a:rPr>
              <a:t>multipactoring</a:t>
            </a:r>
            <a:r>
              <a:rPr lang="en-US" sz="2400" b="1" dirty="0">
                <a:solidFill>
                  <a:prstClr val="white"/>
                </a:solidFill>
                <a:latin typeface="Bell MT" pitchFamily="18" charset="0"/>
              </a:rPr>
              <a:t>, surface properties, mitigation measures, microwave diagnostics, 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… electron clouds at LHC, FAIR, </a:t>
            </a:r>
            <a:r>
              <a:rPr lang="en-US" sz="2400" b="1" dirty="0" err="1" smtClean="0">
                <a:solidFill>
                  <a:prstClr val="white"/>
                </a:solidFill>
                <a:latin typeface="Bell MT" pitchFamily="18" charset="0"/>
              </a:rPr>
              <a:t>SuperB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, KEKB, </a:t>
            </a:r>
            <a:r>
              <a:rPr lang="en-US" sz="2400" b="1" dirty="0" err="1" smtClean="0">
                <a:solidFill>
                  <a:prstClr val="white"/>
                </a:solidFill>
                <a:latin typeface="Bell MT" pitchFamily="18" charset="0"/>
              </a:rPr>
              <a:t>SuperKEKB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, SPS, PS, ILC, CLIC, </a:t>
            </a:r>
            <a:r>
              <a:rPr lang="en-US" sz="2400" b="1" dirty="0" err="1" smtClean="0">
                <a:solidFill>
                  <a:prstClr val="white"/>
                </a:solidFill>
                <a:latin typeface="Bell MT" pitchFamily="18" charset="0"/>
              </a:rPr>
              <a:t>Cesr</a:t>
            </a:r>
            <a:r>
              <a:rPr lang="en-US" sz="2400" b="1" dirty="0" smtClean="0">
                <a:solidFill>
                  <a:prstClr val="white"/>
                </a:solidFill>
                <a:latin typeface="Bell MT" pitchFamily="18" charset="0"/>
              </a:rPr>
              <a:t>-TA, FNAL, RHIC, ESA satellites, …</a:t>
            </a:r>
            <a:r>
              <a:rPr lang="en-US" dirty="0" smtClean="0">
                <a:solidFill>
                  <a:prstClr val="white"/>
                </a:solidFill>
                <a:latin typeface="Bell MT" pitchFamily="18" charset="0"/>
              </a:rPr>
              <a:t>  </a:t>
            </a:r>
          </a:p>
          <a:p>
            <a:pPr algn="just"/>
            <a:endParaRPr lang="en-US" sz="2800" b="1" dirty="0" smtClean="0">
              <a:solidFill>
                <a:prstClr val="white"/>
              </a:solidFill>
              <a:latin typeface="Bell MT" pitchFamily="18" charset="0"/>
            </a:endParaRPr>
          </a:p>
          <a:p>
            <a:pPr algn="just"/>
            <a:endParaRPr lang="en-US" sz="2000" b="1" i="1" dirty="0">
              <a:solidFill>
                <a:prstClr val="black"/>
              </a:solidFill>
              <a:latin typeface="Bell MT" pitchFamily="18" charset="0"/>
            </a:endParaRPr>
          </a:p>
        </p:txBody>
      </p:sp>
      <p:pic>
        <p:nvPicPr>
          <p:cNvPr id="205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12" y="56850"/>
            <a:ext cx="1684095" cy="13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4" name="Picture 6" descr="accnet-logo-extremelysma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35" y="1550989"/>
            <a:ext cx="118076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EuCARD_moy_transparent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2" y="1390650"/>
            <a:ext cx="12715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6324600"/>
            <a:ext cx="592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c</a:t>
            </a:r>
            <a:r>
              <a:rPr lang="en-US" sz="2400" dirty="0" smtClean="0">
                <a:solidFill>
                  <a:prstClr val="white"/>
                </a:solidFill>
              </a:rPr>
              <a:t>ontacts: Roberto </a:t>
            </a:r>
            <a:r>
              <a:rPr lang="en-US" sz="2400" dirty="0" err="1" smtClean="0">
                <a:solidFill>
                  <a:prstClr val="white"/>
                </a:solidFill>
              </a:rPr>
              <a:t>Cimino</a:t>
            </a:r>
            <a:r>
              <a:rPr lang="en-US" sz="2400" dirty="0">
                <a:solidFill>
                  <a:prstClr val="white"/>
                </a:solidFill>
              </a:rPr>
              <a:t>,</a:t>
            </a:r>
            <a:r>
              <a:rPr lang="en-US" sz="2400" dirty="0" smtClean="0">
                <a:solidFill>
                  <a:prstClr val="white"/>
                </a:solidFill>
              </a:rPr>
              <a:t> Frank Zimmermann </a:t>
            </a:r>
            <a:endParaRPr lang="en-GB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04800"/>
            <a:ext cx="801026" cy="885345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" y="1139456"/>
            <a:ext cx="1371599" cy="107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0" y="1933575"/>
            <a:ext cx="11223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rgbClr val="1F497D">
                    <a:lumMod val="50000"/>
                  </a:srgbClr>
                </a:solidFill>
              </a:rPr>
              <a:t>Sezione</a:t>
            </a:r>
            <a:r>
              <a:rPr lang="en-US" sz="1200" b="1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en-US" sz="1200" b="1" dirty="0" err="1">
                <a:solidFill>
                  <a:srgbClr val="1F497D">
                    <a:lumMod val="50000"/>
                  </a:srgbClr>
                </a:solidFill>
              </a:rPr>
              <a:t>di</a:t>
            </a:r>
            <a:r>
              <a:rPr lang="en-US" sz="1200" b="1" dirty="0">
                <a:solidFill>
                  <a:srgbClr val="1F497D">
                    <a:lumMod val="50000"/>
                  </a:srgbClr>
                </a:solidFill>
              </a:rPr>
              <a:t> Pisa</a:t>
            </a:r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" y="148856"/>
            <a:ext cx="1371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16858" y="225056"/>
            <a:ext cx="53094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1905000" y="152400"/>
            <a:ext cx="4800600" cy="1398588"/>
            <a:chOff x="3242733" y="2669128"/>
            <a:chExt cx="4495768" cy="1169836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242733" y="2669128"/>
              <a:ext cx="4495768" cy="1169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4"/>
            <p:cNvSpPr txBox="1">
              <a:spLocks noChangeArrowheads="1"/>
            </p:cNvSpPr>
            <p:nvPr/>
          </p:nvSpPr>
          <p:spPr bwMode="auto">
            <a:xfrm>
              <a:off x="4089898" y="2886588"/>
              <a:ext cx="2704868" cy="52063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prstTxWarp prst="textTriangle">
                <a:avLst>
                  <a:gd name="adj" fmla="val 59756"/>
                </a:avLst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4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>
                    <a:innerShdw blurRad="114300">
                      <a:prstClr val="black"/>
                    </a:innerShdw>
                  </a:effectLst>
                </a:rPr>
                <a:t>ECLOUD</a:t>
              </a:r>
              <a:r>
                <a:rPr lang="ja-JP" altLang="en-US" sz="4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>
                    <a:innerShdw blurRad="114300">
                      <a:prstClr val="black"/>
                    </a:innerShdw>
                  </a:effectLst>
                </a:rPr>
                <a:t>’</a:t>
              </a:r>
              <a:r>
                <a:rPr lang="en-US" sz="4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>
                    <a:innerShdw blurRad="114300">
                      <a:prstClr val="black"/>
                    </a:innerShdw>
                  </a:effectLst>
                </a:rPr>
                <a:t>12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590459" y="6324599"/>
            <a:ext cx="152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prstClr val="white"/>
                </a:solidFill>
                <a:latin typeface="Bell MT" pitchFamily="18" charset="0"/>
              </a:rPr>
              <a:t>in memory of </a:t>
            </a:r>
          </a:p>
          <a:p>
            <a:pPr algn="ctr"/>
            <a:r>
              <a:rPr lang="en-US" sz="1200" b="1" i="1" dirty="0" smtClean="0">
                <a:solidFill>
                  <a:prstClr val="white"/>
                </a:solidFill>
                <a:latin typeface="Bell MT" pitchFamily="18" charset="0"/>
              </a:rPr>
              <a:t>Francesco Ruggiero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64055" y="1524000"/>
            <a:ext cx="487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La </a:t>
            </a:r>
            <a:r>
              <a:rPr lang="en-US" sz="2800" b="1" dirty="0" err="1" smtClean="0">
                <a:solidFill>
                  <a:srgbClr val="FF0000"/>
                </a:solidFill>
              </a:rPr>
              <a:t>Biodola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Isola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d’Elba</a:t>
            </a:r>
            <a:r>
              <a:rPr lang="en-US" sz="2800" b="1" dirty="0" smtClean="0">
                <a:solidFill>
                  <a:srgbClr val="FF0000"/>
                </a:solidFill>
              </a:rPr>
              <a:t>, Italy</a:t>
            </a:r>
          </a:p>
          <a:p>
            <a:pPr algn="ctr"/>
            <a:r>
              <a:rPr lang="en-US" sz="2800" b="1" dirty="0" smtClean="0">
                <a:solidFill>
                  <a:srgbClr val="FFFF66"/>
                </a:solidFill>
                <a:hlinkClick r:id="rId13"/>
              </a:rPr>
              <a:t>http://www.hotelhermitage.it/</a:t>
            </a:r>
            <a:endParaRPr lang="en-US" sz="2800" b="1" dirty="0" smtClean="0">
              <a:solidFill>
                <a:srgbClr val="FFFF66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from 5 to 8 June 2012</a:t>
            </a:r>
            <a:endParaRPr lang="en-US" sz="800" b="1" dirty="0" smtClean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7" y="5219277"/>
            <a:ext cx="1342949" cy="16571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06250" y="5143256"/>
            <a:ext cx="66616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Bell MT" pitchFamily="18" charset="0"/>
              </a:rPr>
              <a:t>m</a:t>
            </a:r>
            <a:r>
              <a:rPr lang="en-US" sz="2800" b="1" dirty="0" smtClean="0">
                <a:solidFill>
                  <a:srgbClr val="FFC000"/>
                </a:solidFill>
                <a:latin typeface="Bell MT" pitchFamily="18" charset="0"/>
              </a:rPr>
              <a:t>ore information at:</a:t>
            </a:r>
          </a:p>
          <a:p>
            <a:r>
              <a:rPr lang="en-US" sz="2800" b="1" i="1" u="sng" dirty="0" smtClean="0">
                <a:solidFill>
                  <a:srgbClr val="FFC000"/>
                </a:solidFill>
                <a:latin typeface="Bell MT" pitchFamily="18" charset="0"/>
              </a:rPr>
              <a:t>http://www.infn.lnf.conference/ecloud12</a:t>
            </a:r>
            <a:endParaRPr lang="en-US" sz="2800" i="1" u="sng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3295" y="4799048"/>
            <a:ext cx="5885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92D050"/>
                </a:solidFill>
              </a:rPr>
              <a:t>AccNet</a:t>
            </a:r>
            <a:r>
              <a:rPr lang="en-US" sz="2000" b="1" dirty="0" smtClean="0">
                <a:solidFill>
                  <a:srgbClr val="92D050"/>
                </a:solidFill>
              </a:rPr>
              <a:t> supports invited key speakers from ESA &amp; MIT</a:t>
            </a:r>
            <a:endParaRPr lang="en-GB" sz="20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3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590800"/>
            <a:ext cx="9144000" cy="2546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381000"/>
            <a:ext cx="8382000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International </a:t>
            </a:r>
            <a:r>
              <a:rPr lang="en-US" sz="2800" b="1" dirty="0">
                <a:solidFill>
                  <a:srgbClr val="C00000"/>
                </a:solidFill>
              </a:rPr>
              <a:t>Computational Accelerator Physics </a:t>
            </a:r>
            <a:r>
              <a:rPr lang="en-US" sz="2800" b="1" dirty="0" smtClean="0">
                <a:solidFill>
                  <a:srgbClr val="C00000"/>
                </a:solidFill>
              </a:rPr>
              <a:t>Conference, ICAP’12</a:t>
            </a:r>
            <a:endParaRPr lang="en-US" sz="2800" dirty="0">
              <a:solidFill>
                <a:prstClr val="black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19-24.08</a:t>
            </a:r>
            <a:r>
              <a:rPr lang="en-US" sz="2400" dirty="0">
                <a:solidFill>
                  <a:prstClr val="black"/>
                </a:solidFill>
              </a:rPr>
              <a:t>.’12, </a:t>
            </a:r>
            <a:r>
              <a:rPr lang="en-US" sz="2400" dirty="0" err="1" smtClean="0">
                <a:solidFill>
                  <a:prstClr val="black"/>
                </a:solidFill>
              </a:rPr>
              <a:t>Warnem</a:t>
            </a:r>
            <a:r>
              <a:rPr lang="en-US" sz="2400" dirty="0" err="1" smtClean="0">
                <a:solidFill>
                  <a:prstClr val="black"/>
                </a:solidFill>
                <a:cs typeface="Calibri"/>
              </a:rPr>
              <a:t>ü</a:t>
            </a:r>
            <a:r>
              <a:rPr lang="en-US" sz="2400" dirty="0" err="1" smtClean="0">
                <a:solidFill>
                  <a:prstClr val="black"/>
                </a:solidFill>
              </a:rPr>
              <a:t>nde</a:t>
            </a:r>
            <a:endParaRPr lang="en-US" sz="2400" dirty="0" smtClean="0">
              <a:solidFill>
                <a:prstClr val="black"/>
              </a:solidFill>
            </a:endParaRPr>
          </a:p>
          <a:p>
            <a:pPr>
              <a:spcAft>
                <a:spcPts val="300"/>
              </a:spcAft>
            </a:pPr>
            <a:endParaRPr lang="en-US" sz="2400" dirty="0" smtClean="0">
              <a:solidFill>
                <a:prstClr val="black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</a:rPr>
              <a:t>w</a:t>
            </a:r>
            <a:r>
              <a:rPr lang="en-US" sz="2400" dirty="0" smtClean="0">
                <a:solidFill>
                  <a:prstClr val="black"/>
                </a:solidFill>
              </a:rPr>
              <a:t>ith dedicated </a:t>
            </a:r>
            <a:r>
              <a:rPr lang="en-US" sz="2400" dirty="0" err="1" smtClean="0">
                <a:solidFill>
                  <a:prstClr val="black"/>
                </a:solidFill>
              </a:rPr>
              <a:t>EuCARD-AccNet</a:t>
            </a:r>
            <a:r>
              <a:rPr lang="en-US" sz="2400" dirty="0" smtClean="0">
                <a:solidFill>
                  <a:prstClr val="black"/>
                </a:solidFill>
              </a:rPr>
              <a:t> session(s)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222609"/>
            <a:ext cx="4664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onference chair: Ursula van </a:t>
            </a:r>
            <a:r>
              <a:rPr lang="en-US" sz="2400" dirty="0" err="1" smtClean="0"/>
              <a:t>Rienen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4649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highlights talks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400" dirty="0" smtClean="0">
                <a:solidFill>
                  <a:prstClr val="black"/>
                </a:solidFill>
              </a:rPr>
              <a:t>at </a:t>
            </a:r>
            <a:r>
              <a:rPr lang="en-US" sz="4400" dirty="0" err="1" smtClean="0">
                <a:solidFill>
                  <a:prstClr val="black"/>
                </a:solidFill>
              </a:rPr>
              <a:t>EuCARD</a:t>
            </a:r>
            <a:r>
              <a:rPr lang="en-US" sz="4400" dirty="0" smtClean="0">
                <a:solidFill>
                  <a:prstClr val="black"/>
                </a:solidFill>
              </a:rPr>
              <a:t>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902797"/>
            <a:ext cx="8001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Compact Crab Cavities for LHC</a:t>
            </a:r>
          </a:p>
          <a:p>
            <a:r>
              <a:rPr lang="en-US" sz="3600" i="1" dirty="0" smtClean="0">
                <a:solidFill>
                  <a:prstClr val="black"/>
                </a:solidFill>
              </a:rPr>
              <a:t>Graeme Burt (Lancaster U./ CI) </a:t>
            </a:r>
            <a:r>
              <a:rPr lang="en-US" sz="3600" dirty="0" smtClean="0">
                <a:solidFill>
                  <a:prstClr val="black"/>
                </a:solidFill>
              </a:rPr>
              <a:t>[w WP10]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  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The  Achromatic Telescopic Squeezing scheme: first validations with beam in the LHC and very low beta* optics for </a:t>
            </a:r>
            <a:r>
              <a:rPr lang="en-US" sz="3600" b="1" dirty="0" smtClean="0">
                <a:solidFill>
                  <a:srgbClr val="FF0000"/>
                </a:solidFill>
              </a:rPr>
              <a:t>HL-LHC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</a:rPr>
              <a:t>Stephane</a:t>
            </a:r>
            <a:r>
              <a:rPr lang="en-US" sz="3600" i="1" dirty="0" smtClean="0">
                <a:solidFill>
                  <a:prstClr val="black"/>
                </a:solidFill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</a:rPr>
              <a:t>Fartoukh</a:t>
            </a:r>
            <a:r>
              <a:rPr lang="en-US" sz="3600" i="1" dirty="0" smtClean="0">
                <a:solidFill>
                  <a:prstClr val="black"/>
                </a:solidFill>
              </a:rPr>
              <a:t> (CERN)</a:t>
            </a:r>
          </a:p>
          <a:p>
            <a:r>
              <a:rPr lang="en-US" sz="1000" i="1" dirty="0" smtClean="0">
                <a:solidFill>
                  <a:prstClr val="black"/>
                </a:solidFill>
              </a:rPr>
              <a:t>  </a:t>
            </a:r>
            <a:endParaRPr lang="en-US" sz="1000" i="1" dirty="0">
              <a:solidFill>
                <a:prstClr val="black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Overview of the LLRF Developments for </a:t>
            </a:r>
            <a:r>
              <a:rPr lang="en-US" sz="3600" b="1" dirty="0" smtClean="0">
                <a:solidFill>
                  <a:srgbClr val="FF0000"/>
                </a:solidFill>
              </a:rPr>
              <a:t>FLASH </a:t>
            </a:r>
            <a:r>
              <a:rPr lang="en-US" sz="3600" i="1" dirty="0" smtClean="0">
                <a:solidFill>
                  <a:prstClr val="black"/>
                </a:solidFill>
              </a:rPr>
              <a:t>Mariusz Grecki (DESY)</a:t>
            </a:r>
            <a:r>
              <a:rPr lang="en-US" sz="1000" i="1" dirty="0">
                <a:solidFill>
                  <a:prstClr val="black"/>
                </a:solidFill>
              </a:rPr>
              <a:t> </a:t>
            </a:r>
            <a:r>
              <a:rPr lang="en-US" sz="3600" dirty="0" smtClean="0">
                <a:solidFill>
                  <a:prstClr val="black"/>
                </a:solidFill>
              </a:rPr>
              <a:t>[w WP10]</a:t>
            </a:r>
          </a:p>
        </p:txBody>
      </p:sp>
    </p:spTree>
    <p:extLst>
      <p:ext uri="{BB962C8B-B14F-4D97-AF65-F5344CB8AC3E}">
        <p14:creationId xmlns:p14="http://schemas.microsoft.com/office/powerpoint/2010/main" val="21722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8836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use of resources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725837" y="1524000"/>
            <a:ext cx="729597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 smtClean="0">
              <a:solidFill>
                <a:prstClr val="black"/>
              </a:solidFill>
            </a:endParaRPr>
          </a:p>
          <a:p>
            <a:r>
              <a:rPr lang="en-US" sz="3600" dirty="0" smtClean="0">
                <a:solidFill>
                  <a:prstClr val="black"/>
                </a:solidFill>
              </a:rPr>
              <a:t>most/all </a:t>
            </a:r>
            <a:r>
              <a:rPr lang="en-US" sz="3600" dirty="0" err="1" smtClean="0">
                <a:solidFill>
                  <a:prstClr val="black"/>
                </a:solidFill>
              </a:rPr>
              <a:t>AccNet</a:t>
            </a:r>
            <a:r>
              <a:rPr lang="en-US" sz="3600" dirty="0" smtClean="0">
                <a:solidFill>
                  <a:prstClr val="black"/>
                </a:solidFill>
              </a:rPr>
              <a:t> mini-workshops have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	moderate expenses (&lt;10 </a:t>
            </a:r>
            <a:r>
              <a:rPr lang="en-US" sz="3600" dirty="0" err="1" smtClean="0">
                <a:solidFill>
                  <a:prstClr val="black"/>
                </a:solidFill>
              </a:rPr>
              <a:t>kCHF</a:t>
            </a:r>
            <a:r>
              <a:rPr lang="en-US" sz="3600" dirty="0" smtClean="0">
                <a:solidFill>
                  <a:prstClr val="black"/>
                </a:solidFill>
              </a:rPr>
              <a:t>)</a:t>
            </a:r>
          </a:p>
          <a:p>
            <a:endParaRPr lang="en-US" sz="3600" dirty="0" smtClean="0">
              <a:solidFill>
                <a:prstClr val="black"/>
              </a:solidFill>
            </a:endParaRPr>
          </a:p>
          <a:p>
            <a:r>
              <a:rPr lang="en-US" sz="3600" dirty="0" smtClean="0">
                <a:solidFill>
                  <a:prstClr val="black"/>
                </a:solidFill>
              </a:rPr>
              <a:t>collaborators cover part of the costs</a:t>
            </a:r>
          </a:p>
          <a:p>
            <a:endParaRPr lang="en-US" sz="3600" dirty="0" smtClean="0">
              <a:solidFill>
                <a:prstClr val="black"/>
              </a:solidFill>
            </a:endParaRPr>
          </a:p>
          <a:p>
            <a:r>
              <a:rPr lang="en-US" sz="3600" dirty="0" smtClean="0">
                <a:solidFill>
                  <a:prstClr val="black"/>
                </a:solidFill>
              </a:rPr>
              <a:t>management with a lot of enthusiasm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	devotes extra time	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srgbClr val="FF9966"/>
                </a:solidFill>
              </a:rPr>
              <a:t>AccNet</a:t>
            </a:r>
            <a:r>
              <a:rPr lang="en-US" sz="4400" dirty="0" smtClean="0">
                <a:solidFill>
                  <a:srgbClr val="FF9966"/>
                </a:solidFill>
              </a:rPr>
              <a:t> success indicators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85800"/>
            <a:ext cx="8991600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99FFCC"/>
                </a:solidFill>
              </a:rPr>
              <a:t>excellent attendance to </a:t>
            </a:r>
            <a:r>
              <a:rPr lang="en-US" sz="3600" dirty="0" err="1" smtClean="0">
                <a:solidFill>
                  <a:srgbClr val="99FFCC"/>
                </a:solidFill>
              </a:rPr>
              <a:t>AccNet</a:t>
            </a:r>
            <a:r>
              <a:rPr lang="en-US" sz="3600" dirty="0" smtClean="0">
                <a:solidFill>
                  <a:srgbClr val="99FFCC"/>
                </a:solidFill>
              </a:rPr>
              <a:t> workshops</a:t>
            </a:r>
          </a:p>
          <a:p>
            <a:r>
              <a:rPr lang="en-US" sz="2800" dirty="0" smtClean="0">
                <a:solidFill>
                  <a:srgbClr val="99FFCC"/>
                </a:solidFill>
              </a:rPr>
              <a:t>from many European labs, universities, US laboratories, Japan, international organizations</a:t>
            </a:r>
          </a:p>
          <a:p>
            <a:r>
              <a:rPr lang="en-US" sz="700" dirty="0" smtClean="0">
                <a:solidFill>
                  <a:srgbClr val="99FFCC"/>
                </a:solidFill>
              </a:rPr>
              <a:t>   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impact: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- on most relevant topics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- initiated crab-cavity program for LHC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- e-cloud modeling &amp; mitigation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- push for high-energy LHC</a:t>
            </a:r>
          </a:p>
          <a:p>
            <a:r>
              <a:rPr lang="en-US" sz="1400" dirty="0" smtClean="0">
                <a:solidFill>
                  <a:srgbClr val="99FFCC"/>
                </a:solidFill>
              </a:rPr>
              <a:t> </a:t>
            </a:r>
          </a:p>
          <a:p>
            <a:r>
              <a:rPr lang="en-US" sz="3600" dirty="0" smtClean="0">
                <a:solidFill>
                  <a:srgbClr val="99FFCC"/>
                </a:solidFill>
              </a:rPr>
              <a:t>high cost efficiency ; exchange of ~20 expert visitors ;</a:t>
            </a:r>
            <a:r>
              <a:rPr lang="en-US" sz="3600" dirty="0">
                <a:solidFill>
                  <a:srgbClr val="99FFCC"/>
                </a:solidFill>
              </a:rPr>
              <a:t> </a:t>
            </a:r>
            <a:r>
              <a:rPr lang="en-US" sz="3600" dirty="0" smtClean="0">
                <a:solidFill>
                  <a:srgbClr val="99FFCC"/>
                </a:solidFill>
              </a:rPr>
              <a:t>two theses, &gt;31 conf. papers, 2 journal articles, 2 </a:t>
            </a:r>
            <a:r>
              <a:rPr lang="en-US" sz="3600" dirty="0" err="1" smtClean="0">
                <a:solidFill>
                  <a:srgbClr val="99FFCC"/>
                </a:solidFill>
              </a:rPr>
              <a:t>EuCARD</a:t>
            </a:r>
            <a:r>
              <a:rPr lang="en-US" sz="3600" dirty="0" smtClean="0">
                <a:solidFill>
                  <a:srgbClr val="99FFCC"/>
                </a:solidFill>
              </a:rPr>
              <a:t> monographs</a:t>
            </a:r>
            <a:endParaRPr lang="en-US" sz="3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3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srgbClr val="FF9966"/>
                </a:solidFill>
              </a:rPr>
              <a:t>AccNet</a:t>
            </a:r>
            <a:r>
              <a:rPr lang="en-US" sz="4400" dirty="0" smtClean="0">
                <a:solidFill>
                  <a:srgbClr val="FF9966"/>
                </a:solidFill>
              </a:rPr>
              <a:t>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176" y="762000"/>
            <a:ext cx="88392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EuroLumi</a:t>
            </a:r>
            <a:r>
              <a:rPr lang="en-US" sz="3600" dirty="0" smtClean="0">
                <a:solidFill>
                  <a:srgbClr val="FFFF00"/>
                </a:solidFill>
              </a:rPr>
              <a:t> gives input to LHC upgrade</a:t>
            </a:r>
          </a:p>
          <a:p>
            <a:r>
              <a:rPr lang="en-US" sz="3600" dirty="0" smtClean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strategy for LHC crab cavities, HL-LHC parameters,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 “LPA” scenario, flat-beam crab-waist scenario (w 	WP11), e-cloud mitigation, HL-LHC e-cloud, 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 revisions of </a:t>
            </a:r>
            <a:r>
              <a:rPr lang="en-US" sz="2800" dirty="0">
                <a:solidFill>
                  <a:srgbClr val="FFFFFF"/>
                </a:solidFill>
              </a:rPr>
              <a:t>L</a:t>
            </a:r>
            <a:r>
              <a:rPr lang="en-US" sz="2800" dirty="0" smtClean="0">
                <a:solidFill>
                  <a:srgbClr val="FFFFFF"/>
                </a:solidFill>
              </a:rPr>
              <a:t>HC upgrade plans, energy upgrade</a:t>
            </a:r>
            <a:endParaRPr lang="en-US" sz="3600" dirty="0" smtClean="0">
              <a:solidFill>
                <a:srgbClr val="FFFFFF"/>
              </a:solidFill>
            </a:endParaRPr>
          </a:p>
          <a:p>
            <a:r>
              <a:rPr lang="en-US" sz="3600" dirty="0" err="1" smtClean="0">
                <a:solidFill>
                  <a:srgbClr val="FFFF00"/>
                </a:solidFill>
              </a:rPr>
              <a:t>RFTech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organizes RF community</a:t>
            </a:r>
          </a:p>
          <a:p>
            <a:r>
              <a:rPr lang="en-US" sz="3600" dirty="0" err="1" smtClean="0">
                <a:solidFill>
                  <a:srgbClr val="FFFF00"/>
                </a:solidFill>
              </a:rPr>
              <a:t>EuroNNAc</a:t>
            </a:r>
            <a:r>
              <a:rPr lang="en-US" sz="3600" dirty="0" smtClean="0">
                <a:solidFill>
                  <a:srgbClr val="FFFF00"/>
                </a:solidFill>
              </a:rPr>
              <a:t> organizes novel acc. community</a:t>
            </a:r>
          </a:p>
          <a:p>
            <a:r>
              <a:rPr lang="en-US" sz="3600" dirty="0" err="1" smtClean="0">
                <a:solidFill>
                  <a:srgbClr val="66FFFF"/>
                </a:solidFill>
              </a:rPr>
              <a:t>AccNet</a:t>
            </a:r>
            <a:r>
              <a:rPr lang="en-US" sz="3600" dirty="0" smtClean="0">
                <a:solidFill>
                  <a:srgbClr val="66FFFF"/>
                </a:solidFill>
              </a:rPr>
              <a:t> is breaking new grounds</a:t>
            </a:r>
          </a:p>
          <a:p>
            <a:r>
              <a:rPr lang="en-US" sz="36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plasma acceleration </a:t>
            </a:r>
          </a:p>
          <a:p>
            <a:r>
              <a:rPr lang="en-US" sz="28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crystal collimation</a:t>
            </a:r>
          </a:p>
          <a:p>
            <a:r>
              <a:rPr lang="en-US" sz="2800" dirty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FFFFFF"/>
                </a:solidFill>
              </a:rPr>
              <a:t>new contacts (ESA, CINVESTAV, VALSPACE, 	MIT, Kyoto U., Hiroshima U.)</a:t>
            </a:r>
          </a:p>
          <a:p>
            <a:endParaRPr lang="en-US" sz="3600" dirty="0" smtClean="0">
              <a:solidFill>
                <a:srgbClr val="FFFFFF"/>
              </a:solidFill>
            </a:endParaRPr>
          </a:p>
          <a:p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2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net-logo-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143000"/>
            <a:ext cx="3887456" cy="1676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3733800"/>
            <a:ext cx="61593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pushes frontiers</a:t>
            </a:r>
          </a:p>
          <a:p>
            <a:pPr algn="ctr"/>
            <a:endParaRPr lang="en-US" sz="4400" dirty="0" smtClean="0">
              <a:solidFill>
                <a:prstClr val="black"/>
              </a:solidFill>
            </a:endParaRPr>
          </a:p>
          <a:p>
            <a:pPr algn="ctr"/>
            <a:r>
              <a:rPr lang="en-US" sz="4400" i="1" dirty="0" smtClean="0">
                <a:solidFill>
                  <a:prstClr val="black"/>
                </a:solidFill>
              </a:rPr>
              <a:t>for accelerators in Europe </a:t>
            </a:r>
          </a:p>
          <a:p>
            <a:pPr algn="ctr"/>
            <a:r>
              <a:rPr lang="en-US" sz="4400" i="1" dirty="0" smtClean="0">
                <a:solidFill>
                  <a:prstClr val="black"/>
                </a:solidFill>
              </a:rPr>
              <a:t>and around the world</a:t>
            </a:r>
            <a:endParaRPr lang="en-US" sz="4400" i="1" dirty="0">
              <a:solidFill>
                <a:prstClr val="black"/>
              </a:solidFill>
            </a:endParaRPr>
          </a:p>
        </p:txBody>
      </p:sp>
      <p:pic>
        <p:nvPicPr>
          <p:cNvPr id="4" name="Picture 3" descr="logo-EuCAR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52400"/>
            <a:ext cx="1981201" cy="941070"/>
          </a:xfrm>
          <a:prstGeom prst="rect">
            <a:avLst/>
          </a:prstGeom>
        </p:spPr>
      </p:pic>
      <p:pic>
        <p:nvPicPr>
          <p:cNvPr id="5" name="Picture 4" descr="logo-rfte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05600" y="2286000"/>
            <a:ext cx="1143000" cy="685800"/>
          </a:xfrm>
          <a:prstGeom prst="rect">
            <a:avLst/>
          </a:prstGeom>
        </p:spPr>
      </p:pic>
      <p:pic>
        <p:nvPicPr>
          <p:cNvPr id="6" name="Picture 5" descr="eurolumi-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1524000"/>
            <a:ext cx="1033504" cy="719228"/>
          </a:xfrm>
          <a:prstGeom prst="rect">
            <a:avLst/>
          </a:prstGeom>
        </p:spPr>
      </p:pic>
      <p:pic>
        <p:nvPicPr>
          <p:cNvPr id="7" name="Picture 6" descr="WP4.1-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762000"/>
            <a:ext cx="1066800" cy="735336"/>
          </a:xfrm>
          <a:prstGeom prst="rect">
            <a:avLst/>
          </a:prstGeom>
        </p:spPr>
      </p:pic>
      <p:pic>
        <p:nvPicPr>
          <p:cNvPr id="8" name="Picture 7" descr="EuroNACc-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2971800"/>
            <a:ext cx="115146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7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2590800"/>
            <a:ext cx="30355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i="1" dirty="0" err="1" smtClean="0"/>
              <a:t>Dziekuje</a:t>
            </a:r>
            <a:r>
              <a:rPr lang="en-GB" sz="6000" i="1" dirty="0" smtClean="0"/>
              <a:t>!</a:t>
            </a:r>
            <a:endParaRPr lang="en-GB" sz="6000" i="1" dirty="0"/>
          </a:p>
        </p:txBody>
      </p:sp>
    </p:spTree>
    <p:extLst>
      <p:ext uri="{BB962C8B-B14F-4D97-AF65-F5344CB8AC3E}">
        <p14:creationId xmlns:p14="http://schemas.microsoft.com/office/powerpoint/2010/main" val="1622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5" descr="0109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58653"/>
            <a:ext cx="4436852" cy="319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819400" cy="8382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CC"/>
                </a:solidFill>
              </a:rPr>
              <a:t>EUROLUMI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4" name="Picture 3" descr="mesh_new_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219200"/>
            <a:ext cx="4038600" cy="24797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28600" y="5943600"/>
            <a:ext cx="428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LHC injector upgrade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8600" y="1295400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FAIR</a:t>
            </a:r>
          </a:p>
        </p:txBody>
      </p:sp>
      <p:pic>
        <p:nvPicPr>
          <p:cNvPr id="70" name="Picture 69" descr="lhcupgradescenari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609600"/>
            <a:ext cx="4191000" cy="314325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800600" y="1828800"/>
            <a:ext cx="3826689" cy="107721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LHC IR &amp; beam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parameter upgrade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52401" y="6096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brings together experts in beam </a:t>
            </a:r>
          </a:p>
          <a:p>
            <a:r>
              <a:rPr lang="en-US" sz="2000" b="1" dirty="0" err="1" smtClean="0">
                <a:solidFill>
                  <a:srgbClr val="0000CC"/>
                </a:solidFill>
                <a:latin typeface="Comic Sans MS" pitchFamily="66" charset="0"/>
              </a:rPr>
              <a:t>dynamics,magnets</a:t>
            </a:r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, collimation, </a:t>
            </a:r>
            <a:r>
              <a:rPr lang="en-US" sz="2000" b="1" dirty="0">
                <a:solidFill>
                  <a:srgbClr val="0000CC"/>
                </a:solidFill>
                <a:latin typeface="Comic Sans MS" pitchFamily="66" charset="0"/>
              </a:rPr>
              <a:t>	</a:t>
            </a:r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	RF, &amp; experiments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28600" y="3581400"/>
            <a:ext cx="4419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3505200"/>
            <a:ext cx="4588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CERN complex upgrade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870216" y="4038600"/>
            <a:ext cx="392126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+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initial initiative on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</a:rPr>
              <a:t>plasma acceleration</a:t>
            </a:r>
          </a:p>
        </p:txBody>
      </p:sp>
    </p:spTree>
    <p:extLst>
      <p:ext uri="{BB962C8B-B14F-4D97-AF65-F5344CB8AC3E}">
        <p14:creationId xmlns:p14="http://schemas.microsoft.com/office/powerpoint/2010/main" val="8604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Appendix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AccNet</a:t>
            </a:r>
            <a:r>
              <a:rPr lang="en-US" i="1" dirty="0" smtClean="0"/>
              <a:t> institutes &amp; contacts</a:t>
            </a:r>
            <a:br>
              <a:rPr lang="en-US" i="1" dirty="0" smtClean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 err="1"/>
              <a:t>AccNet</a:t>
            </a:r>
            <a:r>
              <a:rPr lang="en-US" i="1" dirty="0"/>
              <a:t> </a:t>
            </a:r>
            <a:r>
              <a:rPr lang="en-US" i="1" dirty="0" smtClean="0"/>
              <a:t>expenses </a:t>
            </a:r>
            <a:r>
              <a:rPr lang="en-US" i="1" dirty="0"/>
              <a:t>&amp; deliverables</a:t>
            </a:r>
          </a:p>
        </p:txBody>
      </p:sp>
    </p:spTree>
    <p:extLst>
      <p:ext uri="{BB962C8B-B14F-4D97-AF65-F5344CB8AC3E}">
        <p14:creationId xmlns:p14="http://schemas.microsoft.com/office/powerpoint/2010/main" val="11300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EuroLumi</a:t>
            </a:r>
            <a:r>
              <a:rPr lang="en-US" sz="4400" dirty="0" smtClean="0">
                <a:solidFill>
                  <a:prstClr val="black"/>
                </a:solidFill>
              </a:rPr>
              <a:t> institutes &amp; contacts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" y="1371600"/>
          <a:ext cx="4648200" cy="5053012"/>
        </p:xfrm>
        <a:graphic>
          <a:graphicData uri="http://schemas.openxmlformats.org/drawingml/2006/table">
            <a:tbl>
              <a:tblPr/>
              <a:tblGrid>
                <a:gridCol w="1549402"/>
                <a:gridCol w="3098798"/>
              </a:tblGrid>
              <a:tr h="1030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Institute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03072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BNL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Calaga Rama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Drees Angelika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Fischer Wolfram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Peggs Steve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CERN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Bottura Luca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Todesco Ezio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Zimmermann Frank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/>
                        </a:rPr>
                        <a:t>CI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Chattopadhyay Swapan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5"/>
                        </a:rPr>
                        <a:t>CNRS-LAL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Mouton Bernard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Scandale Walter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Variola Alessandro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CNRS-LPSC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Baylac Maud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7"/>
                        </a:rPr>
                        <a:t>CSIC</a:t>
                      </a:r>
                      <a:r>
                        <a:rPr lang="en-US" sz="1400" b="1"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8"/>
                        </a:rPr>
                        <a:t>IFIC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Faus Golfe Angeles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9"/>
                        </a:rPr>
                        <a:t>DESY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Mais Helmut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0"/>
                        </a:rPr>
                        <a:t>FNAL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Bhat Chandra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Sen Tanaji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Shiltsev Vladimir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Valishev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Alexander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876800" y="1371600"/>
          <a:ext cx="4114800" cy="4787064"/>
        </p:xfrm>
        <a:graphic>
          <a:graphicData uri="http://schemas.openxmlformats.org/drawingml/2006/table">
            <a:tbl>
              <a:tblPr/>
              <a:tblGrid>
                <a:gridCol w="1371602"/>
                <a:gridCol w="2743198"/>
              </a:tblGrid>
              <a:tr h="153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Institute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535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1"/>
                        </a:rPr>
                        <a:t>GSI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Boine-Frankenheim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Oliver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2"/>
                        </a:rPr>
                        <a:t>INFN-LNF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Biagini Marica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Palumbo Luigi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Spataro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Bruno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3"/>
                        </a:rPr>
                        <a:t>INFN-NA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Vaccaro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Vittorio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  <a:cs typeface="Times New Roman"/>
                          <a:hlinkClick r:id="rId14"/>
                        </a:rPr>
                        <a:t>KEK</a:t>
                      </a:r>
                      <a:endParaRPr lang="en-U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Ohmi Kazuhito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5"/>
                        </a:rPr>
                        <a:t>LBNL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Furman Miguel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MPP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Caldwell Allen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Xia Guoxing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7"/>
                        </a:rPr>
                        <a:t>TEMF Darmstadt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Mueller Wolfgang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Weiland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Thomas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TUBE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Bruns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Warner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Henke Heino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8"/>
                        </a:rPr>
                        <a:t>UJF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De Conto Jean-Marie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UOM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  <a:cs typeface="Times New Roman"/>
                        </a:rPr>
                        <a:t>Sammut Nicholas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UPSA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Ekelof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Tord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USAN</a:t>
                      </a:r>
                      <a:endParaRPr lang="en-U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Petracca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Stefania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</a:txBody>
                  <a:tcPr marL="26294" marR="26294" marT="26294" marB="26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6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844672"/>
          <a:ext cx="4267200" cy="6013328"/>
        </p:xfrm>
        <a:graphic>
          <a:graphicData uri="http://schemas.openxmlformats.org/drawingml/2006/table">
            <a:tbl>
              <a:tblPr/>
              <a:tblGrid>
                <a:gridCol w="2173855"/>
                <a:gridCol w="2093345"/>
              </a:tblGrid>
              <a:tr h="1008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Institute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512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BESSY Berlin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Knobloch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Jens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BNL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Ben-Zvi Ilan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Calaga Rama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/>
                        </a:rPr>
                        <a:t>CEA-DSM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Chel Stéphane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Daël Antoine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Devanz Guillaume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4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Duperrier Romuald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232">
                <a:tc rowSpan="1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5"/>
                        </a:rPr>
                        <a:t>CERN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Angoletta Maria Elena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Brunner Olivier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Calatroni Sergio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Capatina Ofelia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Chiaveri Enrico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Garoby Roland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Hofle Wolfgand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Jensen Erk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Junginger Tobias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Montesinos Eric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Ruber Roger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Vretenar Maurizio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Vullierme Bruno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Weingarten Wolfgang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CI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McIntosh Peter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7"/>
                        </a:rPr>
                        <a:t>CNRS-IPNO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Bousson Sébastien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Gardès Daniel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Gassot Hui Min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Olry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Guillaume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8"/>
                        </a:rPr>
                        <a:t>CNRS-LAL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Mouton Bernard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Variola Alessandro 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5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9"/>
                        </a:rPr>
                        <a:t>Darmstadt University-IKP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Eichhorn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Ralf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419600" y="838200"/>
          <a:ext cx="4724400" cy="5982580"/>
        </p:xfrm>
        <a:graphic>
          <a:graphicData uri="http://schemas.openxmlformats.org/drawingml/2006/table">
            <a:tbl>
              <a:tblPr/>
              <a:tblGrid>
                <a:gridCol w="2322162"/>
                <a:gridCol w="2402238"/>
              </a:tblGrid>
              <a:tr h="1920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Institute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Times New Roman"/>
                          <a:ea typeface="Times New Roman"/>
                          <a:cs typeface="Times New Roman"/>
                        </a:rPr>
                        <a:t>WUT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Czuba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Krzysztof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0"/>
                        </a:rPr>
                        <a:t>DESY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Elsen Eckhard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Grecki Mariusz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Proch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Dieter)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Simrock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Stefan)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1"/>
                        </a:rPr>
                        <a:t>ESRF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Jacob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Jorn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2"/>
                        </a:rPr>
                        <a:t>FZD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Teichert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Jochen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 err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3"/>
                        </a:rPr>
                        <a:t>Goettingen</a:t>
                      </a: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3"/>
                        </a:rPr>
                        <a:t> University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Quadt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Arnulf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4"/>
                        </a:rPr>
                        <a:t>GSI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Huelsmann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Peter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5"/>
                        </a:rPr>
                        <a:t>IFJ PAN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Wierba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Wojchiech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INFN-LNF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Ghigo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Andrea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5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7"/>
                        </a:rPr>
                        <a:t>INFN-Milano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Pagani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Carlo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0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8"/>
                        </a:rPr>
                        <a:t>INFN-Roma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Tazzari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Sergio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9"/>
                        </a:rPr>
                        <a:t>Institute for Nuclear Studies, </a:t>
                      </a:r>
                      <a:r>
                        <a:rPr lang="en-US" sz="1100" b="1" u="sng" dirty="0" err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19"/>
                        </a:rPr>
                        <a:t>Swierk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Nietubyc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Robert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Szcwinski</a:t>
                      </a:r>
                      <a:r>
                        <a:rPr lang="en-US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smtClean="0">
                          <a:latin typeface="Times New Roman"/>
                          <a:ea typeface="Times New Roman"/>
                          <a:cs typeface="Times New Roman"/>
                        </a:rPr>
                        <a:t>Jaroslaw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mtClean="0">
                          <a:latin typeface="Times New Roman"/>
                          <a:ea typeface="Times New Roman"/>
                          <a:cs typeface="Times New Roman"/>
                        </a:rPr>
                        <a:t>Wronka Slawomir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0"/>
                        </a:rPr>
                        <a:t>Karlsruhe </a:t>
                      </a:r>
                      <a:r>
                        <a:rPr lang="en-US" sz="1100" b="1" u="sng" dirty="0" smtClean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0"/>
                        </a:rPr>
                        <a:t>University</a:t>
                      </a:r>
                      <a:r>
                        <a:rPr lang="en-US" sz="1100" b="1" u="sng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11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Ustinov </a:t>
                      </a:r>
                      <a:r>
                        <a:rPr lang="en-US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Alexey</a:t>
                      </a:r>
                      <a:r>
                        <a:rPr lang="en-US" sz="11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?</a:t>
                      </a:r>
                      <a:endParaRPr lang="en-US" sz="11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1"/>
                        </a:rPr>
                        <a:t>LPNHEP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 (IN2P3 Jussieu)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Augustin Jean-Eudes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Debu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Pascal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2"/>
                        </a:rPr>
                        <a:t>Rostock University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Glock Hans-Walter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van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Rienen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Ursula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3"/>
                        </a:rPr>
                        <a:t>Royal Holloway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Molloy Stephen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4"/>
                        </a:rPr>
                        <a:t>TEMF Darmstadt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Mueller Wolfgang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Weiland Thomas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5"/>
                        </a:rPr>
                        <a:t>TUL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Makowski Dariusz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Napieralski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Andrzej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Smage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Bogna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6"/>
                        </a:rPr>
                        <a:t>UFJ</a:t>
                      </a:r>
                      <a:r>
                        <a:rPr lang="en-US" sz="1100" b="1">
                          <a:latin typeface="Times New Roman"/>
                          <a:ea typeface="Times New Roman"/>
                          <a:cs typeface="Times New Roman"/>
                        </a:rPr>
                        <a:t> and </a:t>
                      </a: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7"/>
                        </a:rPr>
                        <a:t>LPSC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De Conto Jean-Marie</a:t>
                      </a: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8"/>
                        </a:rPr>
                        <a:t>Wuppertal University</a:t>
                      </a:r>
                      <a:endParaRPr lang="en-US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</a:rPr>
                        <a:t>Mueller 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</a:rPr>
                        <a:t>Guenter</a:t>
                      </a:r>
                      <a:endParaRPr lang="en-US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292" marR="15292" marT="15292" marB="15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04800" y="0"/>
            <a:ext cx="88392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RFTech</a:t>
            </a:r>
            <a:r>
              <a:rPr lang="en-US" sz="4400" dirty="0" smtClean="0">
                <a:solidFill>
                  <a:prstClr val="black"/>
                </a:solidFill>
              </a:rPr>
              <a:t> institutes &amp; contacts</a:t>
            </a:r>
          </a:p>
        </p:txBody>
      </p:sp>
    </p:spTree>
    <p:extLst>
      <p:ext uri="{BB962C8B-B14F-4D97-AF65-F5344CB8AC3E}">
        <p14:creationId xmlns:p14="http://schemas.microsoft.com/office/powerpoint/2010/main" val="22389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EuroNNAc</a:t>
            </a:r>
            <a:r>
              <a:rPr lang="en-US" sz="4400" dirty="0" smtClean="0">
                <a:solidFill>
                  <a:prstClr val="black"/>
                </a:solidFill>
              </a:rPr>
              <a:t> institutes &amp; contacts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602273"/>
          <a:ext cx="8686800" cy="6255727"/>
        </p:xfrm>
        <a:graphic>
          <a:graphicData uri="http://schemas.openxmlformats.org/drawingml/2006/table">
            <a:tbl>
              <a:tblPr/>
              <a:tblGrid>
                <a:gridCol w="1559666"/>
                <a:gridCol w="1392566"/>
                <a:gridCol w="1392566"/>
                <a:gridCol w="2171001"/>
                <a:gridCol w="2171001"/>
              </a:tblGrid>
              <a:tr h="13126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Europe</a:t>
                      </a:r>
                      <a:endParaRPr lang="en-US" sz="1000" dirty="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000" dirty="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dirty="0"/>
                    </a:p>
                  </a:txBody>
                  <a:tcPr marL="8965" marR="89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Affiliation</a:t>
                      </a:r>
                      <a:endParaRPr lang="en-US" sz="1000" dirty="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4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EuCARD, CERN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Assmann*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Ralph</a:t>
                      </a:r>
                      <a:endParaRPr lang="en-US" sz="1000" dirty="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ea typeface="Times New Roman"/>
                          <a:cs typeface="Times New Roman"/>
                        </a:rPr>
                        <a:t>EuCARD</a:t>
                      </a:r>
                      <a:r>
                        <a:rPr lang="en-US" sz="1000" dirty="0">
                          <a:ea typeface="Times New Roman"/>
                          <a:cs typeface="Times New Roman"/>
                        </a:rPr>
                        <a:t>/CERN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Geschonke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Gunther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CERN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Koutchouk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Jean-Pierre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EuCARD/CERN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Zimmermann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Frank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EuCARD/CERN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6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France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Cros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Brigitte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LPGP -CNRS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Malka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Viktor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LOA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Martin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Philippe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CEA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Mourou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Gerard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ILE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Specka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Arnd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Ecole polytechnique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Videau*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Henri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Ecole polytechnique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5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Germany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Caldwell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Allen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MPI-P Muenchen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Floettmann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Klaus 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DESY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Gruener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Florian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LMU Muenchen/MPQ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Osterhoff*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Jens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University Hamburg, DESY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Sauerbrey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Roland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FZD Rossendorf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4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Italy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Ferrario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Massimo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LNF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Ghigo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Andrea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INFN Frascati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Guiletti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Danilo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INFN Frascati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Serafini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Luca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INFN Frascati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Portugal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Mendonca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Jose Tito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Instituto Superior Tecnico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Russia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Kostyukov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Igor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Institute of Applied Physics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Sweden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Wahlstroem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Claes-Goran 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Lund University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Switzerland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Rivkin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Leonid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EPFL, PSI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4"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United Kingdom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Jaroszynski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Dino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University of Strathclyde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Najmudin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Zulfikar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Imperial College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Neely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David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Rutherford Appleton Lab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Seryi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Andrei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John Adams Institute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i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*Coordinators</a:t>
                      </a:r>
                      <a:endParaRPr lang="en-US" sz="1000"/>
                    </a:p>
                  </a:txBody>
                  <a:tcPr marL="8965" marR="89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900" i="1">
                          <a:ea typeface="Times New Roman"/>
                          <a:cs typeface="Times New Roman"/>
                        </a:rPr>
                        <a:t>Status 11.1.2011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Non-Europe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/>
                    </a:p>
                  </a:txBody>
                  <a:tcPr marL="8965" marR="896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Affiliation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China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Sheng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Zhengming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Institute of Physics, CAS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India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Naik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Prasad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RRCAT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>
                  <a:txBody>
                    <a:bodyPr/>
                    <a:lstStyle/>
                    <a:p>
                      <a:r>
                        <a:rPr lang="en-US" sz="1000" b="1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Japan</a:t>
                      </a:r>
                      <a:endParaRPr lang="en-US" sz="100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Yokoya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Kaoru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KEK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rowSpan="7"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  <a:ea typeface="Times New Roman"/>
                          <a:cs typeface="Times New Roman"/>
                        </a:rPr>
                        <a:t>United States</a:t>
                      </a:r>
                      <a:endParaRPr lang="en-US" sz="1000" dirty="0"/>
                    </a:p>
                  </a:txBody>
                  <a:tcPr marL="8965" marR="89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Chou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Weiren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ICFA/Fermilab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Joshi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Chan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University of California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Katsouleas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Thomas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Duke University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Leemans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Wim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LBNL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Muggli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Patric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USC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1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Raubenheimer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a typeface="Times New Roman"/>
                          <a:cs typeface="Times New Roman"/>
                        </a:rPr>
                        <a:t>Tor</a:t>
                      </a:r>
                      <a:endParaRPr lang="en-US" sz="100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SLAC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7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Prof. Dr.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a typeface="Times New Roman"/>
                          <a:cs typeface="Times New Roman"/>
                        </a:rPr>
                        <a:t>Tajima</a:t>
                      </a:r>
                      <a:endParaRPr lang="en-US" sz="1000" dirty="0"/>
                    </a:p>
                  </a:txBody>
                  <a:tcPr marL="8965" marR="896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err="1">
                          <a:ea typeface="Times New Roman"/>
                          <a:cs typeface="Times New Roman"/>
                        </a:rPr>
                        <a:t>Toshiki</a:t>
                      </a:r>
                      <a:endParaRPr lang="en-US" sz="1000" dirty="0"/>
                    </a:p>
                  </a:txBody>
                  <a:tcPr marL="8965" marR="8965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ea typeface="Times New Roman"/>
                          <a:cs typeface="Times New Roman"/>
                        </a:rPr>
                        <a:t>ICUIL/LMU</a:t>
                      </a:r>
                      <a:r>
                        <a:rPr lang="en-US" sz="1000" dirty="0" smtClean="0"/>
                        <a:t> </a:t>
                      </a:r>
                      <a:endParaRPr lang="en-US" sz="1000" dirty="0"/>
                    </a:p>
                  </a:txBody>
                  <a:tcPr marL="8965" marR="896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35950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041722"/>
              </p:ext>
            </p:extLst>
          </p:nvPr>
        </p:nvGraphicFramePr>
        <p:xfrm>
          <a:off x="304800" y="914400"/>
          <a:ext cx="8153399" cy="5608320"/>
        </p:xfrm>
        <a:graphic>
          <a:graphicData uri="http://schemas.openxmlformats.org/drawingml/2006/table">
            <a:tbl>
              <a:tblPr/>
              <a:tblGrid>
                <a:gridCol w="1371600"/>
                <a:gridCol w="3172761"/>
                <a:gridCol w="828034"/>
                <a:gridCol w="1390502"/>
                <a:gridCol w="1390502"/>
              </a:tblGrid>
              <a:tr h="44547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latin typeface="Arial"/>
                          <a:ea typeface="Times New Roman"/>
                          <a:cs typeface="Arial"/>
                        </a:rPr>
                        <a:t>Deliverables</a:t>
                      </a:r>
                      <a:r>
                        <a:rPr lang="en-GB" sz="1600" b="1" baseline="0" dirty="0" smtClean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GB" sz="1600" b="1" dirty="0" smtClean="0">
                          <a:latin typeface="Arial"/>
                          <a:ea typeface="Times New Roman"/>
                          <a:cs typeface="Arial"/>
                        </a:rPr>
                        <a:t>of </a:t>
                      </a: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tasks 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Description/title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>
                          <a:latin typeface="Arial"/>
                          <a:ea typeface="Times New Roman"/>
                          <a:cs typeface="Arial"/>
                        </a:rPr>
                        <a:t>Nature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Delivery month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Arial"/>
                          <a:ea typeface="Times New Roman"/>
                          <a:cs typeface="Times New Roman"/>
                        </a:rPr>
                        <a:t>Status</a:t>
                      </a:r>
                      <a:endParaRPr lang="en-US" sz="1600" b="1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4.1.1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Continually updated </a:t>
                      </a:r>
                      <a:r>
                        <a:rPr lang="en-GB" sz="1600" b="1" dirty="0" err="1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AccNet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 web site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4.1.2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AccNet</a:t>
                      </a:r>
                      <a:r>
                        <a:rPr lang="en-GB" sz="16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 Strategy for future proton &amp; electron facilities in Europe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track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4.2.1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Continually updated </a:t>
                      </a:r>
                      <a:r>
                        <a:rPr lang="en-GB" sz="1600" b="1" dirty="0" err="1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EuroLumi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 web site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</a:t>
                      </a:r>
                      <a:r>
                        <a:rPr lang="en-US" sz="1600" b="1" baseline="0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OK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2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4.2.2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EuroLumi</a:t>
                      </a:r>
                      <a:r>
                        <a:rPr lang="en-GB" sz="16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 Strategy and issues for LHC IR, LHC injector and beam-parameter upgrade path(s), with comment on longer-term prospects, and for FAIR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track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4.3.1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Continually updated RFTECH web site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O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4.3.2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S</a:t>
                      </a:r>
                      <a:r>
                        <a:rPr lang="en-GB" sz="1600" b="1" dirty="0" smtClean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trategy/result </a:t>
                      </a:r>
                      <a:r>
                        <a:rPr lang="en-GB" sz="1600" b="1" dirty="0">
                          <a:solidFill>
                            <a:srgbClr val="00B050"/>
                          </a:solidFill>
                          <a:latin typeface="Arial"/>
                          <a:ea typeface="Times New Roman"/>
                          <a:cs typeface="Arial"/>
                        </a:rPr>
                        <a:t>for SRF test infrastructures</a:t>
                      </a:r>
                      <a:endParaRPr lang="en-US" sz="1600" b="1" dirty="0">
                        <a:solidFill>
                          <a:srgbClr val="00B05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M24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Times New Roman"/>
                          <a:cs typeface="Times New Roman"/>
                        </a:rPr>
                        <a:t>DONE, OK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4.3.3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Arial"/>
                        </a:rPr>
                        <a:t>RFTECH strategy/result for cavity design, LLRF &amp; HPRF systems and design integration, and costing tools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latin typeface="Arial"/>
                          <a:ea typeface="Times New Roman"/>
                          <a:cs typeface="Arial"/>
                        </a:rPr>
                        <a:t>R</a:t>
                      </a:r>
                      <a:endParaRPr lang="en-US" sz="16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Arial"/>
                        </a:rPr>
                        <a:t>M48</a:t>
                      </a:r>
                      <a:endParaRPr lang="en-US" sz="16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on track</a:t>
                      </a:r>
                      <a:endParaRPr lang="en-US" sz="1600" b="1" dirty="0">
                        <a:solidFill>
                          <a:srgbClr val="3333FF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deliverables</a:t>
            </a:r>
          </a:p>
        </p:txBody>
      </p:sp>
    </p:spTree>
    <p:extLst>
      <p:ext uri="{BB962C8B-B14F-4D97-AF65-F5344CB8AC3E}">
        <p14:creationId xmlns:p14="http://schemas.microsoft.com/office/powerpoint/2010/main" val="6590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c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ompleted </a:t>
            </a: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deliverables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533400" y="1022865"/>
            <a:ext cx="86106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D.4.1.1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</a:t>
            </a: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C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ontinually updated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AccNet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web site </a:t>
            </a: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http://cern.ch/accnet/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)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D.4.2.1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– A continually updated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EuroLumi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web site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4"/>
              </a:rPr>
              <a:t>http://cern.ch/accnet/Tasks/Eurolumi/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latin typeface="Arial" pitchFamily="34" charset="0"/>
                <a:cs typeface="Arial" pitchFamily="34" charset="0"/>
              </a:rPr>
              <a:t>D.4.3.1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A continually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updated </a:t>
            </a:r>
            <a:r>
              <a:rPr lang="en-GB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RFTech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web </a:t>
            </a:r>
            <a:r>
              <a:rPr lang="en-GB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site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2400" u="sng" dirty="0">
                <a:latin typeface="Arial" pitchFamily="34" charset="0"/>
                <a:cs typeface="Arial" pitchFamily="34" charset="0"/>
                <a:hlinkClick r:id="rId5"/>
              </a:rPr>
              <a:t>http</a:t>
            </a:r>
            <a:r>
              <a:rPr lang="en-GB" sz="2400" u="sng" dirty="0" smtClean="0">
                <a:latin typeface="Arial" pitchFamily="34" charset="0"/>
                <a:cs typeface="Arial" pitchFamily="34" charset="0"/>
                <a:hlinkClick r:id="rId5"/>
              </a:rPr>
              <a:t>://cernc.ch/accnet/Tasks/Rftech</a:t>
            </a:r>
            <a:r>
              <a:rPr lang="en-GB" sz="2400" u="sng" dirty="0">
                <a:latin typeface="Arial" pitchFamily="34" charset="0"/>
                <a:cs typeface="Arial" pitchFamily="34" charset="0"/>
                <a:hlinkClick r:id="rId5"/>
              </a:rPr>
              <a:t>/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)</a:t>
            </a:r>
            <a:endParaRPr lang="en-GB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Times New Roman" pitchFamily="18" charset="0"/>
              </a:rPr>
              <a:t>D4.3.2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–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Strategy/result for SRF test infrastructures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Complete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  <a:ea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The  </a:t>
            </a:r>
            <a:r>
              <a:rPr lang="en-GB" sz="2400" dirty="0" err="1" smtClean="0">
                <a:latin typeface="Arial" pitchFamily="34" charset="0"/>
                <a:ea typeface="Times New Roman" pitchFamily="18" charset="0"/>
              </a:rPr>
              <a:t>AccNet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web sites are 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d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ocumented in a 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report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6"/>
              </a:rPr>
              <a:t>https://edms.cern.ch/file/1001866/4/EuCARD-Del-D4.1.1-D4.2.1-D4.3.1-1001866-v3.0.pdf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The completed deliverables are available from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the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link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7"/>
              </a:rPr>
              <a:t>http://cern.ch/EuCARD/about/results/deliverables/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400" dirty="0"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milestones 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978932"/>
            <a:ext cx="9144000" cy="797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M.4.1.3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3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rd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general </a:t>
            </a:r>
            <a:r>
              <a:rPr kumimoji="0" lang="en-GB" sz="2400" b="1" i="0" u="none" strike="noStrike" cap="none" normalizeH="0" baseline="0" dirty="0" err="1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AccNet</a:t>
            </a: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Steering meeting 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during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the </a:t>
            </a:r>
            <a:r>
              <a:rPr lang="en-GB" sz="2400" dirty="0" smtClean="0">
                <a:latin typeface="Arial" pitchFamily="34" charset="0"/>
                <a:ea typeface="Times New Roman" pitchFamily="18" charset="0"/>
              </a:rPr>
              <a:t>2n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EuCARD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Annual meeting at CNRS.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M4.2.3: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nstead of a general annual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EuroLumi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workshop, </a:t>
            </a:r>
            <a:r>
              <a:rPr lang="en-US" sz="2400" b="1" dirty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2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topical mini-workshops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have been organized and supported during the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third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year: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 OMCM, LHC-CC11 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(</a:t>
            </a:r>
            <a:r>
              <a:rPr kumimoji="0" lang="en-US" sz="240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note recent</a:t>
            </a:r>
            <a:r>
              <a:rPr kumimoji="0" lang="en-US" sz="2400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 overlap with FP7 </a:t>
            </a:r>
            <a:r>
              <a:rPr kumimoji="0" lang="en-US" sz="2400" i="1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HiLumi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)</a:t>
            </a:r>
            <a:endParaRPr kumimoji="0" lang="en-US" sz="24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next major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EuroLumi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workshop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in 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</a:rPr>
              <a:t>June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2012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400" dirty="0"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M4.3.3: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3</a:t>
            </a:r>
            <a:r>
              <a:rPr lang="en-US" sz="2400" baseline="30000" dirty="0" smtClean="0">
                <a:latin typeface="Arial" pitchFamily="34" charset="0"/>
                <a:ea typeface="Times New Roman" pitchFamily="18" charset="0"/>
              </a:rPr>
              <a:t>rd</a:t>
            </a:r>
            <a:r>
              <a:rPr lang="en-US" sz="2400" dirty="0" smtClean="0">
                <a:latin typeface="Arial" pitchFamily="34" charset="0"/>
                <a:ea typeface="Times New Roman" pitchFamily="18" charset="0"/>
              </a:rPr>
              <a:t> 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nnual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RFTECH workshop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was held in Rostock, </a:t>
            </a:r>
            <a:r>
              <a:rPr lang="en-US" sz="2400" b="1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</a:rPr>
              <a:t>12 December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ea typeface="Times New Roman" pitchFamily="18" charset="0"/>
              </a:rPr>
              <a:t> 2011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sz="2400" dirty="0"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4000" dirty="0">
              <a:latin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atin typeface="+mj-lt"/>
                <a:ea typeface="+mj-ea"/>
                <a:cs typeface="+mj-cs"/>
              </a:rPr>
              <a:t>AccNet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expenses during last year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143000"/>
            <a:ext cx="8991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travel &amp; per diem for </a:t>
            </a:r>
            <a:r>
              <a:rPr lang="en-US" sz="2800" b="1" dirty="0" smtClean="0">
                <a:solidFill>
                  <a:srgbClr val="3333FF"/>
                </a:solidFill>
              </a:rPr>
              <a:t>Mexican CINVESTAV visitors 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	</a:t>
            </a:r>
            <a:r>
              <a:rPr lang="en-US" sz="2800" dirty="0" smtClean="0"/>
              <a:t>H. Maury (</a:t>
            </a:r>
            <a:r>
              <a:rPr lang="en-US" sz="2800" dirty="0"/>
              <a:t>2</a:t>
            </a:r>
            <a:r>
              <a:rPr lang="en-US" sz="2800" dirty="0" smtClean="0"/>
              <a:t> years), B. Yee (1 year), C. Valerio (1 year)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upport of 5 PhD students for MIXDES2011 special session</a:t>
            </a:r>
          </a:p>
          <a:p>
            <a:r>
              <a:rPr lang="en-US" sz="2800" dirty="0" smtClean="0"/>
              <a:t>travel support for </a:t>
            </a:r>
            <a:r>
              <a:rPr lang="en-US" sz="2800" b="1" dirty="0" smtClean="0">
                <a:solidFill>
                  <a:srgbClr val="3333FF"/>
                </a:solidFill>
              </a:rPr>
              <a:t>INFN expert </a:t>
            </a:r>
            <a:r>
              <a:rPr lang="en-US" sz="2800" dirty="0" smtClean="0"/>
              <a:t>R. </a:t>
            </a:r>
            <a:r>
              <a:rPr lang="en-US" sz="2800" dirty="0" err="1" smtClean="0"/>
              <a:t>Cimino</a:t>
            </a:r>
            <a:r>
              <a:rPr lang="en-US" sz="2800" dirty="0"/>
              <a:t> </a:t>
            </a:r>
            <a:r>
              <a:rPr lang="en-US" sz="2800" dirty="0" smtClean="0"/>
              <a:t>to discuss e-cloud 	mitigation and ECLOUD’12 preparation</a:t>
            </a:r>
          </a:p>
          <a:p>
            <a:r>
              <a:rPr lang="en-US" sz="2800" dirty="0" smtClean="0"/>
              <a:t>travel support of </a:t>
            </a:r>
            <a:r>
              <a:rPr lang="en-US" sz="2800" b="1" dirty="0" smtClean="0">
                <a:solidFill>
                  <a:srgbClr val="3333FF"/>
                </a:solidFill>
              </a:rPr>
              <a:t>US experts </a:t>
            </a:r>
            <a:r>
              <a:rPr lang="en-US" sz="2800" dirty="0" smtClean="0"/>
              <a:t>G. Decker (ANL) and M. Plum 	(SNS) to attend OMCM’11</a:t>
            </a:r>
          </a:p>
          <a:p>
            <a:r>
              <a:rPr lang="en-US" sz="2800" dirty="0" smtClean="0"/>
              <a:t>support of </a:t>
            </a:r>
            <a:r>
              <a:rPr lang="en-US" sz="2800" b="1" dirty="0" smtClean="0">
                <a:solidFill>
                  <a:srgbClr val="3333FF"/>
                </a:solidFill>
              </a:rPr>
              <a:t>several workshops </a:t>
            </a:r>
            <a:r>
              <a:rPr lang="en-US" sz="2800" dirty="0" smtClean="0"/>
              <a:t>(MulCoPim’11, Long Bunch 	Trains, LLRF System Integration, MIXDES2011)</a:t>
            </a:r>
          </a:p>
          <a:p>
            <a:r>
              <a:rPr lang="en-US" sz="2800" b="1" dirty="0" smtClean="0">
                <a:solidFill>
                  <a:srgbClr val="3333FF"/>
                </a:solidFill>
              </a:rPr>
              <a:t>support for </a:t>
            </a:r>
            <a:r>
              <a:rPr lang="en-US" sz="2800" b="1" dirty="0" err="1" smtClean="0">
                <a:solidFill>
                  <a:srgbClr val="3333FF"/>
                </a:solidFill>
              </a:rPr>
              <a:t>AccNet</a:t>
            </a:r>
            <a:r>
              <a:rPr lang="en-US" sz="2800" b="1" dirty="0" smtClean="0">
                <a:solidFill>
                  <a:srgbClr val="3333FF"/>
                </a:solidFill>
              </a:rPr>
              <a:t> workshops </a:t>
            </a:r>
            <a:r>
              <a:rPr lang="en-US" sz="2800" dirty="0" smtClean="0"/>
              <a:t>OMCM’11, LHC-CC11 &amp; 3rd 	</a:t>
            </a:r>
            <a:r>
              <a:rPr lang="en-US" sz="2800" dirty="0" err="1" smtClean="0"/>
              <a:t>RFTech</a:t>
            </a:r>
            <a:r>
              <a:rPr lang="en-US" sz="2800" dirty="0" smtClean="0"/>
              <a:t> annual meeting	</a:t>
            </a:r>
          </a:p>
          <a:p>
            <a:r>
              <a:rPr lang="en-US" sz="2800" dirty="0" smtClean="0"/>
              <a:t>travel costs for </a:t>
            </a:r>
            <a:r>
              <a:rPr lang="en-US" sz="2800" b="1" dirty="0" smtClean="0">
                <a:solidFill>
                  <a:srgbClr val="3333FF"/>
                </a:solidFill>
              </a:rPr>
              <a:t>SC </a:t>
            </a:r>
            <a:r>
              <a:rPr lang="en-US" sz="2800" b="1" dirty="0" err="1" smtClean="0">
                <a:solidFill>
                  <a:srgbClr val="3333FF"/>
                </a:solidFill>
              </a:rPr>
              <a:t>mtgs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b="1" dirty="0" err="1" smtClean="0">
                <a:solidFill>
                  <a:srgbClr val="3333FF"/>
                </a:solidFill>
              </a:rPr>
              <a:t>EuCARD</a:t>
            </a:r>
            <a:r>
              <a:rPr lang="en-US" sz="2800" b="1" dirty="0" smtClean="0">
                <a:solidFill>
                  <a:srgbClr val="3333FF"/>
                </a:solidFill>
              </a:rPr>
              <a:t> annual meetings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54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flash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62199"/>
            <a:ext cx="2877263" cy="2152193"/>
          </a:xfrm>
          <a:prstGeom prst="rect">
            <a:avLst/>
          </a:prstGeom>
        </p:spPr>
      </p:pic>
      <p:pic>
        <p:nvPicPr>
          <p:cNvPr id="75" name="Picture 74" descr="SPL-block-diagram_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2362200"/>
            <a:ext cx="6191250" cy="1514475"/>
          </a:xfrm>
          <a:prstGeom prst="rect">
            <a:avLst/>
          </a:prstGeom>
        </p:spPr>
      </p:pic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048000"/>
            <a:ext cx="2381760" cy="20838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6" name="TextBox 85"/>
          <p:cNvSpPr txBox="1"/>
          <p:nvPr/>
        </p:nvSpPr>
        <p:spPr>
          <a:xfrm>
            <a:off x="6629400" y="3048000"/>
            <a:ext cx="251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>LHC </a:t>
            </a:r>
          </a:p>
          <a:p>
            <a:pPr algn="ctr"/>
            <a:endParaRPr lang="en-US" sz="32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endParaRPr lang="en-US" sz="32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>crab cavity</a:t>
            </a:r>
          </a:p>
        </p:txBody>
      </p:sp>
      <p:pic>
        <p:nvPicPr>
          <p:cNvPr id="74" name="Picture 73" descr="FacilitiesFLASH_e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95800"/>
            <a:ext cx="4413015" cy="236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819400" cy="8382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CC"/>
                </a:solidFill>
              </a:rPr>
              <a:t>RFTECH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2400" y="609600"/>
            <a:ext cx="91005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encompasses all aspects of RF technology, e.g. klystron development, </a:t>
            </a:r>
          </a:p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RF power distribution system, cavity design, and low-level RF system, </a:t>
            </a:r>
          </a:p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for linear accelerators, storage rings, and associated research infra-</a:t>
            </a:r>
          </a:p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structures, including transversely deflecting (crab) cavities and </a:t>
            </a:r>
          </a:p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financial aspects such as costing tools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52400" y="4572000"/>
            <a:ext cx="1560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FLASH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010400" y="2133600"/>
            <a:ext cx="90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omic Sans MS" pitchFamily="66" charset="0"/>
              </a:rPr>
              <a:t>SPL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524000" y="3657600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XFEL</a:t>
            </a:r>
          </a:p>
        </p:txBody>
      </p:sp>
      <p:pic>
        <p:nvPicPr>
          <p:cNvPr id="87" name="Picture 86" descr="CLIC-layou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3200" y="4972050"/>
            <a:ext cx="2590800" cy="1885950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6781800" y="6019800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CLIC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209800" y="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Comic Sans MS" pitchFamily="66" charset="0"/>
              </a:rPr>
              <a:t>brings together RF experts from different labs, proton &amp; electron accelerators, CLIC and ILC,… </a:t>
            </a:r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;</a:t>
            </a:r>
          </a:p>
        </p:txBody>
      </p:sp>
      <p:pic>
        <p:nvPicPr>
          <p:cNvPr id="90" name="Picture 89" descr="KE0048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3200" y="3876675"/>
            <a:ext cx="3810000" cy="3161702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2895600" y="3987225"/>
            <a:ext cx="881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ILC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28" y="5110103"/>
            <a:ext cx="2478557" cy="18047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65807" y="5178108"/>
            <a:ext cx="19415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GANIL</a:t>
            </a:r>
          </a:p>
          <a:p>
            <a:pPr algn="ctr"/>
            <a:endParaRPr lang="en-US" sz="3200" dirty="0">
              <a:solidFill>
                <a:prstClr val="white"/>
              </a:solidFill>
              <a:latin typeface="Comic Sans MS" pitchFamily="66" charset="0"/>
            </a:endParaRPr>
          </a:p>
          <a:p>
            <a:pPr algn="ctr"/>
            <a:r>
              <a:rPr lang="en-US" sz="3200" dirty="0" smtClean="0">
                <a:solidFill>
                  <a:prstClr val="white"/>
                </a:solidFill>
                <a:latin typeface="Comic Sans MS" pitchFamily="66" charset="0"/>
              </a:rPr>
              <a:t>SPIRAL2</a:t>
            </a:r>
          </a:p>
        </p:txBody>
      </p:sp>
    </p:spTree>
    <p:extLst>
      <p:ext uri="{BB962C8B-B14F-4D97-AF65-F5344CB8AC3E}">
        <p14:creationId xmlns:p14="http://schemas.microsoft.com/office/powerpoint/2010/main" val="34610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819400" cy="838200"/>
          </a:xfrm>
        </p:spPr>
        <p:txBody>
          <a:bodyPr/>
          <a:lstStyle/>
          <a:p>
            <a:pPr algn="l"/>
            <a:r>
              <a:rPr lang="en-US" b="1" dirty="0" err="1" smtClean="0">
                <a:solidFill>
                  <a:srgbClr val="0000CC"/>
                </a:solidFill>
              </a:rPr>
              <a:t>EuroNNAc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304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			will</a:t>
            </a:r>
            <a:r>
              <a:rPr lang="en-US" sz="2000" b="1" dirty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en-US" sz="2000" b="1" dirty="0" smtClean="0">
                <a:solidFill>
                  <a:srgbClr val="0000CC"/>
                </a:solidFill>
                <a:latin typeface="Comic Sans MS" pitchFamily="66" charset="0"/>
              </a:rPr>
              <a:t>identify possible usage of advanced accelerator techniques in large-scale conventional facilities and to identify a roadmap towards an advanced accelerator facility for big science with applications in applied and fundamental research</a:t>
            </a:r>
          </a:p>
        </p:txBody>
      </p:sp>
      <p:pic>
        <p:nvPicPr>
          <p:cNvPr id="4" name="Picture 3" descr="EuroNNA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756410"/>
            <a:ext cx="7848600" cy="5101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272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R. Assmann</a:t>
            </a:r>
          </a:p>
        </p:txBody>
      </p:sp>
    </p:spTree>
    <p:extLst>
      <p:ext uri="{BB962C8B-B14F-4D97-AF65-F5344CB8AC3E}">
        <p14:creationId xmlns:p14="http://schemas.microsoft.com/office/powerpoint/2010/main" val="19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\cern.ch\dfs\Users\c\catalan\Documents\My Pictures\Microsoft Clip Organizer\MPj04358830000[1].jpg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21175" y="0"/>
            <a:ext cx="9192902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57200" y="1410355"/>
            <a:ext cx="82296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800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   </a:t>
            </a:r>
            <a:endParaRPr lang="en-GB" sz="800" dirty="0">
              <a:solidFill>
                <a:prstClr val="black"/>
              </a:solidFill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annual workshops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topical meetings and mini-workshops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capability of </a:t>
            </a: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inviting or exchanging experts </a:t>
            </a:r>
            <a:r>
              <a:rPr lang="en-GB" sz="2800" b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over periods of typically a week to a month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exploratory studies &amp; collaborations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opportunities for </a:t>
            </a: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students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GB" sz="2800" b="1" dirty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lang="en-GB" sz="2800" b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nique place of </a:t>
            </a:r>
            <a:r>
              <a:rPr lang="en-GB" sz="2800" b="1" dirty="0" smtClean="0">
                <a:solidFill>
                  <a:srgbClr val="FF0000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discussion with users 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GB" sz="2800" dirty="0" smtClean="0">
              <a:solidFill>
                <a:prstClr val="black"/>
              </a:solidFill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800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i="1" dirty="0" smtClean="0">
                <a:solidFill>
                  <a:prstClr val="black"/>
                </a:solidFill>
                <a:latin typeface="Arial"/>
                <a:ea typeface="Times New Roman" pitchFamily="18" charset="0"/>
                <a:cs typeface="Arial"/>
              </a:rPr>
              <a:t>→ </a:t>
            </a:r>
            <a:r>
              <a:rPr lang="en-GB" sz="2800" b="1" i="1" dirty="0" smtClean="0">
                <a:solidFill>
                  <a:prstClr val="black"/>
                </a:solidFill>
                <a:latin typeface="Helvetica" pitchFamily="34" charset="0"/>
                <a:ea typeface="Times New Roman" pitchFamily="18" charset="0"/>
                <a:cs typeface="Times New Roman" pitchFamily="18" charset="0"/>
              </a:rPr>
              <a:t>exchange of ideas and expertise aimed identifying the most promising strategies and technologies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prstClr val="black"/>
              </a:solidFill>
              <a:latin typeface="Helvetica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latin typeface="Helvetica" pitchFamily="34" charset="0"/>
              </a:rPr>
              <a:t>AccNet</a:t>
            </a:r>
            <a:r>
              <a:rPr lang="en-US" sz="5400" dirty="0" smtClean="0">
                <a:latin typeface="Helvetica" pitchFamily="34" charset="0"/>
              </a:rPr>
              <a:t> tools</a:t>
            </a:r>
            <a:endParaRPr lang="en-US" sz="5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9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9800" y="2514600"/>
            <a:ext cx="5105400" cy="20574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2743200"/>
            <a:ext cx="1695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AccNet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3276600"/>
            <a:ext cx="1793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EuroLumi</a:t>
            </a:r>
            <a:endParaRPr lang="en-US" sz="3200" b="1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276600"/>
            <a:ext cx="1370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RFTech</a:t>
            </a:r>
            <a:endParaRPr lang="en-US" sz="3200" b="1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fp7-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1381594" cy="1066800"/>
          </a:xfrm>
          <a:prstGeom prst="rect">
            <a:avLst/>
          </a:prstGeom>
        </p:spPr>
      </p:pic>
      <p:pic>
        <p:nvPicPr>
          <p:cNvPr id="11" name="Picture 10" descr="larp_dipole_logo_smal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800" y="609600"/>
            <a:ext cx="685800" cy="904875"/>
          </a:xfrm>
          <a:prstGeom prst="rect">
            <a:avLst/>
          </a:prstGeom>
        </p:spPr>
      </p:pic>
      <p:pic>
        <p:nvPicPr>
          <p:cNvPr id="12" name="Picture 11" descr="APL-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9600" y="1066800"/>
            <a:ext cx="685800" cy="95823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715000" y="457200"/>
            <a:ext cx="3276600" cy="2057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685800"/>
            <a:ext cx="2252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US 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rograms</a:t>
            </a:r>
          </a:p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+ US labs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9915" y="609600"/>
            <a:ext cx="3505200" cy="18288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2915" y="838200"/>
            <a:ext cx="2170338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 related</a:t>
            </a:r>
          </a:p>
          <a:p>
            <a:r>
              <a:rPr lang="en-US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 initiatives:</a:t>
            </a:r>
          </a:p>
          <a:p>
            <a:r>
              <a:rPr lang="en-US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 LHC </a:t>
            </a:r>
            <a:r>
              <a:rPr lang="en-US" sz="20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HiLumi</a:t>
            </a:r>
            <a:endParaRPr lang="en-US" sz="20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ILC-PP …</a:t>
            </a:r>
          </a:p>
        </p:txBody>
      </p:sp>
      <p:sp>
        <p:nvSpPr>
          <p:cNvPr id="17" name="Oval 16"/>
          <p:cNvSpPr/>
          <p:nvPr/>
        </p:nvSpPr>
        <p:spPr>
          <a:xfrm>
            <a:off x="304800" y="4724400"/>
            <a:ext cx="3048000" cy="16764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5105400"/>
            <a:ext cx="26279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labs &amp;</a:t>
            </a:r>
          </a:p>
          <a:p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Universities</a:t>
            </a:r>
          </a:p>
        </p:txBody>
      </p:sp>
      <p:sp>
        <p:nvSpPr>
          <p:cNvPr id="19" name="Oval 18"/>
          <p:cNvSpPr/>
          <p:nvPr/>
        </p:nvSpPr>
        <p:spPr>
          <a:xfrm>
            <a:off x="3657600" y="4953000"/>
            <a:ext cx="3048000" cy="1524000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600" y="4953000"/>
            <a:ext cx="29981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pan-</a:t>
            </a:r>
          </a:p>
          <a:p>
            <a:pPr algn="ctr"/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research </a:t>
            </a:r>
          </a:p>
          <a:p>
            <a:pPr algn="ctr"/>
            <a:r>
              <a:rPr 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ventures</a:t>
            </a: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>
          <a:xfrm>
            <a:off x="0" y="2438400"/>
            <a:ext cx="8305800" cy="2209800"/>
          </a:xfrm>
          <a:prstGeom prst="ellipse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2" name="Picture 21" descr="esa-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5791201"/>
            <a:ext cx="1143000" cy="419100"/>
          </a:xfrm>
          <a:prstGeom prst="rect">
            <a:avLst/>
          </a:prstGeom>
        </p:spPr>
      </p:pic>
      <p:grpSp>
        <p:nvGrpSpPr>
          <p:cNvPr id="2" name="Group 55"/>
          <p:cNvGrpSpPr/>
          <p:nvPr/>
        </p:nvGrpSpPr>
        <p:grpSpPr>
          <a:xfrm>
            <a:off x="7162800" y="4800600"/>
            <a:ext cx="1600200" cy="1905000"/>
            <a:chOff x="7315200" y="4648200"/>
            <a:chExt cx="1600200" cy="1905000"/>
          </a:xfrm>
        </p:grpSpPr>
        <p:pic>
          <p:nvPicPr>
            <p:cNvPr id="23" name="Picture 22" descr="logo-b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3800" y="4800600"/>
              <a:ext cx="1143000" cy="657225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7315200" y="4648200"/>
              <a:ext cx="1600200" cy="1905000"/>
            </a:xfrm>
            <a:prstGeom prst="ellipse">
              <a:avLst/>
            </a:prstGeom>
            <a:noFill/>
            <a:ln w="38100">
              <a:solidFill>
                <a:srgbClr val="00C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91400" y="5334000"/>
              <a:ext cx="14707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Japanese labs</a:t>
              </a:r>
            </a:p>
            <a:p>
              <a:r>
                <a:rPr lang="en-US" dirty="0" smtClean="0">
                  <a:solidFill>
                    <a:srgbClr val="00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KEK</a:t>
              </a:r>
            </a:p>
            <a:p>
              <a:r>
                <a:rPr lang="en-US" dirty="0" smtClean="0">
                  <a:solidFill>
                    <a:srgbClr val="00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J-PARC…</a:t>
              </a:r>
              <a:endParaRPr lang="en-US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038600" y="838201"/>
            <a:ext cx="113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</a:t>
            </a:r>
          </a:p>
          <a:p>
            <a:r>
              <a:rPr lang="en-US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ments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86200" y="685800"/>
            <a:ext cx="1524000" cy="1447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" y="0"/>
            <a:ext cx="410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AccNet</a:t>
            </a:r>
            <a:r>
              <a:rPr lang="en-US" sz="3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 catalyzer</a:t>
            </a:r>
            <a:endParaRPr lang="en-US" sz="36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 descr="CMSheader_left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76800" y="609600"/>
            <a:ext cx="438150" cy="457200"/>
          </a:xfrm>
          <a:prstGeom prst="rect">
            <a:avLst/>
          </a:prstGeom>
        </p:spPr>
      </p:pic>
      <p:pic>
        <p:nvPicPr>
          <p:cNvPr id="30" name="Picture 29" descr="atlas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29200" y="1143000"/>
            <a:ext cx="572643" cy="685800"/>
          </a:xfrm>
          <a:prstGeom prst="rect">
            <a:avLst/>
          </a:prstGeom>
        </p:spPr>
      </p:pic>
      <p:pic>
        <p:nvPicPr>
          <p:cNvPr id="31" name="Picture 1" descr="logoWhite"/>
          <p:cNvPicPr>
            <a:picLocks noChangeAspect="1" noChangeArrowheads="1"/>
          </p:cNvPicPr>
          <p:nvPr/>
        </p:nvPicPr>
        <p:blipFill>
          <a:blip r:embed="rId10" cstate="print"/>
          <a:srcRect l="4990" t="15118" r="4990" b="6718"/>
          <a:stretch>
            <a:fillRect/>
          </a:stretch>
        </p:blipFill>
        <p:spPr bwMode="auto">
          <a:xfrm>
            <a:off x="609600" y="3048000"/>
            <a:ext cx="1524000" cy="103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Straight Connector 32"/>
          <p:cNvCxnSpPr/>
          <p:nvPr/>
        </p:nvCxnSpPr>
        <p:spPr>
          <a:xfrm rot="16200000" flipH="1">
            <a:off x="3314700" y="2095500"/>
            <a:ext cx="381000" cy="304800"/>
          </a:xfrm>
          <a:prstGeom prst="line">
            <a:avLst/>
          </a:prstGeom>
          <a:ln w="3492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838700" y="2247900"/>
            <a:ext cx="381000" cy="1588"/>
          </a:xfrm>
          <a:prstGeom prst="line">
            <a:avLst/>
          </a:prstGeom>
          <a:ln w="349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5676900" y="2171700"/>
            <a:ext cx="457200" cy="381000"/>
          </a:xfrm>
          <a:prstGeom prst="line">
            <a:avLst/>
          </a:prstGeom>
          <a:ln w="3492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21" idx="5"/>
          </p:cNvCxnSpPr>
          <p:nvPr/>
        </p:nvCxnSpPr>
        <p:spPr>
          <a:xfrm rot="16200000" flipV="1">
            <a:off x="7078614" y="4335413"/>
            <a:ext cx="552217" cy="530557"/>
          </a:xfrm>
          <a:prstGeom prst="line">
            <a:avLst/>
          </a:prstGeom>
          <a:ln w="34925">
            <a:solidFill>
              <a:srgbClr val="00CC99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 flipH="1" flipV="1">
            <a:off x="4876801" y="4800601"/>
            <a:ext cx="304799" cy="1"/>
          </a:xfrm>
          <a:prstGeom prst="line">
            <a:avLst/>
          </a:prstGeom>
          <a:ln w="34925">
            <a:solidFill>
              <a:srgbClr val="0000CC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7" idx="7"/>
          </p:cNvCxnSpPr>
          <p:nvPr/>
        </p:nvCxnSpPr>
        <p:spPr>
          <a:xfrm rot="5400000" flipH="1" flipV="1">
            <a:off x="3006864" y="4547767"/>
            <a:ext cx="321703" cy="522570"/>
          </a:xfrm>
          <a:prstGeom prst="line">
            <a:avLst/>
          </a:prstGeom>
          <a:ln w="34925">
            <a:solidFill>
              <a:srgbClr val="7030A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562953" y="6248400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Russian labs</a:t>
            </a:r>
          </a:p>
        </p:txBody>
      </p:sp>
      <p:sp>
        <p:nvSpPr>
          <p:cNvPr id="50" name="Oval 49"/>
          <p:cNvSpPr/>
          <p:nvPr/>
        </p:nvSpPr>
        <p:spPr>
          <a:xfrm>
            <a:off x="2514600" y="6248400"/>
            <a:ext cx="13716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5400000" flipH="1" flipV="1">
            <a:off x="2781300" y="5143500"/>
            <a:ext cx="1600200" cy="609600"/>
          </a:xfrm>
          <a:prstGeom prst="line">
            <a:avLst/>
          </a:prstGeom>
          <a:ln w="3492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924800" y="3733800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XFEL </a:t>
            </a:r>
          </a:p>
          <a:p>
            <a:pPr algn="r"/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ESS, FAIR </a:t>
            </a:r>
          </a:p>
          <a:p>
            <a:pPr algn="r"/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users?</a:t>
            </a:r>
          </a:p>
        </p:txBody>
      </p:sp>
      <p:sp>
        <p:nvSpPr>
          <p:cNvPr id="58" name="Oval 57"/>
          <p:cNvSpPr/>
          <p:nvPr/>
        </p:nvSpPr>
        <p:spPr>
          <a:xfrm>
            <a:off x="8001000" y="3657600"/>
            <a:ext cx="1143000" cy="1143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9" name="Straight Connector 58"/>
          <p:cNvCxnSpPr>
            <a:endCxn id="58" idx="2"/>
          </p:cNvCxnSpPr>
          <p:nvPr/>
        </p:nvCxnSpPr>
        <p:spPr>
          <a:xfrm>
            <a:off x="7391400" y="4114800"/>
            <a:ext cx="609600" cy="114300"/>
          </a:xfrm>
          <a:prstGeom prst="line">
            <a:avLst/>
          </a:prstGeom>
          <a:ln w="34925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962400" y="3810000"/>
            <a:ext cx="192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EuroNNAc</a:t>
            </a:r>
            <a:endParaRPr lang="en-US" sz="3200" b="1" dirty="0">
              <a:solidFill>
                <a:srgbClr val="1F497D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72400" y="28194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ITER</a:t>
            </a:r>
          </a:p>
        </p:txBody>
      </p:sp>
      <p:cxnSp>
        <p:nvCxnSpPr>
          <p:cNvPr id="44" name="Straight Connector 43"/>
          <p:cNvCxnSpPr>
            <a:endCxn id="52" idx="2"/>
          </p:cNvCxnSpPr>
          <p:nvPr/>
        </p:nvCxnSpPr>
        <p:spPr>
          <a:xfrm flipV="1">
            <a:off x="7391400" y="3009900"/>
            <a:ext cx="914400" cy="419100"/>
          </a:xfrm>
          <a:prstGeom prst="line">
            <a:avLst/>
          </a:prstGeom>
          <a:ln w="34925">
            <a:solidFill>
              <a:schemeClr val="accent3">
                <a:lumMod val="7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8305800" y="2590800"/>
            <a:ext cx="685800" cy="838200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400" dirty="0" err="1" smtClean="0">
                <a:solidFill>
                  <a:prstClr val="black"/>
                </a:solidFill>
              </a:rPr>
              <a:t>AccNet</a:t>
            </a:r>
            <a:r>
              <a:rPr lang="en-US" sz="4400" dirty="0" smtClean="0">
                <a:solidFill>
                  <a:prstClr val="black"/>
                </a:solidFill>
              </a:rPr>
              <a:t> web 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09600"/>
            <a:ext cx="2722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maintained &amp; expanded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by Olivier Dadoun (LAL),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and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Frank Zimmermann (CERN)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60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/>
              </a:rPr>
              <a:t>http://cern.ch/accnet/</a:t>
            </a:r>
            <a:endParaRPr lang="en-US" sz="20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 address</a:t>
            </a:r>
            <a:endParaRPr lang="en-US" sz="2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Pages from EuCARD-WP4-AccNet-Accelerator Science Networ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595540"/>
            <a:ext cx="6039584" cy="6262460"/>
          </a:xfrm>
          <a:prstGeom prst="rect">
            <a:avLst/>
          </a:prstGeom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28600" y="2500699"/>
            <a:ext cx="2743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early in 2011 (after retirement of Bernard Mouton) all </a:t>
            </a:r>
            <a:r>
              <a:rPr lang="en-GB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AccNet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web sites were transferred from LAL to a CERN server for easier access and maintenance</a:t>
            </a:r>
            <a:endParaRPr lang="en-GB" sz="280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21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owerPoint Advanced Animation Techniques">
  <a:themeElements>
    <a:clrScheme name="">
      <a:dk1>
        <a:srgbClr val="000000"/>
      </a:dk1>
      <a:lt1>
        <a:srgbClr val="FFFFFF"/>
      </a:lt1>
      <a:dk2>
        <a:srgbClr val="330894"/>
      </a:dk2>
      <a:lt2>
        <a:srgbClr val="F8C508"/>
      </a:lt2>
      <a:accent1>
        <a:srgbClr val="00E9E4"/>
      </a:accent1>
      <a:accent2>
        <a:srgbClr val="9933FF"/>
      </a:accent2>
      <a:accent3>
        <a:srgbClr val="ADAAC8"/>
      </a:accent3>
      <a:accent4>
        <a:srgbClr val="DADADA"/>
      </a:accent4>
      <a:accent5>
        <a:srgbClr val="AAF2EF"/>
      </a:accent5>
      <a:accent6>
        <a:srgbClr val="8A2DE7"/>
      </a:accent6>
      <a:hlink>
        <a:srgbClr val="FB796B"/>
      </a:hlink>
      <a:folHlink>
        <a:srgbClr val="0066FF"/>
      </a:folHlink>
    </a:clrScheme>
    <a:fontScheme name="1_PowerPoint Advanced Animation Techniqu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owerPoint Advanced Animation Techniq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owerPoint Advanced Animation Techniqu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owerPoint Advanced Animation Techniqu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3200" dirty="0" smtClean="0">
            <a:solidFill>
              <a:schemeClr val="bg1"/>
            </a:solidFill>
            <a:latin typeface="Comic Sans MS" pitchFamily="66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16821</TotalTime>
  <Words>3115</Words>
  <Application>Microsoft Office PowerPoint</Application>
  <PresentationFormat>On-screen Show (4:3)</PresentationFormat>
  <Paragraphs>844</Paragraphs>
  <Slides>47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Office Theme</vt:lpstr>
      <vt:lpstr>2_PowerPoint Advanced Animation Techniques</vt:lpstr>
      <vt:lpstr>2_Office Theme</vt:lpstr>
      <vt:lpstr>3_Office Theme</vt:lpstr>
      <vt:lpstr>5_Office Theme</vt:lpstr>
      <vt:lpstr>6_Office Theme</vt:lpstr>
      <vt:lpstr>7_Office Theme</vt:lpstr>
      <vt:lpstr>PowerPoint Presentation</vt:lpstr>
      <vt:lpstr>PowerPoint Presentation</vt:lpstr>
      <vt:lpstr>ACCNET Accelerator Science Networks</vt:lpstr>
      <vt:lpstr>EUROLUMI</vt:lpstr>
      <vt:lpstr>RFTECH</vt:lpstr>
      <vt:lpstr>EuroNNAc</vt:lpstr>
      <vt:lpstr>AccNet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Advanced Techniques in LLRF for XFEL Workshop, Cracow 18-20.04.2011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of resources</vt:lpstr>
      <vt:lpstr>PowerPoint Presentation</vt:lpstr>
      <vt:lpstr>PowerPoint Presentation</vt:lpstr>
      <vt:lpstr>PowerPoint Presentation</vt:lpstr>
      <vt:lpstr>PowerPoint Presentation</vt:lpstr>
      <vt:lpstr>Appendix  AccNet institutes &amp; contacts  AccNet expenses &amp; deliverables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frankz</dc:creator>
  <cp:lastModifiedBy>Frank Zimmermann</cp:lastModifiedBy>
  <cp:revision>205</cp:revision>
  <dcterms:created xsi:type="dcterms:W3CDTF">2009-11-03T18:58:29Z</dcterms:created>
  <dcterms:modified xsi:type="dcterms:W3CDTF">2012-04-25T15:25:25Z</dcterms:modified>
</cp:coreProperties>
</file>