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 id="2147483651" r:id="rId2"/>
  </p:sldMasterIdLst>
  <p:notesMasterIdLst>
    <p:notesMasterId r:id="rId22"/>
  </p:notesMasterIdLst>
  <p:handoutMasterIdLst>
    <p:handoutMasterId r:id="rId23"/>
  </p:handoutMasterIdLst>
  <p:sldIdLst>
    <p:sldId id="292" r:id="rId3"/>
    <p:sldId id="308" r:id="rId4"/>
    <p:sldId id="309" r:id="rId5"/>
    <p:sldId id="310" r:id="rId6"/>
    <p:sldId id="311" r:id="rId7"/>
    <p:sldId id="322" r:id="rId8"/>
    <p:sldId id="312" r:id="rId9"/>
    <p:sldId id="323" r:id="rId10"/>
    <p:sldId id="313" r:id="rId11"/>
    <p:sldId id="314" r:id="rId12"/>
    <p:sldId id="318" r:id="rId13"/>
    <p:sldId id="319" r:id="rId14"/>
    <p:sldId id="320" r:id="rId15"/>
    <p:sldId id="321" r:id="rId16"/>
    <p:sldId id="325" r:id="rId17"/>
    <p:sldId id="303" r:id="rId18"/>
    <p:sldId id="326" r:id="rId19"/>
    <p:sldId id="289" r:id="rId20"/>
    <p:sldId id="301" r:id="rId21"/>
  </p:sldIdLst>
  <p:sldSz cx="9144000" cy="6858000" type="screen4x3"/>
  <p:notesSz cx="6781800" cy="9918700"/>
  <p:defaultTextStyle>
    <a:defPPr>
      <a:defRPr lang="en-US"/>
    </a:defPPr>
    <a:lvl1pPr algn="l" rtl="0" fontAlgn="base">
      <a:spcBef>
        <a:spcPct val="0"/>
      </a:spcBef>
      <a:spcAft>
        <a:spcPct val="0"/>
      </a:spcAft>
      <a:defRPr sz="2400" kern="1200">
        <a:solidFill>
          <a:schemeClr val="tx1"/>
        </a:solidFill>
        <a:latin typeface="Book Antiqua"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Book Antiqua"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Book Antiqua"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Book Antiqua"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Book Antiqua" pitchFamily="18" charset="0"/>
        <a:ea typeface="ＭＳ Ｐゴシック" pitchFamily="34" charset="-128"/>
        <a:cs typeface="+mn-cs"/>
      </a:defRPr>
    </a:lvl5pPr>
    <a:lvl6pPr marL="2286000" algn="l" defTabSz="914400" rtl="0" eaLnBrk="1" latinLnBrk="0" hangingPunct="1">
      <a:defRPr sz="2400" kern="1200">
        <a:solidFill>
          <a:schemeClr val="tx1"/>
        </a:solidFill>
        <a:latin typeface="Book Antiqua" pitchFamily="18" charset="0"/>
        <a:ea typeface="ＭＳ Ｐゴシック" pitchFamily="34" charset="-128"/>
        <a:cs typeface="+mn-cs"/>
      </a:defRPr>
    </a:lvl6pPr>
    <a:lvl7pPr marL="2743200" algn="l" defTabSz="914400" rtl="0" eaLnBrk="1" latinLnBrk="0" hangingPunct="1">
      <a:defRPr sz="2400" kern="1200">
        <a:solidFill>
          <a:schemeClr val="tx1"/>
        </a:solidFill>
        <a:latin typeface="Book Antiqua" pitchFamily="18" charset="0"/>
        <a:ea typeface="ＭＳ Ｐゴシック" pitchFamily="34" charset="-128"/>
        <a:cs typeface="+mn-cs"/>
      </a:defRPr>
    </a:lvl7pPr>
    <a:lvl8pPr marL="3200400" algn="l" defTabSz="914400" rtl="0" eaLnBrk="1" latinLnBrk="0" hangingPunct="1">
      <a:defRPr sz="2400" kern="1200">
        <a:solidFill>
          <a:schemeClr val="tx1"/>
        </a:solidFill>
        <a:latin typeface="Book Antiqua" pitchFamily="18" charset="0"/>
        <a:ea typeface="ＭＳ Ｐゴシック" pitchFamily="34" charset="-128"/>
        <a:cs typeface="+mn-cs"/>
      </a:defRPr>
    </a:lvl8pPr>
    <a:lvl9pPr marL="3657600" algn="l" defTabSz="914400" rtl="0" eaLnBrk="1" latinLnBrk="0" hangingPunct="1">
      <a:defRPr sz="2400" kern="1200">
        <a:solidFill>
          <a:schemeClr val="tx1"/>
        </a:solidFill>
        <a:latin typeface="Book Antiqua"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3300"/>
    <a:srgbClr val="CC0000"/>
    <a:srgbClr val="1F3361"/>
    <a:srgbClr val="1C2A64"/>
    <a:srgbClr val="23415D"/>
    <a:srgbClr val="CC33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88" autoAdjust="0"/>
    <p:restoredTop sz="79831" autoAdjust="0"/>
  </p:normalViewPr>
  <p:slideViewPr>
    <p:cSldViewPr snapToGrid="0">
      <p:cViewPr varScale="1">
        <p:scale>
          <a:sx n="74" d="100"/>
          <a:sy n="74" d="100"/>
        </p:scale>
        <p:origin x="-1410" y="-90"/>
      </p:cViewPr>
      <p:guideLst>
        <p:guide orient="horz" pos="3888"/>
        <p:guide pos="2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75" d="100"/>
        <a:sy n="75" d="100"/>
      </p:scale>
      <p:origin x="0" y="0"/>
    </p:cViewPr>
  </p:sorterViewPr>
  <p:notesViewPr>
    <p:cSldViewPr snapToGrid="0">
      <p:cViewPr varScale="1">
        <p:scale>
          <a:sx n="53" d="100"/>
          <a:sy n="53" d="100"/>
        </p:scale>
        <p:origin x="-1890" y="-84"/>
      </p:cViewPr>
      <p:guideLst>
        <p:guide orient="horz" pos="3124"/>
        <p:guide pos="21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2546"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492547" name="Rectangle 3"/>
          <p:cNvSpPr>
            <a:spLocks noGrp="1" noChangeArrowheads="1"/>
          </p:cNvSpPr>
          <p:nvPr>
            <p:ph type="dt" sz="quarter" idx="1"/>
          </p:nvPr>
        </p:nvSpPr>
        <p:spPr bwMode="auto">
          <a:xfrm>
            <a:off x="3841750" y="0"/>
            <a:ext cx="2938463" cy="495300"/>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algn="r" eaLnBrk="0" hangingPunct="0">
              <a:defRPr sz="1200">
                <a:latin typeface="Arial" charset="0"/>
                <a:cs typeface="+mn-cs"/>
              </a:defRPr>
            </a:lvl1pPr>
          </a:lstStyle>
          <a:p>
            <a:pPr>
              <a:defRPr/>
            </a:pPr>
            <a:endParaRPr lang="en-US"/>
          </a:p>
        </p:txBody>
      </p:sp>
      <p:sp>
        <p:nvSpPr>
          <p:cNvPr id="492548" name="Rectangle 4"/>
          <p:cNvSpPr>
            <a:spLocks noGrp="1" noChangeArrowheads="1"/>
          </p:cNvSpPr>
          <p:nvPr>
            <p:ph type="ftr" sz="quarter" idx="2"/>
          </p:nvPr>
        </p:nvSpPr>
        <p:spPr bwMode="auto">
          <a:xfrm>
            <a:off x="0" y="9421813"/>
            <a:ext cx="2938463" cy="495300"/>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492549" name="Rectangle 5"/>
          <p:cNvSpPr>
            <a:spLocks noGrp="1" noChangeArrowheads="1"/>
          </p:cNvSpPr>
          <p:nvPr>
            <p:ph type="sldNum" sz="quarter" idx="3"/>
          </p:nvPr>
        </p:nvSpPr>
        <p:spPr bwMode="auto">
          <a:xfrm>
            <a:off x="3841750" y="9421813"/>
            <a:ext cx="2938463" cy="495300"/>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algn="r" eaLnBrk="0" hangingPunct="0">
              <a:defRPr sz="1200">
                <a:latin typeface="Arial" charset="0"/>
                <a:cs typeface="+mn-cs"/>
              </a:defRPr>
            </a:lvl1pPr>
          </a:lstStyle>
          <a:p>
            <a:pPr>
              <a:defRPr/>
            </a:pPr>
            <a:fld id="{B9D888B0-663F-4738-83FE-5A61D985ADBE}" type="slidenum">
              <a:rPr lang="en-US"/>
              <a:pPr>
                <a:defRPr/>
              </a:pPr>
              <a:t>‹N°›</a:t>
            </a:fld>
            <a:endParaRPr lang="en-US"/>
          </a:p>
        </p:txBody>
      </p:sp>
    </p:spTree>
    <p:extLst>
      <p:ext uri="{BB962C8B-B14F-4D97-AF65-F5344CB8AC3E}">
        <p14:creationId xmlns:p14="http://schemas.microsoft.com/office/powerpoint/2010/main" val="3456880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38463" cy="495300"/>
          </a:xfrm>
          <a:prstGeom prst="rect">
            <a:avLst/>
          </a:prstGeom>
          <a:noFill/>
          <a:ln w="9525">
            <a:noFill/>
            <a:miter lim="800000"/>
            <a:headEnd/>
            <a:tailEnd/>
          </a:ln>
        </p:spPr>
        <p:txBody>
          <a:bodyPr vert="horz" wrap="square" lIns="91486" tIns="45743" rIns="91486" bIns="45743" numCol="1" anchor="t"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23555" name="Rectangle 3"/>
          <p:cNvSpPr>
            <a:spLocks noGrp="1" noChangeArrowheads="1"/>
          </p:cNvSpPr>
          <p:nvPr>
            <p:ph type="dt" idx="1"/>
          </p:nvPr>
        </p:nvSpPr>
        <p:spPr bwMode="auto">
          <a:xfrm>
            <a:off x="3843338" y="0"/>
            <a:ext cx="2938462" cy="495300"/>
          </a:xfrm>
          <a:prstGeom prst="rect">
            <a:avLst/>
          </a:prstGeom>
          <a:noFill/>
          <a:ln w="9525">
            <a:noFill/>
            <a:miter lim="800000"/>
            <a:headEnd/>
            <a:tailEnd/>
          </a:ln>
        </p:spPr>
        <p:txBody>
          <a:bodyPr vert="horz" wrap="square" lIns="91486" tIns="45743" rIns="91486" bIns="45743" numCol="1" anchor="t" anchorCtr="0" compatLnSpc="1">
            <a:prstTxWarp prst="textNoShape">
              <a:avLst/>
            </a:prstTxWarp>
          </a:bodyPr>
          <a:lstStyle>
            <a:lvl1pPr algn="r" eaLnBrk="0" hangingPunct="0">
              <a:defRPr sz="1200">
                <a:latin typeface="Arial"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911225" y="742950"/>
            <a:ext cx="4959350" cy="3719513"/>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903288" y="4710113"/>
            <a:ext cx="4975225" cy="4465637"/>
          </a:xfrm>
          <a:prstGeom prst="rect">
            <a:avLst/>
          </a:prstGeom>
          <a:noFill/>
          <a:ln w="9525">
            <a:noFill/>
            <a:miter lim="800000"/>
            <a:headEnd/>
            <a:tailEnd/>
          </a:ln>
        </p:spPr>
        <p:txBody>
          <a:bodyPr vert="horz" wrap="square" lIns="91486" tIns="45743" rIns="91486" bIns="457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9423400"/>
            <a:ext cx="2938463" cy="495300"/>
          </a:xfrm>
          <a:prstGeom prst="rect">
            <a:avLst/>
          </a:prstGeom>
          <a:noFill/>
          <a:ln w="9525">
            <a:noFill/>
            <a:miter lim="800000"/>
            <a:headEnd/>
            <a:tailEnd/>
          </a:ln>
        </p:spPr>
        <p:txBody>
          <a:bodyPr vert="horz" wrap="square" lIns="91486" tIns="45743" rIns="91486" bIns="45743" numCol="1" anchor="b"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23559" name="Rectangle 7"/>
          <p:cNvSpPr>
            <a:spLocks noGrp="1" noChangeArrowheads="1"/>
          </p:cNvSpPr>
          <p:nvPr>
            <p:ph type="sldNum" sz="quarter" idx="5"/>
          </p:nvPr>
        </p:nvSpPr>
        <p:spPr bwMode="auto">
          <a:xfrm>
            <a:off x="3843338" y="9423400"/>
            <a:ext cx="2938462" cy="495300"/>
          </a:xfrm>
          <a:prstGeom prst="rect">
            <a:avLst/>
          </a:prstGeom>
          <a:noFill/>
          <a:ln w="9525">
            <a:noFill/>
            <a:miter lim="800000"/>
            <a:headEnd/>
            <a:tailEnd/>
          </a:ln>
        </p:spPr>
        <p:txBody>
          <a:bodyPr vert="horz" wrap="square" lIns="91486" tIns="45743" rIns="91486" bIns="45743" numCol="1" anchor="b" anchorCtr="0" compatLnSpc="1">
            <a:prstTxWarp prst="textNoShape">
              <a:avLst/>
            </a:prstTxWarp>
          </a:bodyPr>
          <a:lstStyle>
            <a:lvl1pPr algn="r" eaLnBrk="0" hangingPunct="0">
              <a:defRPr sz="1200">
                <a:latin typeface="Arial" charset="0"/>
                <a:cs typeface="+mn-cs"/>
              </a:defRPr>
            </a:lvl1pPr>
          </a:lstStyle>
          <a:p>
            <a:pPr>
              <a:defRPr/>
            </a:pPr>
            <a:fld id="{5B8B02FD-A19F-482E-B4E8-EB2917EABF45}" type="slidenum">
              <a:rPr lang="en-US"/>
              <a:pPr>
                <a:defRPr/>
              </a:pPr>
              <a:t>‹N°›</a:t>
            </a:fld>
            <a:endParaRPr lang="en-US"/>
          </a:p>
        </p:txBody>
      </p:sp>
    </p:spTree>
    <p:extLst>
      <p:ext uri="{BB962C8B-B14F-4D97-AF65-F5344CB8AC3E}">
        <p14:creationId xmlns:p14="http://schemas.microsoft.com/office/powerpoint/2010/main" val="1915268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DAE88CA-4741-4460-86C8-927E31A2D358}"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18</a:t>
            </a:r>
            <a:r>
              <a:rPr lang="en-US" baseline="30000"/>
              <a:t>h</a:t>
            </a:r>
            <a:r>
              <a:rPr lang="en-US"/>
              <a:t> January 2009 – </a:t>
            </a:r>
            <a:r>
              <a:rPr lang="en-US" err="1"/>
              <a:t>FiDeL</a:t>
            </a:r>
            <a:r>
              <a:rPr lang="en-US"/>
              <a:t> 2009 - </a:t>
            </a:r>
            <a:fld id="{C954D985-F8DA-44D5-8005-C4D89D04F45A}" type="slidenum">
              <a:rPr lang="en-US"/>
              <a:pPr>
                <a:defRPr/>
              </a:pPr>
              <a:t>‹N°›</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r>
              <a:rPr lang="en-US"/>
              <a:t>27</a:t>
            </a:r>
            <a:r>
              <a:rPr lang="en-US" baseline="30000"/>
              <a:t>h</a:t>
            </a:r>
            <a:r>
              <a:rPr lang="en-US"/>
              <a:t> January 2009 – FiDeL 2009 - </a:t>
            </a:r>
            <a:fld id="{98EA03E0-521B-4B02-BA6E-0BF1309ECDFD}" type="slidenum">
              <a:rPr lang="en-US"/>
              <a:pPr>
                <a:defRPr/>
              </a:pPr>
              <a:t>‹N°›</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5450" y="96838"/>
            <a:ext cx="2168525" cy="6334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6700" y="96838"/>
            <a:ext cx="6356350" cy="633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r>
              <a:rPr lang="en-US"/>
              <a:t>27</a:t>
            </a:r>
            <a:r>
              <a:rPr lang="en-US" baseline="30000"/>
              <a:t>h</a:t>
            </a:r>
            <a:r>
              <a:rPr lang="en-US"/>
              <a:t> January 2009 – FiDeL 2009 - </a:t>
            </a:r>
            <a:fld id="{80BAFB68-C7AD-40FD-AEFC-F7657F20E936}" type="slidenum">
              <a:rPr lang="en-US"/>
              <a:pPr>
                <a:defRPr/>
              </a:pPr>
              <a:t>‹N°›</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480BC2-12E2-4093-8E05-85962E300212}" type="slidenum">
              <a:rPr lang="en-US"/>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81CB51-82B5-4643-ADE9-A4A9699B307C}" type="slidenum">
              <a:rPr lang="en-US"/>
              <a:pPr>
                <a:defRPr/>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CF501-C169-4C9D-B9C6-F895ED7334F8}" type="slidenum">
              <a:rPr lang="en-US"/>
              <a:pPr>
                <a:defRPr/>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517C8E-4441-4BD0-919E-DAD6D62B2482}" type="slidenum">
              <a:rPr lang="en-US"/>
              <a:pPr>
                <a:defRPr/>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11F3872-0BBD-49F5-8334-732C0E642744}" type="slidenum">
              <a:rPr lang="en-US"/>
              <a:pPr>
                <a:defRPr/>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CDE1294-1600-457D-AEEF-66E92FD3CB4A}" type="slidenum">
              <a:rPr lang="en-US"/>
              <a:pPr>
                <a:defRPr/>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6F007C8-F005-4C3A-B6DC-D0DECB3301B5}" type="slidenum">
              <a:rPr lang="en-US"/>
              <a:pPr>
                <a:defRPr/>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9789D1-5C34-465A-A9D6-4672CD66E5E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baseline="0"/>
            </a:lvl2pPr>
            <a:lvl3pPr>
              <a:defRPr sz="18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r>
              <a:rPr lang="en-US"/>
              <a:t>18</a:t>
            </a:r>
            <a:r>
              <a:rPr lang="en-US" baseline="30000"/>
              <a:t>th</a:t>
            </a:r>
            <a:r>
              <a:rPr lang="en-US"/>
              <a:t> August 2009 – </a:t>
            </a:r>
            <a:r>
              <a:rPr lang="en-US" err="1"/>
              <a:t>FiDeL</a:t>
            </a:r>
            <a:r>
              <a:rPr lang="en-US"/>
              <a:t> status - </a:t>
            </a:r>
            <a:fld id="{E94CA103-DACB-4918-B3DB-0FFB35DF62BC}" type="slidenum">
              <a:rPr lang="en-US"/>
              <a:pPr>
                <a:defRPr/>
              </a:pPr>
              <a:t>‹N°›</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30F7D-747D-4B01-865B-0A98CB6E75C2}" type="slidenum">
              <a:rPr lang="en-US"/>
              <a:pPr>
                <a:defRPr/>
              </a:pPr>
              <a:t>‹N°›</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B2E8F0-00D3-4BC1-971A-74880BE20542}" type="slidenum">
              <a:rPr lang="en-US"/>
              <a:pPr>
                <a:defRPr/>
              </a:pPr>
              <a:t>‹N°›</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5A348F-65B4-4E77-8367-ACEA2079FDAD}"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r>
              <a:rPr lang="en-US" dirty="0"/>
              <a:t>27</a:t>
            </a:r>
            <a:r>
              <a:rPr lang="en-US" baseline="30000" dirty="0"/>
              <a:t>h</a:t>
            </a:r>
            <a:r>
              <a:rPr lang="en-US" dirty="0"/>
              <a:t> January 2009 – </a:t>
            </a:r>
            <a:r>
              <a:rPr lang="en-US" dirty="0" err="1"/>
              <a:t>FiDeL</a:t>
            </a:r>
            <a:r>
              <a:rPr lang="en-US" dirty="0"/>
              <a:t> 2009 - </a:t>
            </a:r>
            <a:fld id="{52F75960-C897-42AD-B491-D8B67D35383E}" type="slidenum">
              <a:rPr lang="en-US"/>
              <a:pPr>
                <a:defRPr/>
              </a:pPr>
              <a:t>‹N°›</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6700" y="1190625"/>
            <a:ext cx="4262438" cy="5240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1538" y="1190625"/>
            <a:ext cx="4262437" cy="5240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r>
              <a:rPr lang="en-US"/>
              <a:t>27</a:t>
            </a:r>
            <a:r>
              <a:rPr lang="en-US" baseline="30000"/>
              <a:t>h</a:t>
            </a:r>
            <a:r>
              <a:rPr lang="en-US"/>
              <a:t> January 2009 – FiDeL 2009 - </a:t>
            </a:r>
            <a:fld id="{5D155DAF-C841-4645-89C2-6FC030D19D2B}" type="slidenum">
              <a:rPr lang="en-US"/>
              <a:pPr>
                <a:defRPr/>
              </a:pPr>
              <a:t>‹N°›</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r>
              <a:rPr lang="en-US"/>
              <a:t>27</a:t>
            </a:r>
            <a:r>
              <a:rPr lang="en-US" baseline="30000"/>
              <a:t>h</a:t>
            </a:r>
            <a:r>
              <a:rPr lang="en-US"/>
              <a:t> January 2009 – FiDeL 2009 - </a:t>
            </a:r>
            <a:fld id="{1E66228C-8E84-4BB4-936B-0255A1009EA1}" type="slidenum">
              <a:rPr lang="en-US"/>
              <a:pPr>
                <a:defRPr/>
              </a:pPr>
              <a:t>‹N°›</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r>
              <a:rPr lang="en-US"/>
              <a:t>18</a:t>
            </a:r>
            <a:r>
              <a:rPr lang="en-US" baseline="30000"/>
              <a:t>h</a:t>
            </a:r>
            <a:r>
              <a:rPr lang="en-US"/>
              <a:t> January 2009 – </a:t>
            </a:r>
            <a:r>
              <a:rPr lang="en-US" err="1"/>
              <a:t>FiDeL</a:t>
            </a:r>
            <a:r>
              <a:rPr lang="en-US"/>
              <a:t> 2009 - </a:t>
            </a:r>
            <a:fld id="{D98B2B48-0154-4F36-B7FD-D7C21821FAF9}" type="slidenum">
              <a:rPr lang="en-US"/>
              <a:pPr>
                <a:defRPr/>
              </a:pPr>
              <a:t>‹N°›</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r>
              <a:rPr lang="en-US"/>
              <a:t>27</a:t>
            </a:r>
            <a:r>
              <a:rPr lang="en-US" baseline="30000"/>
              <a:t>h</a:t>
            </a:r>
            <a:r>
              <a:rPr lang="en-US"/>
              <a:t> January 2009 – FiDeL 2009 - </a:t>
            </a:r>
            <a:fld id="{1667D558-7355-4C24-A703-B7768039AE2E}" type="slidenum">
              <a:rPr lang="en-US"/>
              <a:pPr>
                <a:defRPr/>
              </a:pPr>
              <a:t>‹N°›</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r>
              <a:rPr lang="en-US"/>
              <a:t>27</a:t>
            </a:r>
            <a:r>
              <a:rPr lang="en-US" baseline="30000"/>
              <a:t>h</a:t>
            </a:r>
            <a:r>
              <a:rPr lang="en-US"/>
              <a:t> January 2009 – FiDeL 2009 - </a:t>
            </a:r>
            <a:fld id="{F1D409B8-0A1F-4FFD-8521-754FC1804FAE}" type="slidenum">
              <a:rPr lang="en-US"/>
              <a:pPr>
                <a:defRPr/>
              </a:pPr>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r>
              <a:rPr lang="en-US"/>
              <a:t>27</a:t>
            </a:r>
            <a:r>
              <a:rPr lang="en-US" baseline="30000"/>
              <a:t>h</a:t>
            </a:r>
            <a:r>
              <a:rPr lang="en-US"/>
              <a:t> January 2009 – FiDeL 2009 - </a:t>
            </a:r>
            <a:fld id="{F36DEB87-3DD9-4D7D-943C-839180B141AE}" type="slidenum">
              <a:rPr lang="en-US"/>
              <a:pPr>
                <a:defRPr/>
              </a:pPr>
              <a:t>‹N°›</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8994" name="Rectangle 2"/>
          <p:cNvSpPr>
            <a:spLocks noChangeArrowheads="1"/>
          </p:cNvSpPr>
          <p:nvPr/>
        </p:nvSpPr>
        <p:spPr bwMode="auto">
          <a:xfrm>
            <a:off x="0" y="0"/>
            <a:ext cx="9144000" cy="1060450"/>
          </a:xfrm>
          <a:prstGeom prst="rect">
            <a:avLst/>
          </a:prstGeom>
          <a:solidFill>
            <a:srgbClr val="1F3361"/>
          </a:solidFill>
          <a:ln w="9525" algn="ctr">
            <a:noFill/>
            <a:miter lim="800000"/>
            <a:headEnd/>
            <a:tailEnd/>
          </a:ln>
          <a:effectLst/>
        </p:spPr>
        <p:txBody>
          <a:bodyPr anchor="ctr">
            <a:spAutoFit/>
          </a:bodyPr>
          <a:lstStyle/>
          <a:p>
            <a:pPr eaLnBrk="0" hangingPunct="0">
              <a:defRPr/>
            </a:pPr>
            <a:endParaRPr lang="en-US"/>
          </a:p>
        </p:txBody>
      </p:sp>
      <p:sp>
        <p:nvSpPr>
          <p:cNvPr id="1027" name="Rectangle 3"/>
          <p:cNvSpPr>
            <a:spLocks noGrp="1" noChangeArrowheads="1"/>
          </p:cNvSpPr>
          <p:nvPr>
            <p:ph type="title"/>
          </p:nvPr>
        </p:nvSpPr>
        <p:spPr bwMode="auto">
          <a:xfrm>
            <a:off x="876300" y="96838"/>
            <a:ext cx="7678738" cy="904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266700" y="1190625"/>
            <a:ext cx="8677275" cy="5240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8997" name="Rectangle 5"/>
          <p:cNvSpPr>
            <a:spLocks noGrp="1" noChangeArrowheads="1"/>
          </p:cNvSpPr>
          <p:nvPr>
            <p:ph type="sldNum" sz="quarter" idx="4"/>
          </p:nvPr>
        </p:nvSpPr>
        <p:spPr bwMode="auto">
          <a:xfrm>
            <a:off x="4414838" y="6524625"/>
            <a:ext cx="4519612"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3399FF"/>
                </a:solidFill>
                <a:cs typeface="+mn-cs"/>
              </a:defRPr>
            </a:lvl1pPr>
          </a:lstStyle>
          <a:p>
            <a:pPr>
              <a:defRPr/>
            </a:pPr>
            <a:r>
              <a:rPr lang="en-US"/>
              <a:t>18</a:t>
            </a:r>
            <a:r>
              <a:rPr lang="en-US" baseline="30000"/>
              <a:t>h</a:t>
            </a:r>
            <a:r>
              <a:rPr lang="en-US"/>
              <a:t> January 2009 – </a:t>
            </a:r>
            <a:r>
              <a:rPr lang="en-US" err="1"/>
              <a:t>FiDeL</a:t>
            </a:r>
            <a:r>
              <a:rPr lang="en-US"/>
              <a:t> 2009 - </a:t>
            </a:r>
            <a:fld id="{77160226-5C05-4405-8B6F-A8E8E755378A}" type="slidenum">
              <a:rPr lang="en-US"/>
              <a:pPr>
                <a:defRPr/>
              </a:pPr>
              <a:t>‹N°›</a:t>
            </a:fld>
            <a:endParaRPr lang="en-US"/>
          </a:p>
        </p:txBody>
      </p:sp>
      <p:pic>
        <p:nvPicPr>
          <p:cNvPr id="1030" name="Picture 13"/>
          <p:cNvPicPr>
            <a:picLocks noChangeAspect="1" noChangeArrowheads="1"/>
          </p:cNvPicPr>
          <p:nvPr/>
        </p:nvPicPr>
        <p:blipFill>
          <a:blip r:embed="rId13" cstate="print"/>
          <a:srcRect r="1060" b="1387"/>
          <a:stretch>
            <a:fillRect/>
          </a:stretch>
        </p:blipFill>
        <p:spPr bwMode="auto">
          <a:xfrm>
            <a:off x="114300" y="217488"/>
            <a:ext cx="693738" cy="706437"/>
          </a:xfrm>
          <a:prstGeom prst="rect">
            <a:avLst/>
          </a:prstGeom>
          <a:noFill/>
          <a:ln w="9525">
            <a:noFill/>
            <a:miter lim="800000"/>
            <a:headEnd/>
            <a:tailEnd/>
          </a:ln>
        </p:spPr>
      </p:pic>
      <p:sp>
        <p:nvSpPr>
          <p:cNvPr id="469009" name="Rectangle 17"/>
          <p:cNvSpPr>
            <a:spLocks noChangeArrowheads="1"/>
          </p:cNvSpPr>
          <p:nvPr/>
        </p:nvSpPr>
        <p:spPr bwMode="auto">
          <a:xfrm>
            <a:off x="190500" y="6534150"/>
            <a:ext cx="4791075" cy="247650"/>
          </a:xfrm>
          <a:prstGeom prst="rect">
            <a:avLst/>
          </a:prstGeom>
          <a:noFill/>
          <a:ln w="9525">
            <a:noFill/>
            <a:miter lim="800000"/>
            <a:headEnd/>
            <a:tailEnd/>
          </a:ln>
          <a:effectLst/>
        </p:spPr>
        <p:txBody>
          <a:bodyPr/>
          <a:lstStyle/>
          <a:p>
            <a:pPr>
              <a:defRPr/>
            </a:pPr>
            <a:r>
              <a:rPr lang="en-US" sz="1000" u="sng">
                <a:solidFill>
                  <a:srgbClr val="3399FF"/>
                </a:solidFill>
              </a:rPr>
              <a:t>E. Todesco</a:t>
            </a:r>
          </a:p>
        </p:txBody>
      </p:sp>
    </p:spTree>
  </p:cSld>
  <p:clrMap bg1="lt1" tx1="dk1" bg2="lt2" tx2="dk2" accent1="accent1" accent2="accent2" accent3="accent3" accent4="accent4" accent5="accent5" accent6="accent6" hlink="hlink" folHlink="folHlink"/>
  <p:sldLayoutIdLst>
    <p:sldLayoutId id="2147483962" r:id="rId1"/>
    <p:sldLayoutId id="2147483975" r:id="rId2"/>
    <p:sldLayoutId id="2147483976" r:id="rId3"/>
    <p:sldLayoutId id="2147483977" r:id="rId4"/>
    <p:sldLayoutId id="2147483978" r:id="rId5"/>
    <p:sldLayoutId id="2147483963" r:id="rId6"/>
    <p:sldLayoutId id="2147483979" r:id="rId7"/>
    <p:sldLayoutId id="2147483980" r:id="rId8"/>
    <p:sldLayoutId id="2147483981" r:id="rId9"/>
    <p:sldLayoutId id="2147483982" r:id="rId10"/>
    <p:sldLayoutId id="2147483983" r:id="rId11"/>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2600">
          <a:solidFill>
            <a:srgbClr val="FFFFFF"/>
          </a:solidFill>
          <a:latin typeface="+mj-lt"/>
          <a:ea typeface="+mj-ea"/>
          <a:cs typeface="+mj-cs"/>
        </a:defRPr>
      </a:lvl1pPr>
      <a:lvl2pPr algn="ctr" rtl="0" eaLnBrk="0" fontAlgn="base" hangingPunct="0">
        <a:spcBef>
          <a:spcPct val="0"/>
        </a:spcBef>
        <a:spcAft>
          <a:spcPct val="0"/>
        </a:spcAft>
        <a:defRPr sz="2600">
          <a:solidFill>
            <a:srgbClr val="FFFFFF"/>
          </a:solidFill>
          <a:latin typeface="Felix Titling" pitchFamily="82" charset="0"/>
        </a:defRPr>
      </a:lvl2pPr>
      <a:lvl3pPr algn="ctr" rtl="0" eaLnBrk="0" fontAlgn="base" hangingPunct="0">
        <a:spcBef>
          <a:spcPct val="0"/>
        </a:spcBef>
        <a:spcAft>
          <a:spcPct val="0"/>
        </a:spcAft>
        <a:defRPr sz="2600">
          <a:solidFill>
            <a:srgbClr val="FFFFFF"/>
          </a:solidFill>
          <a:latin typeface="Felix Titling" pitchFamily="82" charset="0"/>
        </a:defRPr>
      </a:lvl3pPr>
      <a:lvl4pPr algn="ctr" rtl="0" eaLnBrk="0" fontAlgn="base" hangingPunct="0">
        <a:spcBef>
          <a:spcPct val="0"/>
        </a:spcBef>
        <a:spcAft>
          <a:spcPct val="0"/>
        </a:spcAft>
        <a:defRPr sz="2600">
          <a:solidFill>
            <a:srgbClr val="FFFFFF"/>
          </a:solidFill>
          <a:latin typeface="Felix Titling" pitchFamily="82" charset="0"/>
        </a:defRPr>
      </a:lvl4pPr>
      <a:lvl5pPr algn="ctr" rtl="0" eaLnBrk="0" fontAlgn="base" hangingPunct="0">
        <a:spcBef>
          <a:spcPct val="0"/>
        </a:spcBef>
        <a:spcAft>
          <a:spcPct val="0"/>
        </a:spcAft>
        <a:defRPr sz="2600">
          <a:solidFill>
            <a:srgbClr val="FFFFFF"/>
          </a:solidFill>
          <a:latin typeface="Felix Titling" pitchFamily="82" charset="0"/>
        </a:defRPr>
      </a:lvl5pPr>
      <a:lvl6pPr marL="457200" algn="ctr" rtl="0" fontAlgn="base">
        <a:spcBef>
          <a:spcPct val="0"/>
        </a:spcBef>
        <a:spcAft>
          <a:spcPct val="0"/>
        </a:spcAft>
        <a:defRPr sz="2600">
          <a:solidFill>
            <a:srgbClr val="FFFFFF"/>
          </a:solidFill>
          <a:latin typeface="Felix Titling" pitchFamily="82" charset="0"/>
        </a:defRPr>
      </a:lvl6pPr>
      <a:lvl7pPr marL="914400" algn="ctr" rtl="0" fontAlgn="base">
        <a:spcBef>
          <a:spcPct val="0"/>
        </a:spcBef>
        <a:spcAft>
          <a:spcPct val="0"/>
        </a:spcAft>
        <a:defRPr sz="2600">
          <a:solidFill>
            <a:srgbClr val="FFFFFF"/>
          </a:solidFill>
          <a:latin typeface="Felix Titling" pitchFamily="82" charset="0"/>
        </a:defRPr>
      </a:lvl7pPr>
      <a:lvl8pPr marL="1371600" algn="ctr" rtl="0" fontAlgn="base">
        <a:spcBef>
          <a:spcPct val="0"/>
        </a:spcBef>
        <a:spcAft>
          <a:spcPct val="0"/>
        </a:spcAft>
        <a:defRPr sz="2600">
          <a:solidFill>
            <a:srgbClr val="FFFFFF"/>
          </a:solidFill>
          <a:latin typeface="Felix Titling" pitchFamily="82" charset="0"/>
        </a:defRPr>
      </a:lvl8pPr>
      <a:lvl9pPr marL="1828800" algn="ctr" rtl="0" fontAlgn="base">
        <a:spcBef>
          <a:spcPct val="0"/>
        </a:spcBef>
        <a:spcAft>
          <a:spcPct val="0"/>
        </a:spcAft>
        <a:defRPr sz="2600">
          <a:solidFill>
            <a:srgbClr val="FFFFFF"/>
          </a:solidFill>
          <a:latin typeface="Felix Titling" pitchFamily="82" charset="0"/>
        </a:defRPr>
      </a:lvl9pPr>
    </p:titleStyle>
    <p:bodyStyle>
      <a:lvl1pPr marL="342900" indent="-342900" algn="l" rtl="0" eaLnBrk="0" fontAlgn="base" hangingPunct="0">
        <a:spcBef>
          <a:spcPct val="20000"/>
        </a:spcBef>
        <a:spcAft>
          <a:spcPct val="0"/>
        </a:spcAft>
        <a:buSzPct val="65000"/>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SzPct val="65000"/>
        <a:buBlip>
          <a:blip r:embed="rId15"/>
        </a:buBlip>
        <a:defRPr sz="2000">
          <a:solidFill>
            <a:schemeClr val="tx1"/>
          </a:solidFill>
          <a:latin typeface="+mn-lt"/>
        </a:defRPr>
      </a:lvl2pPr>
      <a:lvl3pPr marL="1143000" indent="-228600" algn="l" rtl="0" eaLnBrk="0" fontAlgn="base" hangingPunct="0">
        <a:spcBef>
          <a:spcPct val="20000"/>
        </a:spcBef>
        <a:spcAft>
          <a:spcPct val="0"/>
        </a:spcAft>
        <a:buSzPct val="65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65000"/>
        <a:buBlip>
          <a:blip r:embed="rId17"/>
        </a:buBlip>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23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n-lt"/>
                <a:cs typeface="+mn-cs"/>
              </a:defRPr>
            </a:lvl1pPr>
          </a:lstStyle>
          <a:p>
            <a:pPr>
              <a:defRPr/>
            </a:pPr>
            <a:endParaRPr lang="en-US"/>
          </a:p>
        </p:txBody>
      </p:sp>
      <p:sp>
        <p:nvSpPr>
          <p:cNvPr id="11223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n-lt"/>
                <a:cs typeface="+mn-cs"/>
              </a:defRPr>
            </a:lvl1pPr>
          </a:lstStyle>
          <a:p>
            <a:pPr>
              <a:defRPr/>
            </a:pPr>
            <a:endParaRPr lang="en-US"/>
          </a:p>
        </p:txBody>
      </p:sp>
      <p:sp>
        <p:nvSpPr>
          <p:cNvPr id="11223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n-lt"/>
                <a:cs typeface="+mn-cs"/>
              </a:defRPr>
            </a:lvl1pPr>
          </a:lstStyle>
          <a:p>
            <a:pPr>
              <a:defRPr/>
            </a:pPr>
            <a:fld id="{744ADDE4-8051-404F-BEEB-C3B8049F0982}"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7.e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indico.cern.ch/internalPage.py?pageId=0&amp;confId=97971" TargetMode="External"/><Relationship Id="rId2" Type="http://schemas.openxmlformats.org/officeDocument/2006/relationships/hyperlink" Target="http://www.cern.ch/he-lhc" TargetMode="Externa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66700" y="1800225"/>
            <a:ext cx="8497888" cy="1743075"/>
          </a:xfrm>
        </p:spPr>
        <p:txBody>
          <a:bodyPr/>
          <a:lstStyle/>
          <a:p>
            <a:pPr eaLnBrk="1" hangingPunct="1"/>
            <a:r>
              <a:rPr lang="en-US" sz="3200" dirty="0" smtClean="0">
                <a:solidFill>
                  <a:schemeClr val="tx1"/>
                </a:solidFill>
              </a:rPr>
              <a:t>HIGH ENERGY LHC</a:t>
            </a:r>
            <a:endParaRPr lang="en-US" sz="1800" dirty="0" smtClean="0">
              <a:solidFill>
                <a:schemeClr val="tx1"/>
              </a:solidFill>
            </a:endParaRPr>
          </a:p>
        </p:txBody>
      </p:sp>
      <p:sp>
        <p:nvSpPr>
          <p:cNvPr id="12291" name="Rectangle 3"/>
          <p:cNvSpPr>
            <a:spLocks noGrp="1" noChangeArrowheads="1"/>
          </p:cNvSpPr>
          <p:nvPr>
            <p:ph type="subTitle" idx="1"/>
          </p:nvPr>
        </p:nvSpPr>
        <p:spPr>
          <a:xfrm>
            <a:off x="860612" y="3810000"/>
            <a:ext cx="7279341" cy="2492188"/>
          </a:xfrm>
        </p:spPr>
        <p:txBody>
          <a:bodyPr/>
          <a:lstStyle/>
          <a:p>
            <a:pPr eaLnBrk="1" hangingPunct="1"/>
            <a:r>
              <a:rPr lang="en-US" sz="2000" dirty="0" smtClean="0"/>
              <a:t>E. </a:t>
            </a:r>
            <a:r>
              <a:rPr lang="en-US" sz="2000" dirty="0" err="1" smtClean="0"/>
              <a:t>Todesco</a:t>
            </a:r>
            <a:endParaRPr lang="en-US" sz="2000" dirty="0" smtClean="0"/>
          </a:p>
          <a:p>
            <a:pPr eaLnBrk="1" hangingPunct="1"/>
            <a:r>
              <a:rPr lang="en-US" sz="2000" dirty="0" smtClean="0"/>
              <a:t>CERN, Geneva Switzerland</a:t>
            </a:r>
          </a:p>
          <a:p>
            <a:pPr eaLnBrk="1" hangingPunct="1"/>
            <a:endParaRPr lang="en-US" sz="2000" dirty="0"/>
          </a:p>
          <a:p>
            <a:pPr eaLnBrk="1" hangingPunct="1"/>
            <a:r>
              <a:rPr lang="en-US" sz="2000" dirty="0" smtClean="0"/>
              <a:t>On behalf of the HE-LHC working group</a:t>
            </a:r>
          </a:p>
          <a:p>
            <a:pPr eaLnBrk="1" hangingPunct="1"/>
            <a:r>
              <a:rPr lang="en-US" sz="1200" dirty="0" smtClean="0">
                <a:solidFill>
                  <a:srgbClr val="009900"/>
                </a:solidFill>
              </a:rPr>
              <a:t>R. </a:t>
            </a:r>
            <a:r>
              <a:rPr lang="en-US" sz="1200" dirty="0" err="1" smtClean="0">
                <a:solidFill>
                  <a:srgbClr val="009900"/>
                </a:solidFill>
              </a:rPr>
              <a:t>Assmann</a:t>
            </a:r>
            <a:r>
              <a:rPr lang="en-US" sz="1200" dirty="0" smtClean="0">
                <a:solidFill>
                  <a:srgbClr val="009900"/>
                </a:solidFill>
              </a:rPr>
              <a:t>, R. Bailey, O. </a:t>
            </a:r>
            <a:r>
              <a:rPr lang="en-US" sz="1200" dirty="0" err="1" smtClean="0">
                <a:solidFill>
                  <a:srgbClr val="009900"/>
                </a:solidFill>
              </a:rPr>
              <a:t>Bruning</a:t>
            </a:r>
            <a:r>
              <a:rPr lang="en-US" sz="1200" dirty="0" smtClean="0">
                <a:solidFill>
                  <a:srgbClr val="009900"/>
                </a:solidFill>
              </a:rPr>
              <a:t>, O. Dominguez Sanchez, G. De </a:t>
            </a:r>
            <a:r>
              <a:rPr lang="en-US" sz="1200" dirty="0" err="1" smtClean="0">
                <a:solidFill>
                  <a:srgbClr val="009900"/>
                </a:solidFill>
              </a:rPr>
              <a:t>Rijk</a:t>
            </a:r>
            <a:r>
              <a:rPr lang="en-US" sz="1200" dirty="0" smtClean="0">
                <a:solidFill>
                  <a:srgbClr val="009900"/>
                </a:solidFill>
              </a:rPr>
              <a:t>, M. Jimenez, S. Myers, L. Rossi, L. </a:t>
            </a:r>
            <a:r>
              <a:rPr lang="en-US" sz="1200" dirty="0" err="1" smtClean="0">
                <a:solidFill>
                  <a:srgbClr val="009900"/>
                </a:solidFill>
              </a:rPr>
              <a:t>Tavian</a:t>
            </a:r>
            <a:r>
              <a:rPr lang="en-US" sz="1200" dirty="0" smtClean="0">
                <a:solidFill>
                  <a:srgbClr val="009900"/>
                </a:solidFill>
              </a:rPr>
              <a:t>, E. </a:t>
            </a:r>
            <a:r>
              <a:rPr lang="en-US" sz="1200" dirty="0" err="1" smtClean="0">
                <a:solidFill>
                  <a:srgbClr val="009900"/>
                </a:solidFill>
              </a:rPr>
              <a:t>Todesco</a:t>
            </a:r>
            <a:r>
              <a:rPr lang="en-US" sz="1200" dirty="0" smtClean="0">
                <a:solidFill>
                  <a:srgbClr val="009900"/>
                </a:solidFill>
              </a:rPr>
              <a:t>, F. Zimmermann « First thoughts on a Higher Energy LHC » CERN ATS-2010-177 </a:t>
            </a:r>
          </a:p>
          <a:p>
            <a:pPr eaLnBrk="1" hangingPunct="1"/>
            <a:r>
              <a:rPr lang="en-US" sz="1800" dirty="0"/>
              <a:t>a</a:t>
            </a:r>
            <a:r>
              <a:rPr lang="en-US" sz="1800" dirty="0" smtClean="0"/>
              <a:t>nd of the participants to the Malta workshop</a:t>
            </a:r>
          </a:p>
          <a:p>
            <a:pPr eaLnBrk="1" hangingPunct="1"/>
            <a:endParaRPr lang="en-US" sz="1600" dirty="0" smtClean="0"/>
          </a:p>
        </p:txBody>
      </p:sp>
      <p:sp>
        <p:nvSpPr>
          <p:cNvPr id="12292" name="Rectangle 9"/>
          <p:cNvSpPr>
            <a:spLocks noChangeArrowheads="1"/>
          </p:cNvSpPr>
          <p:nvPr/>
        </p:nvSpPr>
        <p:spPr bwMode="auto">
          <a:xfrm>
            <a:off x="1265238" y="169863"/>
            <a:ext cx="6400800" cy="681037"/>
          </a:xfrm>
          <a:prstGeom prst="rect">
            <a:avLst/>
          </a:prstGeom>
          <a:noFill/>
          <a:ln w="9525">
            <a:noFill/>
            <a:miter lim="800000"/>
            <a:headEnd/>
            <a:tailEnd/>
          </a:ln>
        </p:spPr>
        <p:txBody>
          <a:bodyPr/>
          <a:lstStyle/>
          <a:p>
            <a:pPr algn="ctr">
              <a:spcBef>
                <a:spcPct val="20000"/>
              </a:spcBef>
              <a:buSzPct val="65000"/>
            </a:pPr>
            <a:r>
              <a:rPr lang="en-US" sz="1200" dirty="0" smtClean="0">
                <a:solidFill>
                  <a:schemeClr val="bg1"/>
                </a:solidFill>
              </a:rPr>
              <a:t>Paris,  11</a:t>
            </a:r>
            <a:r>
              <a:rPr lang="en-US" sz="1200" baseline="30000" dirty="0" smtClean="0">
                <a:solidFill>
                  <a:schemeClr val="bg1"/>
                </a:solidFill>
              </a:rPr>
              <a:t>th</a:t>
            </a:r>
            <a:r>
              <a:rPr lang="en-US" sz="1200" dirty="0" smtClean="0">
                <a:solidFill>
                  <a:schemeClr val="bg1"/>
                </a:solidFill>
              </a:rPr>
              <a:t> May 2011</a:t>
            </a:r>
          </a:p>
          <a:p>
            <a:pPr algn="ctr">
              <a:spcBef>
                <a:spcPct val="20000"/>
              </a:spcBef>
              <a:buSzPct val="65000"/>
            </a:pPr>
            <a:r>
              <a:rPr lang="en-US" sz="1200" dirty="0" smtClean="0">
                <a:solidFill>
                  <a:schemeClr val="bg1"/>
                </a:solidFill>
              </a:rPr>
              <a:t>2</a:t>
            </a:r>
            <a:r>
              <a:rPr lang="en-US" sz="1200" baseline="30000" dirty="0" smtClean="0">
                <a:solidFill>
                  <a:schemeClr val="bg1"/>
                </a:solidFill>
              </a:rPr>
              <a:t>nd</a:t>
            </a:r>
            <a:r>
              <a:rPr lang="en-US" sz="1200" dirty="0" smtClean="0">
                <a:solidFill>
                  <a:schemeClr val="bg1"/>
                </a:solidFill>
              </a:rPr>
              <a:t> </a:t>
            </a:r>
            <a:r>
              <a:rPr lang="en-US" sz="1200" dirty="0" err="1" smtClean="0">
                <a:solidFill>
                  <a:schemeClr val="bg1"/>
                </a:solidFill>
              </a:rPr>
              <a:t>EuCard</a:t>
            </a:r>
            <a:r>
              <a:rPr lang="en-US" sz="1200" smtClean="0">
                <a:solidFill>
                  <a:schemeClr val="bg1"/>
                </a:solidFill>
              </a:rPr>
              <a:t> meeting</a:t>
            </a:r>
            <a:endParaRPr lang="en-US" sz="1200" dirty="0" smtClean="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10</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PROTECTION AND COLLIMATION</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Several aspects to be considered </a:t>
            </a:r>
          </a:p>
          <a:p>
            <a:pPr lvl="1" eaLnBrk="1" hangingPunct="1"/>
            <a:r>
              <a:rPr lang="en-GB" dirty="0" smtClean="0">
                <a:solidFill>
                  <a:srgbClr val="FF3300"/>
                </a:solidFill>
                <a:sym typeface="Symbol" pitchFamily="18" charset="2"/>
              </a:rPr>
              <a:t>Efficiency</a:t>
            </a:r>
            <a:r>
              <a:rPr lang="en-GB" dirty="0" smtClean="0">
                <a:sym typeface="Symbol" pitchFamily="18" charset="2"/>
              </a:rPr>
              <a:t>: degraded by factor 3-6 w.r.t. LHC – will be addressed by with future upgrades</a:t>
            </a:r>
          </a:p>
          <a:p>
            <a:pPr lvl="1" eaLnBrk="1" hangingPunct="1"/>
            <a:r>
              <a:rPr lang="en-GB" dirty="0" smtClean="0">
                <a:solidFill>
                  <a:srgbClr val="FF3300"/>
                </a:solidFill>
                <a:sym typeface="Symbol" pitchFamily="18" charset="2"/>
              </a:rPr>
              <a:t>Robustness</a:t>
            </a:r>
            <a:r>
              <a:rPr lang="en-GB" dirty="0" smtClean="0">
                <a:sym typeface="Symbol" pitchFamily="18" charset="2"/>
              </a:rPr>
              <a:t>: energy density a factor 2.6 larger than acceptable</a:t>
            </a:r>
          </a:p>
          <a:p>
            <a:pPr lvl="2" eaLnBrk="1" hangingPunct="1"/>
            <a:r>
              <a:rPr lang="en-GB" dirty="0" smtClean="0">
                <a:sym typeface="Symbol" pitchFamily="18" charset="2"/>
              </a:rPr>
              <a:t>Either larger </a:t>
            </a:r>
            <a:r>
              <a:rPr lang="en-GB" dirty="0" err="1" smtClean="0">
                <a:sym typeface="Symbol" pitchFamily="18" charset="2"/>
              </a:rPr>
              <a:t>emittance</a:t>
            </a:r>
            <a:r>
              <a:rPr lang="en-GB" dirty="0" smtClean="0">
                <a:sym typeface="Symbol" pitchFamily="18" charset="2"/>
              </a:rPr>
              <a:t>, or more robust materials, or review of limits</a:t>
            </a:r>
          </a:p>
          <a:p>
            <a:pPr lvl="1" eaLnBrk="1" hangingPunct="1"/>
            <a:r>
              <a:rPr lang="en-GB" dirty="0" smtClean="0">
                <a:sym typeface="Symbol" pitchFamily="18" charset="2"/>
              </a:rPr>
              <a:t>Larger apertures at 16.5 </a:t>
            </a:r>
            <a:r>
              <a:rPr lang="en-GB" dirty="0" err="1" smtClean="0">
                <a:sym typeface="Symbol" pitchFamily="18" charset="2"/>
              </a:rPr>
              <a:t>TeV</a:t>
            </a:r>
            <a:r>
              <a:rPr lang="en-GB" dirty="0" smtClean="0">
                <a:sym typeface="Symbol" pitchFamily="18" charset="2"/>
              </a:rPr>
              <a:t> to avoid too small gaps and large impedance</a:t>
            </a:r>
          </a:p>
        </p:txBody>
      </p:sp>
      <p:pic>
        <p:nvPicPr>
          <p:cNvPr id="7170" name="Picture 2"/>
          <p:cNvPicPr>
            <a:picLocks noChangeAspect="1" noChangeArrowheads="1"/>
          </p:cNvPicPr>
          <p:nvPr/>
        </p:nvPicPr>
        <p:blipFill>
          <a:blip r:embed="rId2" cstate="print"/>
          <a:srcRect/>
          <a:stretch>
            <a:fillRect/>
          </a:stretch>
        </p:blipFill>
        <p:spPr bwMode="auto">
          <a:xfrm>
            <a:off x="560984" y="3648274"/>
            <a:ext cx="3920864" cy="2564026"/>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cstate="print"/>
          <a:srcRect/>
          <a:stretch>
            <a:fillRect/>
          </a:stretch>
        </p:blipFill>
        <p:spPr bwMode="auto">
          <a:xfrm>
            <a:off x="4667158" y="3648274"/>
            <a:ext cx="4030649" cy="2564026"/>
          </a:xfrm>
          <a:prstGeom prst="rect">
            <a:avLst/>
          </a:prstGeom>
          <a:noFill/>
          <a:ln w="9525">
            <a:noFill/>
            <a:miter lim="800000"/>
            <a:headEnd/>
            <a:tailEnd/>
          </a:ln>
          <a:effectLst/>
        </p:spPr>
      </p:pic>
      <p:sp>
        <p:nvSpPr>
          <p:cNvPr id="7" name="TextBox 8"/>
          <p:cNvSpPr txBox="1"/>
          <p:nvPr/>
        </p:nvSpPr>
        <p:spPr>
          <a:xfrm>
            <a:off x="1419314" y="6212299"/>
            <a:ext cx="6495689" cy="246221"/>
          </a:xfrm>
          <a:prstGeom prst="rect">
            <a:avLst/>
          </a:prstGeom>
          <a:noFill/>
        </p:spPr>
        <p:txBody>
          <a:bodyPr wrap="none" rtlCol="0">
            <a:spAutoFit/>
          </a:bodyPr>
          <a:lstStyle/>
          <a:p>
            <a:r>
              <a:rPr lang="fr-CH" sz="1000" dirty="0" err="1" smtClean="0"/>
              <a:t>Stored</a:t>
            </a:r>
            <a:r>
              <a:rPr lang="fr-CH" sz="1000" dirty="0" smtClean="0"/>
              <a:t> </a:t>
            </a:r>
            <a:r>
              <a:rPr lang="fr-CH" sz="1000" dirty="0" err="1" smtClean="0"/>
              <a:t>energy</a:t>
            </a:r>
            <a:r>
              <a:rPr lang="fr-CH" sz="1000" dirty="0" smtClean="0"/>
              <a:t> vs </a:t>
            </a:r>
            <a:r>
              <a:rPr lang="fr-CH" sz="1000" dirty="0" err="1" smtClean="0"/>
              <a:t>beam</a:t>
            </a:r>
            <a:r>
              <a:rPr lang="fr-CH" sz="1000" dirty="0" smtClean="0"/>
              <a:t> </a:t>
            </a:r>
            <a:r>
              <a:rPr lang="fr-CH" sz="1000" dirty="0" err="1" smtClean="0"/>
              <a:t>energy</a:t>
            </a:r>
            <a:r>
              <a:rPr lang="fr-CH" sz="1000" dirty="0" smtClean="0"/>
              <a:t> (</a:t>
            </a:r>
            <a:r>
              <a:rPr lang="fr-CH" sz="1000" dirty="0" err="1" smtClean="0"/>
              <a:t>left</a:t>
            </a:r>
            <a:r>
              <a:rPr lang="fr-CH" sz="1000" dirty="0" smtClean="0"/>
              <a:t>) and </a:t>
            </a:r>
            <a:r>
              <a:rPr lang="fr-CH" sz="1000" dirty="0" err="1" smtClean="0"/>
              <a:t>energy</a:t>
            </a:r>
            <a:r>
              <a:rPr lang="fr-CH" sz="1000" dirty="0" smtClean="0"/>
              <a:t> </a:t>
            </a:r>
            <a:r>
              <a:rPr lang="fr-CH" sz="1000" dirty="0" err="1" smtClean="0"/>
              <a:t>density</a:t>
            </a:r>
            <a:r>
              <a:rPr lang="fr-CH" sz="1000" dirty="0" smtClean="0"/>
              <a:t> versus </a:t>
            </a:r>
            <a:r>
              <a:rPr lang="fr-CH" sz="1000" dirty="0" err="1" smtClean="0"/>
              <a:t>beam</a:t>
            </a:r>
            <a:r>
              <a:rPr lang="fr-CH" sz="1000" dirty="0" smtClean="0"/>
              <a:t> </a:t>
            </a:r>
            <a:r>
              <a:rPr lang="fr-CH" sz="1000" dirty="0" err="1" smtClean="0"/>
              <a:t>energy</a:t>
            </a:r>
            <a:r>
              <a:rPr lang="fr-CH" sz="1000" dirty="0" smtClean="0"/>
              <a:t> (right) </a:t>
            </a:r>
            <a:r>
              <a:rPr lang="fr-CH" sz="1000" dirty="0" smtClean="0">
                <a:solidFill>
                  <a:srgbClr val="009900"/>
                </a:solidFill>
              </a:rPr>
              <a:t>[R. </a:t>
            </a:r>
            <a:r>
              <a:rPr lang="fr-CH" sz="1000" dirty="0" err="1" smtClean="0">
                <a:solidFill>
                  <a:srgbClr val="009900"/>
                </a:solidFill>
              </a:rPr>
              <a:t>Assman</a:t>
            </a:r>
            <a:r>
              <a:rPr lang="fr-CH" sz="1000" dirty="0" smtClean="0">
                <a:solidFill>
                  <a:srgbClr val="009900"/>
                </a:solidFill>
              </a:rPr>
              <a:t>. CERN 2011-3]</a:t>
            </a:r>
            <a:endParaRPr lang="en-US" sz="1000" dirty="0">
              <a:solidFill>
                <a:srgbClr val="0099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11</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MAGNETS: DIPOLES MAIN CONSTRAINTS</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Design is driven by</a:t>
            </a:r>
          </a:p>
          <a:p>
            <a:pPr lvl="1" eaLnBrk="1" hangingPunct="1"/>
            <a:r>
              <a:rPr lang="en-GB" dirty="0" smtClean="0">
                <a:sym typeface="Symbol" pitchFamily="18" charset="2"/>
              </a:rPr>
              <a:t>Transverse </a:t>
            </a:r>
            <a:r>
              <a:rPr lang="en-GB" dirty="0" smtClean="0">
                <a:solidFill>
                  <a:srgbClr val="C00000"/>
                </a:solidFill>
                <a:sym typeface="Symbol" pitchFamily="18" charset="2"/>
              </a:rPr>
              <a:t>space in the tunnel </a:t>
            </a:r>
            <a:r>
              <a:rPr lang="en-GB" dirty="0" smtClean="0">
                <a:sym typeface="Symbol"/>
              </a:rPr>
              <a:t> transverse size of the magnet</a:t>
            </a:r>
          </a:p>
          <a:p>
            <a:pPr lvl="2" eaLnBrk="1" hangingPunct="1"/>
            <a:r>
              <a:rPr lang="en-GB" dirty="0" smtClean="0">
                <a:sym typeface="Symbol"/>
              </a:rPr>
              <a:t>570 mm diameter for the cold mass in the LHC</a:t>
            </a:r>
          </a:p>
          <a:p>
            <a:pPr lvl="2" eaLnBrk="1" hangingPunct="1"/>
            <a:r>
              <a:rPr lang="en-GB" dirty="0" smtClean="0">
                <a:sym typeface="Symbol"/>
              </a:rPr>
              <a:t>We assume 800 mm diameter for the HE-LHC</a:t>
            </a:r>
          </a:p>
          <a:p>
            <a:pPr lvl="2" eaLnBrk="1" hangingPunct="1"/>
            <a:r>
              <a:rPr lang="en-GB" dirty="0" smtClean="0">
                <a:sym typeface="Symbol"/>
              </a:rPr>
              <a:t>Coil must be reasonably compact</a:t>
            </a:r>
            <a:endParaRPr lang="en-GB" dirty="0" smtClean="0">
              <a:sym typeface="Symbol" pitchFamily="18" charset="2"/>
            </a:endParaRPr>
          </a:p>
          <a:p>
            <a:pPr lvl="1" eaLnBrk="1" hangingPunct="1"/>
            <a:r>
              <a:rPr lang="en-GB" dirty="0" smtClean="0">
                <a:sym typeface="Symbol" pitchFamily="18" charset="2"/>
              </a:rPr>
              <a:t>Cost: we need Nb</a:t>
            </a:r>
            <a:r>
              <a:rPr lang="en-GB" baseline="-25000" dirty="0" smtClean="0">
                <a:sym typeface="Symbol" pitchFamily="18" charset="2"/>
              </a:rPr>
              <a:t>3</a:t>
            </a:r>
            <a:r>
              <a:rPr lang="en-GB" dirty="0" smtClean="0">
                <a:sym typeface="Symbol" pitchFamily="18" charset="2"/>
              </a:rPr>
              <a:t>Sn and HTS</a:t>
            </a:r>
          </a:p>
          <a:p>
            <a:pPr lvl="2" eaLnBrk="1" hangingPunct="1"/>
            <a:r>
              <a:rPr lang="en-GB" dirty="0" smtClean="0">
                <a:sym typeface="Symbol" pitchFamily="18" charset="2"/>
              </a:rPr>
              <a:t>Cost of Nb</a:t>
            </a:r>
            <a:r>
              <a:rPr lang="en-GB" baseline="-25000" dirty="0" smtClean="0">
                <a:sym typeface="Symbol" pitchFamily="18" charset="2"/>
              </a:rPr>
              <a:t>3</a:t>
            </a:r>
            <a:r>
              <a:rPr lang="en-GB" dirty="0" smtClean="0">
                <a:sym typeface="Symbol" pitchFamily="18" charset="2"/>
              </a:rPr>
              <a:t>Sn  ~4 times </a:t>
            </a:r>
            <a:r>
              <a:rPr lang="en-GB" dirty="0" err="1" smtClean="0">
                <a:sym typeface="Symbol" pitchFamily="18" charset="2"/>
              </a:rPr>
              <a:t>Nb</a:t>
            </a:r>
            <a:r>
              <a:rPr lang="en-GB" dirty="0" smtClean="0">
                <a:sym typeface="Symbol" pitchFamily="18" charset="2"/>
              </a:rPr>
              <a:t>-Ti</a:t>
            </a:r>
          </a:p>
          <a:p>
            <a:pPr lvl="2" eaLnBrk="1" hangingPunct="1"/>
            <a:r>
              <a:rPr lang="en-GB" dirty="0" smtClean="0">
                <a:sym typeface="Symbol" pitchFamily="18" charset="2"/>
              </a:rPr>
              <a:t>Cost of HTS ~ 4 times Nb</a:t>
            </a:r>
            <a:r>
              <a:rPr lang="en-GB" baseline="-25000" dirty="0" smtClean="0">
                <a:sym typeface="Symbol" pitchFamily="18" charset="2"/>
              </a:rPr>
              <a:t>3</a:t>
            </a:r>
            <a:r>
              <a:rPr lang="en-GB" dirty="0" smtClean="0">
                <a:sym typeface="Symbol" pitchFamily="18" charset="2"/>
              </a:rPr>
              <a:t>Sn</a:t>
            </a:r>
          </a:p>
          <a:p>
            <a:pPr lvl="2" eaLnBrk="1" hangingPunct="1">
              <a:buNone/>
            </a:pPr>
            <a:r>
              <a:rPr lang="en-GB" dirty="0" smtClean="0">
                <a:sym typeface="Symbol" pitchFamily="18" charset="2"/>
              </a:rPr>
              <a:t>	 </a:t>
            </a:r>
            <a:r>
              <a:rPr lang="en-GB" dirty="0" smtClean="0">
                <a:solidFill>
                  <a:srgbClr val="C00000"/>
                </a:solidFill>
                <a:sym typeface="Symbol" pitchFamily="18" charset="2"/>
              </a:rPr>
              <a:t>grading of material is necessary</a:t>
            </a:r>
          </a:p>
          <a:p>
            <a:pPr lvl="1" eaLnBrk="1" hangingPunct="1"/>
            <a:r>
              <a:rPr lang="en-GB" dirty="0" smtClean="0">
                <a:sym typeface="Symbol" pitchFamily="18" charset="2"/>
              </a:rPr>
              <a:t>Margin</a:t>
            </a:r>
          </a:p>
          <a:p>
            <a:pPr lvl="2" eaLnBrk="1" hangingPunct="1"/>
            <a:r>
              <a:rPr lang="en-GB" dirty="0" smtClean="0">
                <a:sym typeface="Symbol" pitchFamily="18" charset="2"/>
              </a:rPr>
              <a:t>We ask to work with 20% margin</a:t>
            </a:r>
          </a:p>
          <a:p>
            <a:pPr lvl="2" eaLnBrk="1" hangingPunct="1">
              <a:buNone/>
            </a:pPr>
            <a:r>
              <a:rPr lang="en-GB" dirty="0" smtClean="0">
                <a:sym typeface="Symbol" pitchFamily="18" charset="2"/>
              </a:rPr>
              <a:t>	from  critical surface, i.e., we have </a:t>
            </a:r>
          </a:p>
          <a:p>
            <a:pPr lvl="2" eaLnBrk="1" hangingPunct="1">
              <a:buNone/>
            </a:pPr>
            <a:r>
              <a:rPr lang="en-GB" dirty="0" smtClean="0">
                <a:sym typeface="Symbol" pitchFamily="18" charset="2"/>
              </a:rPr>
              <a:t>	to design a </a:t>
            </a:r>
            <a:r>
              <a:rPr lang="en-GB" dirty="0" smtClean="0">
                <a:solidFill>
                  <a:srgbClr val="C00000"/>
                </a:solidFill>
                <a:sym typeface="Symbol" pitchFamily="18" charset="2"/>
              </a:rPr>
              <a:t>magnet for 25 T </a:t>
            </a:r>
            <a:endParaRPr lang="en-GB" sz="1400" dirty="0" smtClean="0">
              <a:solidFill>
                <a:srgbClr val="C00000"/>
              </a:solidFill>
              <a:sym typeface="Symbol" pitchFamily="18" charset="2"/>
            </a:endParaRPr>
          </a:p>
          <a:p>
            <a:pPr lvl="2" eaLnBrk="1" hangingPunct="1">
              <a:buNone/>
            </a:pPr>
            <a:endParaRPr lang="en-GB" sz="1400" dirty="0" smtClean="0">
              <a:sym typeface="Symbol" pitchFamily="18" charset="2"/>
            </a:endParaRPr>
          </a:p>
          <a:p>
            <a:pPr lvl="2" eaLnBrk="1" hangingPunct="1">
              <a:buNone/>
            </a:pPr>
            <a:r>
              <a:rPr lang="en-GB" sz="1400" dirty="0" smtClean="0">
                <a:sym typeface="Symbol" pitchFamily="18" charset="2"/>
              </a:rPr>
              <a:t>LHC ‘Energy Upgrade’ proposed in </a:t>
            </a:r>
            <a:r>
              <a:rPr lang="en-GB" sz="1400" dirty="0" smtClean="0">
                <a:solidFill>
                  <a:srgbClr val="009900"/>
                </a:solidFill>
                <a:sym typeface="Symbol" pitchFamily="18" charset="2"/>
              </a:rPr>
              <a:t>[O. </a:t>
            </a:r>
            <a:r>
              <a:rPr lang="en-GB" sz="1400" dirty="0" err="1" smtClean="0">
                <a:solidFill>
                  <a:srgbClr val="009900"/>
                </a:solidFill>
                <a:sym typeface="Symbol" pitchFamily="18" charset="2"/>
              </a:rPr>
              <a:t>Bruning</a:t>
            </a:r>
            <a:r>
              <a:rPr lang="en-GB" sz="1400" dirty="0" smtClean="0">
                <a:solidFill>
                  <a:srgbClr val="009900"/>
                </a:solidFill>
                <a:sym typeface="Symbol" pitchFamily="18" charset="2"/>
              </a:rPr>
              <a:t>, et </a:t>
            </a:r>
            <a:r>
              <a:rPr lang="en-GB" sz="1400" dirty="0" err="1" smtClean="0">
                <a:solidFill>
                  <a:srgbClr val="009900"/>
                </a:solidFill>
                <a:sym typeface="Symbol" pitchFamily="18" charset="2"/>
              </a:rPr>
              <a:t>al.,LHC</a:t>
            </a:r>
            <a:r>
              <a:rPr lang="en-GB" sz="1400" dirty="0" smtClean="0">
                <a:solidFill>
                  <a:srgbClr val="009900"/>
                </a:solidFill>
                <a:sym typeface="Symbol" pitchFamily="18" charset="2"/>
              </a:rPr>
              <a:t> Project Report </a:t>
            </a:r>
            <a:r>
              <a:rPr lang="en-GB" sz="1400" b="1" dirty="0" smtClean="0">
                <a:solidFill>
                  <a:srgbClr val="009900"/>
                </a:solidFill>
                <a:sym typeface="Symbol" pitchFamily="18" charset="2"/>
              </a:rPr>
              <a:t>626 </a:t>
            </a:r>
            <a:r>
              <a:rPr lang="en-GB" sz="1400" dirty="0" smtClean="0">
                <a:solidFill>
                  <a:srgbClr val="009900"/>
                </a:solidFill>
                <a:sym typeface="Symbol" pitchFamily="18" charset="2"/>
              </a:rPr>
              <a:t>(2002)]</a:t>
            </a:r>
            <a:endParaRPr lang="en-GB" sz="1400" dirty="0" smtClean="0">
              <a:sym typeface="Symbol" pitchFamily="18" charset="2"/>
            </a:endParaRPr>
          </a:p>
          <a:p>
            <a:pPr lvl="2" eaLnBrk="1" hangingPunct="1">
              <a:buNone/>
            </a:pPr>
            <a:r>
              <a:rPr lang="en-GB" sz="1400" dirty="0" smtClean="0">
                <a:sym typeface="Symbol" pitchFamily="18" charset="2"/>
              </a:rPr>
              <a:t>24 T dipole for LHC </a:t>
            </a:r>
            <a:r>
              <a:rPr lang="en-GB" sz="1400" dirty="0" err="1" smtClean="0">
                <a:sym typeface="Symbol" pitchFamily="18" charset="2"/>
              </a:rPr>
              <a:t>tripler</a:t>
            </a:r>
            <a:r>
              <a:rPr lang="en-GB" sz="1400" dirty="0" smtClean="0">
                <a:sym typeface="Symbol" pitchFamily="18" charset="2"/>
              </a:rPr>
              <a:t> proposed in </a:t>
            </a:r>
            <a:r>
              <a:rPr lang="en-GB" sz="1400" dirty="0" smtClean="0">
                <a:solidFill>
                  <a:srgbClr val="009900"/>
                </a:solidFill>
                <a:sym typeface="Symbol" pitchFamily="18" charset="2"/>
              </a:rPr>
              <a:t>[P. McIntyre,  A. </a:t>
            </a:r>
            <a:r>
              <a:rPr lang="en-GB" sz="1400" dirty="0" err="1" smtClean="0">
                <a:solidFill>
                  <a:srgbClr val="009900"/>
                </a:solidFill>
                <a:sym typeface="Symbol" pitchFamily="18" charset="2"/>
              </a:rPr>
              <a:t>Sattarov</a:t>
            </a:r>
            <a:r>
              <a:rPr lang="en-GB" sz="1400" dirty="0" smtClean="0">
                <a:solidFill>
                  <a:srgbClr val="009900"/>
                </a:solidFill>
                <a:sym typeface="Symbol" pitchFamily="18" charset="2"/>
              </a:rPr>
              <a:t>, PAC 2005, 634]</a:t>
            </a:r>
          </a:p>
          <a:p>
            <a:pPr lvl="2" eaLnBrk="1" hangingPunct="1">
              <a:buNone/>
            </a:pPr>
            <a:r>
              <a:rPr lang="en-GB" sz="1400" dirty="0" smtClean="0">
                <a:sym typeface="Symbol" pitchFamily="18" charset="2"/>
              </a:rPr>
              <a:t>This proposal: </a:t>
            </a:r>
            <a:r>
              <a:rPr lang="en-GB" sz="1400" dirty="0" smtClean="0">
                <a:solidFill>
                  <a:srgbClr val="009900"/>
                </a:solidFill>
                <a:sym typeface="Symbol" pitchFamily="18" charset="2"/>
              </a:rPr>
              <a:t>[L. Rossi, E. </a:t>
            </a:r>
            <a:r>
              <a:rPr lang="en-GB" sz="1400" dirty="0" err="1" smtClean="0">
                <a:solidFill>
                  <a:srgbClr val="009900"/>
                </a:solidFill>
                <a:sym typeface="Symbol" pitchFamily="18" charset="2"/>
              </a:rPr>
              <a:t>Todesco</a:t>
            </a:r>
            <a:r>
              <a:rPr lang="en-GB" sz="1400" dirty="0" smtClean="0">
                <a:solidFill>
                  <a:srgbClr val="009900"/>
                </a:solidFill>
                <a:sym typeface="Symbol" pitchFamily="18" charset="2"/>
              </a:rPr>
              <a:t>, CERN 2011-3]</a:t>
            </a:r>
            <a:endParaRPr lang="en-GB" sz="1400" dirty="0">
              <a:solidFill>
                <a:srgbClr val="009900"/>
              </a:solidFill>
              <a:sym typeface="Symbol" pitchFamily="18" charset="2"/>
            </a:endParaRPr>
          </a:p>
          <a:p>
            <a:pPr lvl="2" eaLnBrk="1" hangingPunct="1">
              <a:buNone/>
            </a:pPr>
            <a:endParaRPr lang="en-GB" sz="1400" dirty="0" smtClean="0">
              <a:solidFill>
                <a:srgbClr val="009900"/>
              </a:solidFill>
              <a:sym typeface="Symbol" pitchFamily="18" charset="2"/>
            </a:endParaRPr>
          </a:p>
        </p:txBody>
      </p:sp>
      <p:pic>
        <p:nvPicPr>
          <p:cNvPr id="5" name="Picture 4" descr="0911188_01-A5-at-72-dpi.jpg"/>
          <p:cNvPicPr>
            <a:picLocks noChangeAspect="1"/>
          </p:cNvPicPr>
          <p:nvPr/>
        </p:nvPicPr>
        <p:blipFill>
          <a:blip r:embed="rId2" cstate="print"/>
          <a:stretch>
            <a:fillRect/>
          </a:stretch>
        </p:blipFill>
        <p:spPr>
          <a:xfrm>
            <a:off x="6432072" y="2240783"/>
            <a:ext cx="2443754" cy="1637882"/>
          </a:xfrm>
          <a:prstGeom prst="rect">
            <a:avLst/>
          </a:prstGeom>
        </p:spPr>
      </p:pic>
      <p:pic>
        <p:nvPicPr>
          <p:cNvPr id="6" name="Picture 2"/>
          <p:cNvPicPr>
            <a:picLocks noChangeAspect="1" noChangeArrowheads="1"/>
          </p:cNvPicPr>
          <p:nvPr/>
        </p:nvPicPr>
        <p:blipFill>
          <a:blip r:embed="rId3" cstate="print"/>
          <a:srcRect/>
          <a:stretch>
            <a:fillRect/>
          </a:stretch>
        </p:blipFill>
        <p:spPr bwMode="auto">
          <a:xfrm>
            <a:off x="5252620" y="4172177"/>
            <a:ext cx="3743325" cy="13906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12</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MAGNETS: DIPOLE COIL</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First choice: </a:t>
            </a:r>
            <a:r>
              <a:rPr lang="en-GB" dirty="0" smtClean="0">
                <a:solidFill>
                  <a:srgbClr val="C00000"/>
                </a:solidFill>
                <a:sym typeface="Symbol" pitchFamily="18" charset="2"/>
              </a:rPr>
              <a:t>current density </a:t>
            </a:r>
            <a:r>
              <a:rPr lang="en-GB" dirty="0" smtClean="0">
                <a:sym typeface="Symbol" pitchFamily="18" charset="2"/>
              </a:rPr>
              <a:t>– keep the same as the LHC</a:t>
            </a:r>
          </a:p>
          <a:p>
            <a:pPr lvl="1" eaLnBrk="1" hangingPunct="1">
              <a:buNone/>
            </a:pPr>
            <a:r>
              <a:rPr lang="en-GB" dirty="0" smtClean="0">
                <a:sym typeface="Symbol" pitchFamily="18" charset="2"/>
              </a:rPr>
              <a:t>		</a:t>
            </a:r>
            <a:r>
              <a:rPr lang="en-GB" sz="1600" i="1" dirty="0" smtClean="0">
                <a:sym typeface="Symbol" pitchFamily="18" charset="2"/>
              </a:rPr>
              <a:t>B </a:t>
            </a:r>
            <a:r>
              <a:rPr lang="en-GB" sz="1600" dirty="0" smtClean="0">
                <a:sym typeface="Symbol" pitchFamily="18" charset="2"/>
              </a:rPr>
              <a:t>[T] </a:t>
            </a:r>
            <a:r>
              <a:rPr lang="en-GB" sz="1600" i="1" dirty="0" smtClean="0">
                <a:sym typeface="Symbol" pitchFamily="18" charset="2"/>
              </a:rPr>
              <a:t>~ 0.0007 ×</a:t>
            </a:r>
            <a:r>
              <a:rPr lang="en-GB" sz="1600" i="1" dirty="0" smtClean="0">
                <a:sym typeface="Symbol"/>
              </a:rPr>
              <a:t> </a:t>
            </a:r>
            <a:r>
              <a:rPr lang="en-GB" sz="1600" i="1" dirty="0" smtClean="0">
                <a:sym typeface="Symbol" pitchFamily="18" charset="2"/>
              </a:rPr>
              <a:t>coil width </a:t>
            </a:r>
            <a:r>
              <a:rPr lang="en-GB" sz="1600" dirty="0" smtClean="0">
                <a:sym typeface="Symbol" pitchFamily="18" charset="2"/>
              </a:rPr>
              <a:t>[mm] </a:t>
            </a:r>
            <a:r>
              <a:rPr lang="en-GB" sz="1600" i="1" dirty="0" smtClean="0">
                <a:sym typeface="Symbol" pitchFamily="18" charset="2"/>
              </a:rPr>
              <a:t>×</a:t>
            </a:r>
            <a:r>
              <a:rPr lang="en-GB" sz="1600" i="1" dirty="0" smtClean="0">
                <a:sym typeface="Symbol"/>
              </a:rPr>
              <a:t> current density </a:t>
            </a:r>
            <a:r>
              <a:rPr lang="en-GB" sz="1600" dirty="0" smtClean="0">
                <a:sym typeface="Symbol"/>
              </a:rPr>
              <a:t>[A</a:t>
            </a:r>
            <a:r>
              <a:rPr lang="en-GB" sz="1600" dirty="0" smtClean="0">
                <a:sym typeface="Symbol" pitchFamily="18" charset="2"/>
              </a:rPr>
              <a:t>/mm</a:t>
            </a:r>
            <a:r>
              <a:rPr lang="en-GB" sz="1600" baseline="30000" dirty="0" smtClean="0">
                <a:sym typeface="Symbol" pitchFamily="18" charset="2"/>
              </a:rPr>
              <a:t>2</a:t>
            </a:r>
            <a:r>
              <a:rPr lang="en-GB" sz="1600" dirty="0" smtClean="0">
                <a:sym typeface="Symbol" pitchFamily="18" charset="2"/>
              </a:rPr>
              <a:t>]</a:t>
            </a:r>
          </a:p>
          <a:p>
            <a:pPr lvl="1" eaLnBrk="1" hangingPunct="1">
              <a:buNone/>
            </a:pPr>
            <a:r>
              <a:rPr lang="en-GB" sz="1600" dirty="0" smtClean="0">
                <a:sym typeface="Symbol" pitchFamily="18" charset="2"/>
              </a:rPr>
              <a:t>LHC:      8</a:t>
            </a:r>
            <a:r>
              <a:rPr lang="en-GB" sz="1600" i="1" dirty="0" smtClean="0">
                <a:sym typeface="Symbol" pitchFamily="18" charset="2"/>
              </a:rPr>
              <a:t> </a:t>
            </a:r>
            <a:r>
              <a:rPr lang="en-GB" sz="1600" dirty="0" smtClean="0">
                <a:sym typeface="Symbol" pitchFamily="18" charset="2"/>
              </a:rPr>
              <a:t>[T]</a:t>
            </a:r>
            <a:r>
              <a:rPr lang="en-GB" sz="1600" i="1" dirty="0" smtClean="0">
                <a:sym typeface="Symbol" pitchFamily="18" charset="2"/>
              </a:rPr>
              <a:t>~ </a:t>
            </a:r>
            <a:r>
              <a:rPr lang="en-GB" sz="1600" dirty="0" smtClean="0">
                <a:sym typeface="Symbol" pitchFamily="18" charset="2"/>
              </a:rPr>
              <a:t>0.0007 </a:t>
            </a:r>
            <a:r>
              <a:rPr lang="en-GB" sz="1600" i="1" dirty="0" smtClean="0">
                <a:sym typeface="Symbol" pitchFamily="18" charset="2"/>
              </a:rPr>
              <a:t>× </a:t>
            </a:r>
            <a:r>
              <a:rPr lang="en-GB" sz="1600" dirty="0" smtClean="0">
                <a:sym typeface="Symbol" pitchFamily="18" charset="2"/>
              </a:rPr>
              <a:t>30 </a:t>
            </a:r>
            <a:r>
              <a:rPr lang="en-GB" sz="1600" i="1" dirty="0" smtClean="0">
                <a:sym typeface="Symbol" pitchFamily="18" charset="2"/>
              </a:rPr>
              <a:t>× </a:t>
            </a:r>
            <a:r>
              <a:rPr lang="en-GB" sz="1600" dirty="0" smtClean="0">
                <a:sym typeface="Symbol" pitchFamily="18" charset="2"/>
              </a:rPr>
              <a:t>380</a:t>
            </a: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r>
              <a:rPr lang="en-GB" dirty="0" smtClean="0">
                <a:sym typeface="Symbol" pitchFamily="18" charset="2"/>
              </a:rPr>
              <a:t>Accelerators used current density of the order of 350</a:t>
            </a:r>
            <a:r>
              <a:rPr lang="en-GB" dirty="0" smtClean="0">
                <a:sym typeface="Symbol"/>
              </a:rPr>
              <a:t></a:t>
            </a:r>
            <a:r>
              <a:rPr lang="en-GB" dirty="0" smtClean="0">
                <a:sym typeface="Symbol" pitchFamily="18" charset="2"/>
              </a:rPr>
              <a:t>400 A/mm</a:t>
            </a:r>
            <a:r>
              <a:rPr lang="en-GB" baseline="30000" dirty="0" smtClean="0">
                <a:sym typeface="Symbol" pitchFamily="18" charset="2"/>
              </a:rPr>
              <a:t>2</a:t>
            </a:r>
            <a:endParaRPr lang="en-GB" dirty="0" smtClean="0">
              <a:sym typeface="Symbol" pitchFamily="18" charset="2"/>
            </a:endParaRPr>
          </a:p>
          <a:p>
            <a:pPr lvl="2" eaLnBrk="1" hangingPunct="1"/>
            <a:r>
              <a:rPr lang="en-GB" dirty="0" smtClean="0">
                <a:sym typeface="Symbol" pitchFamily="18" charset="2"/>
              </a:rPr>
              <a:t>This provides ~</a:t>
            </a:r>
            <a:r>
              <a:rPr lang="en-GB" dirty="0" smtClean="0">
                <a:solidFill>
                  <a:srgbClr val="C00000"/>
                </a:solidFill>
                <a:sym typeface="Symbol" pitchFamily="18" charset="2"/>
              </a:rPr>
              <a:t>2.5 T for 10 mm thickness</a:t>
            </a:r>
          </a:p>
          <a:p>
            <a:pPr lvl="2" eaLnBrk="1" hangingPunct="1"/>
            <a:r>
              <a:rPr lang="en-GB" dirty="0" smtClean="0">
                <a:sym typeface="Symbol" pitchFamily="18" charset="2"/>
              </a:rPr>
              <a:t>80 mm needed for reaching 20 T</a:t>
            </a:r>
          </a:p>
          <a:p>
            <a:pPr lvl="1" eaLnBrk="1" hangingPunct="1"/>
            <a:endParaRPr lang="en-GB" dirty="0" smtClean="0">
              <a:sym typeface="Symbol" pitchFamily="18" charset="2"/>
            </a:endParaRPr>
          </a:p>
          <a:p>
            <a:pPr marL="457200" lvl="1" indent="0" eaLnBrk="1" hangingPunct="1">
              <a:buNone/>
            </a:pPr>
            <a:r>
              <a:rPr lang="en-GB" dirty="0">
                <a:sym typeface="Symbol" pitchFamily="18" charset="2"/>
              </a:rPr>
              <a:t>w</a:t>
            </a:r>
            <a:r>
              <a:rPr lang="en-GB" dirty="0" smtClean="0">
                <a:sym typeface="Symbol" pitchFamily="18" charset="2"/>
              </a:rPr>
              <a:t>.r.t. McIntyre design at 800 A/mm</a:t>
            </a:r>
            <a:r>
              <a:rPr lang="en-GB" baseline="30000" dirty="0" smtClean="0">
                <a:sym typeface="Symbol" pitchFamily="18" charset="2"/>
              </a:rPr>
              <a:t>2</a:t>
            </a:r>
          </a:p>
          <a:p>
            <a:pPr lvl="2" eaLnBrk="1" hangingPunct="1"/>
            <a:r>
              <a:rPr lang="en-GB" dirty="0" smtClean="0">
                <a:sym typeface="Symbol" pitchFamily="18" charset="2"/>
              </a:rPr>
              <a:t>Stress increases only by 2.4</a:t>
            </a:r>
          </a:p>
          <a:p>
            <a:pPr lvl="2" eaLnBrk="1" hangingPunct="1"/>
            <a:r>
              <a:rPr lang="en-GB" dirty="0" smtClean="0">
                <a:sym typeface="Symbol" pitchFamily="18" charset="2"/>
              </a:rPr>
              <a:t>Coil size is still manageable</a:t>
            </a:r>
            <a:endParaRPr lang="en-GB" dirty="0" smtClean="0">
              <a:sym typeface="Symbol" pitchFamily="18" charset="2"/>
            </a:endParaRPr>
          </a:p>
        </p:txBody>
      </p:sp>
      <p:sp>
        <p:nvSpPr>
          <p:cNvPr id="6" name="TextBox 5"/>
          <p:cNvSpPr txBox="1"/>
          <p:nvPr/>
        </p:nvSpPr>
        <p:spPr>
          <a:xfrm>
            <a:off x="5362596" y="6284881"/>
            <a:ext cx="3490002" cy="246221"/>
          </a:xfrm>
          <a:prstGeom prst="rect">
            <a:avLst/>
          </a:prstGeom>
          <a:noFill/>
        </p:spPr>
        <p:txBody>
          <a:bodyPr wrap="square" rtlCol="0">
            <a:spAutoFit/>
          </a:bodyPr>
          <a:lstStyle/>
          <a:p>
            <a:r>
              <a:rPr lang="fr-CH" sz="1000" dirty="0" err="1" smtClean="0"/>
              <a:t>Operational</a:t>
            </a:r>
            <a:r>
              <a:rPr lang="fr-CH" sz="1000" dirty="0" smtClean="0"/>
              <a:t> </a:t>
            </a:r>
            <a:r>
              <a:rPr lang="fr-CH" sz="1000" dirty="0" err="1" smtClean="0"/>
              <a:t>field</a:t>
            </a:r>
            <a:r>
              <a:rPr lang="fr-CH" sz="1000" dirty="0" smtClean="0"/>
              <a:t> versus </a:t>
            </a:r>
            <a:r>
              <a:rPr lang="fr-CH" sz="1000" dirty="0" err="1" smtClean="0"/>
              <a:t>coil</a:t>
            </a:r>
            <a:r>
              <a:rPr lang="fr-CH" sz="1000" dirty="0" smtClean="0"/>
              <a:t> </a:t>
            </a:r>
            <a:r>
              <a:rPr lang="fr-CH" sz="1000" dirty="0" err="1" smtClean="0"/>
              <a:t>width</a:t>
            </a:r>
            <a:r>
              <a:rPr lang="fr-CH" sz="1000" dirty="0" smtClean="0"/>
              <a:t> in </a:t>
            </a:r>
            <a:r>
              <a:rPr lang="fr-CH" sz="1000" dirty="0" err="1" smtClean="0"/>
              <a:t>accelerator</a:t>
            </a:r>
            <a:r>
              <a:rPr lang="fr-CH" sz="1000" dirty="0" smtClean="0"/>
              <a:t> </a:t>
            </a:r>
            <a:r>
              <a:rPr lang="fr-CH" sz="1000" dirty="0" err="1" smtClean="0"/>
              <a:t>magnets</a:t>
            </a:r>
            <a:endParaRPr lang="en-US" sz="1000" dirty="0"/>
          </a:p>
        </p:txBody>
      </p:sp>
      <p:pic>
        <p:nvPicPr>
          <p:cNvPr id="7" name="Picture 1"/>
          <p:cNvPicPr>
            <a:picLocks noChangeAspect="1" noChangeArrowheads="1"/>
          </p:cNvPicPr>
          <p:nvPr/>
        </p:nvPicPr>
        <p:blipFill>
          <a:blip r:embed="rId2" cstate="print"/>
          <a:srcRect/>
          <a:stretch>
            <a:fillRect/>
          </a:stretch>
        </p:blipFill>
        <p:spPr bwMode="auto">
          <a:xfrm>
            <a:off x="5262113" y="4025361"/>
            <a:ext cx="3726092" cy="2332065"/>
          </a:xfrm>
          <a:prstGeom prst="rect">
            <a:avLst/>
          </a:prstGeom>
          <a:noFill/>
          <a:ln w="9525">
            <a:noFill/>
            <a:miter lim="800000"/>
            <a:headEnd/>
            <a:tailEnd/>
          </a:ln>
          <a:effectLst/>
        </p:spPr>
      </p:pic>
      <p:pic>
        <p:nvPicPr>
          <p:cNvPr id="8" name="Picture 35"/>
          <p:cNvPicPr>
            <a:picLocks noChangeAspect="1" noChangeArrowheads="1"/>
          </p:cNvPicPr>
          <p:nvPr/>
        </p:nvPicPr>
        <p:blipFill>
          <a:blip r:embed="rId3" cstate="print"/>
          <a:srcRect/>
          <a:stretch>
            <a:fillRect/>
          </a:stretch>
        </p:blipFill>
        <p:spPr bwMode="auto">
          <a:xfrm>
            <a:off x="6726638" y="1559541"/>
            <a:ext cx="1888446" cy="1766365"/>
          </a:xfrm>
          <a:prstGeom prst="rect">
            <a:avLst/>
          </a:prstGeom>
          <a:noFill/>
          <a:ln w="9525">
            <a:noFill/>
            <a:miter lim="800000"/>
            <a:headEnd/>
            <a:tailEnd/>
          </a:ln>
          <a:effectLst/>
        </p:spPr>
      </p:pic>
      <p:pic>
        <p:nvPicPr>
          <p:cNvPr id="9" name="Picture 34" descr="dipole_sk_mnw3"/>
          <p:cNvPicPr>
            <a:picLocks noChangeAspect="1" noChangeArrowheads="1"/>
          </p:cNvPicPr>
          <p:nvPr/>
        </p:nvPicPr>
        <p:blipFill>
          <a:blip r:embed="rId4" cstate="print"/>
          <a:srcRect/>
          <a:stretch>
            <a:fillRect/>
          </a:stretch>
        </p:blipFill>
        <p:spPr bwMode="auto">
          <a:xfrm>
            <a:off x="5224541" y="2126317"/>
            <a:ext cx="1455737" cy="1106488"/>
          </a:xfrm>
          <a:prstGeom prst="rect">
            <a:avLst/>
          </a:prstGeom>
          <a:noFill/>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7955" y="2325781"/>
            <a:ext cx="399097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13</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MAGNETS</a:t>
            </a:r>
            <a:r>
              <a:rPr lang="fr-CH" smtClean="0">
                <a:solidFill>
                  <a:schemeClr val="bg1"/>
                </a:solidFill>
                <a:sym typeface="Symbol" pitchFamily="18" charset="2"/>
              </a:rPr>
              <a:t>: DIPOLE PARAMTERS</a:t>
            </a:r>
            <a:endParaRPr lang="en-US" dirty="0" smtClean="0">
              <a:solidFill>
                <a:schemeClr val="bg1"/>
              </a:solidFill>
              <a:sym typeface="Symbol" pitchFamily="18" charset="2"/>
            </a:endParaRPr>
          </a:p>
        </p:txBody>
      </p:sp>
      <p:sp>
        <p:nvSpPr>
          <p:cNvPr id="10" name="Rectangle 3"/>
          <p:cNvSpPr txBox="1">
            <a:spLocks noChangeArrowheads="1"/>
          </p:cNvSpPr>
          <p:nvPr/>
        </p:nvSpPr>
        <p:spPr bwMode="auto">
          <a:xfrm>
            <a:off x="255206" y="1213635"/>
            <a:ext cx="8677275" cy="5240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Pct val="65000"/>
              <a:buFontTx/>
              <a:buBlip>
                <a:blip r:embed="rId2"/>
              </a:buBlip>
              <a:tabLst/>
              <a:defRPr/>
            </a:pPr>
            <a:r>
              <a:rPr kumimoji="0" lang="en-GB" sz="2400" b="0" i="0" u="none" strike="noStrike" kern="0" cap="none" spc="0" normalizeH="0" baseline="0" noProof="0" dirty="0" smtClean="0">
                <a:ln>
                  <a:noFill/>
                </a:ln>
                <a:solidFill>
                  <a:srgbClr val="FF3300"/>
                </a:solidFill>
                <a:effectLst/>
                <a:uLnTx/>
                <a:uFillTx/>
                <a:latin typeface="+mn-lt"/>
                <a:ea typeface="+mn-ea"/>
                <a:cs typeface="+mn-cs"/>
                <a:sym typeface="Symbol" pitchFamily="18" charset="2"/>
              </a:rPr>
              <a:t>Stored energy </a:t>
            </a:r>
            <a:r>
              <a:rPr kumimoji="0" lang="en-GB" sz="2400" b="0" i="0" u="none" strike="noStrike" kern="0" cap="none" spc="0" normalizeH="0" baseline="0" noProof="0" dirty="0" smtClean="0">
                <a:ln>
                  <a:noFill/>
                </a:ln>
                <a:solidFill>
                  <a:schemeClr val="tx1"/>
                </a:solidFill>
                <a:effectLst/>
                <a:uLnTx/>
                <a:uFillTx/>
                <a:latin typeface="+mn-lt"/>
                <a:ea typeface="+mn-ea"/>
                <a:cs typeface="+mn-cs"/>
                <a:sym typeface="Symbol" pitchFamily="18" charset="2"/>
              </a:rPr>
              <a:t>is critical</a:t>
            </a:r>
          </a:p>
          <a:p>
            <a:pPr marL="742950" marR="0" lvl="1" indent="-285750" algn="l" defTabSz="914400" rtl="0" eaLnBrk="1" fontAlgn="base" latinLnBrk="0" hangingPunct="1">
              <a:lnSpc>
                <a:spcPct val="100000"/>
              </a:lnSpc>
              <a:spcBef>
                <a:spcPct val="20000"/>
              </a:spcBef>
              <a:spcAft>
                <a:spcPct val="0"/>
              </a:spcAft>
              <a:buClrTx/>
              <a:buSzPct val="65000"/>
              <a:buFontTx/>
              <a:buBlip>
                <a:blip r:embed="rId3"/>
              </a:buBlip>
              <a:tabLst/>
              <a:defRPr/>
            </a:pPr>
            <a:endParaRPr kumimoji="0" lang="en-GB" sz="2000" b="0" i="0" u="none" strike="noStrike" kern="0" cap="none" spc="0" normalizeH="0" baseline="0" noProof="0" dirty="0" smtClean="0">
              <a:ln>
                <a:noFill/>
              </a:ln>
              <a:solidFill>
                <a:schemeClr val="tx1"/>
              </a:solidFill>
              <a:effectLst/>
              <a:uLnTx/>
              <a:uFillTx/>
              <a:latin typeface="+mn-lt"/>
              <a:sym typeface="Symbol" pitchFamily="18" charset="2"/>
            </a:endParaRPr>
          </a:p>
        </p:txBody>
      </p:sp>
      <p:sp>
        <p:nvSpPr>
          <p:cNvPr id="12" name="TextBox 11"/>
          <p:cNvSpPr txBox="1"/>
          <p:nvPr/>
        </p:nvSpPr>
        <p:spPr>
          <a:xfrm>
            <a:off x="4659768" y="6397850"/>
            <a:ext cx="3275256" cy="246221"/>
          </a:xfrm>
          <a:prstGeom prst="rect">
            <a:avLst/>
          </a:prstGeom>
          <a:noFill/>
        </p:spPr>
        <p:txBody>
          <a:bodyPr wrap="none" rtlCol="0">
            <a:spAutoFit/>
          </a:bodyPr>
          <a:lstStyle/>
          <a:p>
            <a:r>
              <a:rPr lang="fr-CH" sz="1000" dirty="0" smtClean="0"/>
              <a:t>Stress in </a:t>
            </a:r>
            <a:r>
              <a:rPr lang="fr-CH" sz="1000" dirty="0" smtClean="0"/>
              <a:t>the </a:t>
            </a:r>
            <a:r>
              <a:rPr lang="fr-CH" sz="1000" dirty="0" err="1" smtClean="0"/>
              <a:t>coil</a:t>
            </a:r>
            <a:r>
              <a:rPr lang="fr-CH" sz="1000" dirty="0" smtClean="0"/>
              <a:t> </a:t>
            </a:r>
            <a:r>
              <a:rPr lang="fr-CH" sz="1000" dirty="0" err="1" smtClean="0"/>
              <a:t>at</a:t>
            </a:r>
            <a:r>
              <a:rPr lang="fr-CH" sz="1000" dirty="0" smtClean="0"/>
              <a:t> </a:t>
            </a:r>
            <a:r>
              <a:rPr lang="fr-CH" sz="1000" dirty="0" smtClean="0"/>
              <a:t>20 T </a:t>
            </a:r>
            <a:r>
              <a:rPr lang="fr-CH" sz="1000" dirty="0" err="1" smtClean="0"/>
              <a:t>operational</a:t>
            </a:r>
            <a:r>
              <a:rPr lang="fr-CH" sz="1000" dirty="0" smtClean="0"/>
              <a:t> </a:t>
            </a:r>
            <a:r>
              <a:rPr lang="fr-CH" sz="1000" dirty="0" err="1" smtClean="0"/>
              <a:t>field</a:t>
            </a:r>
            <a:r>
              <a:rPr lang="fr-CH" sz="1000" dirty="0" smtClean="0"/>
              <a:t> </a:t>
            </a:r>
            <a:r>
              <a:rPr lang="fr-CH" sz="1000" dirty="0" smtClean="0">
                <a:solidFill>
                  <a:srgbClr val="009900"/>
                </a:solidFill>
              </a:rPr>
              <a:t>[A. </a:t>
            </a:r>
            <a:r>
              <a:rPr lang="fr-CH" sz="1000" dirty="0" err="1" smtClean="0">
                <a:solidFill>
                  <a:srgbClr val="009900"/>
                </a:solidFill>
              </a:rPr>
              <a:t>Milanese</a:t>
            </a:r>
            <a:r>
              <a:rPr lang="fr-CH" sz="1000" dirty="0" smtClean="0">
                <a:solidFill>
                  <a:srgbClr val="009900"/>
                </a:solidFill>
              </a:rPr>
              <a:t>]</a:t>
            </a:r>
            <a:endParaRPr lang="en-US" sz="1000" dirty="0">
              <a:solidFill>
                <a:srgbClr val="009900"/>
              </a:solidFill>
            </a:endParaRPr>
          </a:p>
        </p:txBody>
      </p:sp>
      <p:sp>
        <p:nvSpPr>
          <p:cNvPr id="13" name="TextBox 12"/>
          <p:cNvSpPr txBox="1"/>
          <p:nvPr/>
        </p:nvSpPr>
        <p:spPr>
          <a:xfrm>
            <a:off x="6260701" y="3404859"/>
            <a:ext cx="2315057" cy="400110"/>
          </a:xfrm>
          <a:prstGeom prst="rect">
            <a:avLst/>
          </a:prstGeom>
          <a:noFill/>
        </p:spPr>
        <p:txBody>
          <a:bodyPr wrap="none" rtlCol="0">
            <a:spAutoFit/>
          </a:bodyPr>
          <a:lstStyle/>
          <a:p>
            <a:r>
              <a:rPr lang="fr-CH" sz="1000" dirty="0" smtClean="0"/>
              <a:t>Sketch of the double aperture </a:t>
            </a:r>
            <a:r>
              <a:rPr lang="fr-CH" sz="1000" dirty="0" err="1" smtClean="0"/>
              <a:t>magnet</a:t>
            </a:r>
            <a:endParaRPr lang="fr-CH" sz="1000" dirty="0" smtClean="0"/>
          </a:p>
          <a:p>
            <a:pPr algn="ctr"/>
            <a:r>
              <a:rPr lang="fr-CH" sz="1000" dirty="0" smtClean="0"/>
              <a:t> </a:t>
            </a:r>
            <a:r>
              <a:rPr lang="fr-CH" sz="1000" dirty="0" err="1" smtClean="0"/>
              <a:t>with</a:t>
            </a:r>
            <a:r>
              <a:rPr lang="fr-CH" sz="1000" dirty="0" smtClean="0"/>
              <a:t> the </a:t>
            </a:r>
            <a:r>
              <a:rPr lang="fr-CH" sz="1000" dirty="0" err="1" smtClean="0"/>
              <a:t>iron</a:t>
            </a:r>
            <a:r>
              <a:rPr lang="fr-CH" sz="1000" dirty="0" smtClean="0"/>
              <a:t> </a:t>
            </a:r>
            <a:r>
              <a:rPr lang="fr-CH" sz="1000" dirty="0" err="1" smtClean="0"/>
              <a:t>yoke</a:t>
            </a:r>
            <a:r>
              <a:rPr lang="fr-CH" sz="1000" dirty="0" smtClean="0"/>
              <a:t> – </a:t>
            </a:r>
            <a:r>
              <a:rPr lang="fr-CH" sz="1000" dirty="0" err="1" smtClean="0"/>
              <a:t>Coils</a:t>
            </a:r>
            <a:r>
              <a:rPr lang="fr-CH" sz="1000" dirty="0" smtClean="0"/>
              <a:t> are in </a:t>
            </a:r>
            <a:r>
              <a:rPr lang="fr-CH" sz="1000" dirty="0" err="1" smtClean="0"/>
              <a:t>blue</a:t>
            </a:r>
            <a:endParaRPr lang="en-US" sz="1000" dirty="0"/>
          </a:p>
        </p:txBody>
      </p:sp>
      <p:pic>
        <p:nvPicPr>
          <p:cNvPr id="15" name="Picture 14" descr="20T_iron_v3.JPG"/>
          <p:cNvPicPr>
            <a:picLocks noChangeAspect="1"/>
          </p:cNvPicPr>
          <p:nvPr/>
        </p:nvPicPr>
        <p:blipFill>
          <a:blip r:embed="rId4" cstate="print"/>
          <a:stretch>
            <a:fillRect/>
          </a:stretch>
        </p:blipFill>
        <p:spPr>
          <a:xfrm>
            <a:off x="6085165" y="1264800"/>
            <a:ext cx="2847819" cy="2124319"/>
          </a:xfrm>
          <a:prstGeom prst="rect">
            <a:avLst/>
          </a:prstGeom>
        </p:spPr>
      </p:pic>
      <p:pic>
        <p:nvPicPr>
          <p:cNvPr id="17" name="Picture 6"/>
          <p:cNvPicPr>
            <a:picLocks noChangeAspect="1" noChangeArrowheads="1"/>
          </p:cNvPicPr>
          <p:nvPr/>
        </p:nvPicPr>
        <p:blipFill>
          <a:blip r:embed="rId5" cstate="print"/>
          <a:srcRect/>
          <a:stretch>
            <a:fillRect/>
          </a:stretch>
        </p:blipFill>
        <p:spPr bwMode="auto">
          <a:xfrm>
            <a:off x="523003" y="3949002"/>
            <a:ext cx="3335564" cy="2287743"/>
          </a:xfrm>
          <a:prstGeom prst="rect">
            <a:avLst/>
          </a:prstGeom>
          <a:noFill/>
          <a:ln w="9525">
            <a:noFill/>
            <a:miter lim="800000"/>
            <a:headEnd/>
            <a:tailEnd/>
          </a:ln>
          <a:effectLst/>
        </p:spPr>
      </p:pic>
      <p:sp>
        <p:nvSpPr>
          <p:cNvPr id="19" name="TextBox 11"/>
          <p:cNvSpPr txBox="1"/>
          <p:nvPr/>
        </p:nvSpPr>
        <p:spPr>
          <a:xfrm>
            <a:off x="523003" y="6304029"/>
            <a:ext cx="2502608" cy="246221"/>
          </a:xfrm>
          <a:prstGeom prst="rect">
            <a:avLst/>
          </a:prstGeom>
          <a:noFill/>
        </p:spPr>
        <p:txBody>
          <a:bodyPr wrap="none" rtlCol="0">
            <a:spAutoFit/>
          </a:bodyPr>
          <a:lstStyle/>
          <a:p>
            <a:r>
              <a:rPr lang="fr-CH" sz="1000" dirty="0" err="1" smtClean="0"/>
              <a:t>Coil</a:t>
            </a:r>
            <a:r>
              <a:rPr lang="fr-CH" sz="1000" dirty="0" smtClean="0"/>
              <a:t> </a:t>
            </a:r>
            <a:r>
              <a:rPr lang="fr-CH" sz="1000" dirty="0" err="1" smtClean="0"/>
              <a:t>grading</a:t>
            </a:r>
            <a:r>
              <a:rPr lang="fr-CH" sz="1000" dirty="0" smtClean="0"/>
              <a:t> (one quarter of </a:t>
            </a:r>
            <a:r>
              <a:rPr lang="fr-CH" sz="1000" dirty="0" err="1" smtClean="0"/>
              <a:t>coil</a:t>
            </a:r>
            <a:r>
              <a:rPr lang="fr-CH" sz="1000" dirty="0" smtClean="0"/>
              <a:t> </a:t>
            </a:r>
            <a:r>
              <a:rPr lang="fr-CH" sz="1000" dirty="0" err="1" smtClean="0"/>
              <a:t>shown</a:t>
            </a:r>
            <a:r>
              <a:rPr lang="fr-CH" sz="1000" dirty="0" smtClean="0"/>
              <a:t>) </a:t>
            </a:r>
            <a:endParaRPr lang="en-US" sz="1000" dirty="0"/>
          </a:p>
        </p:txBody>
      </p:sp>
      <p:pic>
        <p:nvPicPr>
          <p:cNvPr id="20" name="Picture 8" descr="20Tv3_sep_areas_sx.emf"/>
          <p:cNvPicPr>
            <a:picLocks noChangeAspect="1"/>
          </p:cNvPicPr>
          <p:nvPr/>
        </p:nvPicPr>
        <p:blipFill>
          <a:blip r:embed="rId6" cstate="print"/>
          <a:stretch>
            <a:fillRect/>
          </a:stretch>
        </p:blipFill>
        <p:spPr>
          <a:xfrm>
            <a:off x="4907535" y="4065431"/>
            <a:ext cx="3205422" cy="2332419"/>
          </a:xfrm>
          <a:prstGeom prst="rect">
            <a:avLst/>
          </a:prstGeom>
        </p:spPr>
      </p:pic>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55367" y="1747525"/>
            <a:ext cx="3990975"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p:txBody>
          <a:bodyPr/>
          <a:lstStyle/>
          <a:p>
            <a:pPr>
              <a:defRPr/>
            </a:pPr>
            <a:r>
              <a:rPr lang="en-US" dirty="0"/>
              <a:t>The HE-LHC - </a:t>
            </a:r>
            <a:fld id="{9F230881-2FF0-4640-AEB6-5C4F900EBD48}" type="slidenum">
              <a:rPr lang="en-US" smtClean="0"/>
              <a:pPr>
                <a:defRPr/>
              </a:pPr>
              <a:t>14</a:t>
            </a:fld>
            <a:endParaRPr lang="en-US" dirty="0" smtClean="0"/>
          </a:p>
        </p:txBody>
      </p:sp>
      <p:sp>
        <p:nvSpPr>
          <p:cNvPr id="15363"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COST</a:t>
            </a:r>
            <a:endParaRPr lang="en-US" dirty="0" smtClean="0">
              <a:solidFill>
                <a:schemeClr val="bg1"/>
              </a:solidFill>
              <a:sym typeface="Symbol" pitchFamily="18" charset="2"/>
            </a:endParaRPr>
          </a:p>
        </p:txBody>
      </p:sp>
      <p:sp>
        <p:nvSpPr>
          <p:cNvPr id="15364" name="Rectangle 3"/>
          <p:cNvSpPr>
            <a:spLocks noGrp="1" noChangeArrowheads="1"/>
          </p:cNvSpPr>
          <p:nvPr>
            <p:ph type="body" idx="1"/>
          </p:nvPr>
        </p:nvSpPr>
        <p:spPr/>
        <p:txBody>
          <a:bodyPr/>
          <a:lstStyle/>
          <a:p>
            <a:pPr eaLnBrk="1" hangingPunct="1"/>
            <a:r>
              <a:rPr lang="en-GB" dirty="0" smtClean="0">
                <a:sym typeface="Symbol" pitchFamily="18" charset="2"/>
              </a:rPr>
              <a:t>Acrobatic estimate (prices for 2025 …)	</a:t>
            </a:r>
          </a:p>
          <a:p>
            <a:pPr lvl="1" eaLnBrk="1" hangingPunct="1"/>
            <a:r>
              <a:rPr lang="en-GB" dirty="0" smtClean="0">
                <a:sym typeface="Symbol" pitchFamily="18" charset="2"/>
              </a:rPr>
              <a:t>Nb</a:t>
            </a:r>
            <a:r>
              <a:rPr lang="en-GB" baseline="-25000" dirty="0" smtClean="0">
                <a:sym typeface="Symbol" pitchFamily="18" charset="2"/>
              </a:rPr>
              <a:t>3</a:t>
            </a:r>
            <a:r>
              <a:rPr lang="en-GB" dirty="0" smtClean="0">
                <a:sym typeface="Symbol" pitchFamily="18" charset="2"/>
              </a:rPr>
              <a:t>Sn </a:t>
            </a:r>
            <a:r>
              <a:rPr lang="en-GB" dirty="0" smtClean="0">
                <a:solidFill>
                  <a:srgbClr val="C00000"/>
                </a:solidFill>
                <a:sym typeface="Symbol" pitchFamily="18" charset="2"/>
              </a:rPr>
              <a:t>4 times </a:t>
            </a:r>
            <a:r>
              <a:rPr lang="en-GB" dirty="0" smtClean="0">
                <a:sym typeface="Symbol" pitchFamily="18" charset="2"/>
              </a:rPr>
              <a:t>more expensive than </a:t>
            </a:r>
            <a:r>
              <a:rPr lang="en-GB" dirty="0" err="1" smtClean="0">
                <a:sym typeface="Symbol" pitchFamily="18" charset="2"/>
              </a:rPr>
              <a:t>Nb</a:t>
            </a:r>
            <a:r>
              <a:rPr lang="en-GB" dirty="0" smtClean="0">
                <a:sym typeface="Symbol" pitchFamily="18" charset="2"/>
              </a:rPr>
              <a:t>-Ti</a:t>
            </a:r>
          </a:p>
          <a:p>
            <a:pPr lvl="1" eaLnBrk="1" hangingPunct="1"/>
            <a:r>
              <a:rPr lang="en-GB" dirty="0" smtClean="0">
                <a:sym typeface="Symbol" pitchFamily="18" charset="2"/>
              </a:rPr>
              <a:t>HTS </a:t>
            </a:r>
            <a:r>
              <a:rPr lang="en-GB" dirty="0" smtClean="0">
                <a:solidFill>
                  <a:srgbClr val="C00000"/>
                </a:solidFill>
                <a:sym typeface="Symbol" pitchFamily="18" charset="2"/>
              </a:rPr>
              <a:t>4 times </a:t>
            </a:r>
            <a:r>
              <a:rPr lang="en-GB" dirty="0" smtClean="0">
                <a:sym typeface="Symbol" pitchFamily="18" charset="2"/>
              </a:rPr>
              <a:t>more expensive than Nb</a:t>
            </a:r>
            <a:r>
              <a:rPr lang="en-GB" baseline="-25000" dirty="0" smtClean="0">
                <a:sym typeface="Symbol" pitchFamily="18" charset="2"/>
              </a:rPr>
              <a:t>3</a:t>
            </a:r>
            <a:r>
              <a:rPr lang="en-GB" dirty="0" smtClean="0">
                <a:sym typeface="Symbol" pitchFamily="18" charset="2"/>
              </a:rPr>
              <a:t>Sn</a:t>
            </a:r>
          </a:p>
          <a:p>
            <a:pPr eaLnBrk="1" hangingPunct="1"/>
            <a:endParaRPr lang="en-GB" dirty="0" smtClean="0">
              <a:solidFill>
                <a:srgbClr val="C00000"/>
              </a:solidFill>
              <a:sym typeface="Symbol" pitchFamily="18" charset="2"/>
            </a:endParaRPr>
          </a:p>
          <a:p>
            <a:pPr eaLnBrk="1" hangingPunct="1"/>
            <a:endParaRPr lang="en-GB" dirty="0">
              <a:solidFill>
                <a:srgbClr val="C00000"/>
              </a:solidFill>
              <a:sym typeface="Symbol" pitchFamily="18" charset="2"/>
            </a:endParaRPr>
          </a:p>
          <a:p>
            <a:pPr eaLnBrk="1" hangingPunct="1"/>
            <a:endParaRPr lang="en-GB" dirty="0" smtClean="0">
              <a:solidFill>
                <a:srgbClr val="C00000"/>
              </a:solidFill>
              <a:sym typeface="Symbol" pitchFamily="18" charset="2"/>
            </a:endParaRPr>
          </a:p>
          <a:p>
            <a:pPr eaLnBrk="1" hangingPunct="1"/>
            <a:endParaRPr lang="en-GB" dirty="0">
              <a:solidFill>
                <a:srgbClr val="C00000"/>
              </a:solidFill>
              <a:sym typeface="Symbol" pitchFamily="18" charset="2"/>
            </a:endParaRPr>
          </a:p>
          <a:p>
            <a:pPr eaLnBrk="1" hangingPunct="1"/>
            <a:r>
              <a:rPr lang="en-GB" dirty="0" smtClean="0">
                <a:solidFill>
                  <a:srgbClr val="C00000"/>
                </a:solidFill>
                <a:sym typeface="Symbol" pitchFamily="18" charset="2"/>
              </a:rPr>
              <a:t>3.8 M$ </a:t>
            </a:r>
            <a:r>
              <a:rPr lang="en-GB" dirty="0" smtClean="0">
                <a:sym typeface="Symbol" pitchFamily="18" charset="2"/>
              </a:rPr>
              <a:t>of conductor per LHC-like magnet (15 m, 2-in-1)</a:t>
            </a:r>
          </a:p>
          <a:p>
            <a:pPr lvl="1" eaLnBrk="1" hangingPunct="1"/>
            <a:r>
              <a:rPr lang="en-GB" dirty="0" smtClean="0">
                <a:sym typeface="Symbol" pitchFamily="18" charset="2"/>
              </a:rPr>
              <a:t>4.6 M$ including manufacturing (hypothesis: the same as LHC except coil construction increased by 50%)</a:t>
            </a:r>
          </a:p>
          <a:p>
            <a:pPr eaLnBrk="1" hangingPunct="1"/>
            <a:r>
              <a:rPr lang="en-GB" dirty="0" smtClean="0">
                <a:sym typeface="Symbol" pitchFamily="18" charset="2"/>
              </a:rPr>
              <a:t>1200 dipoles → 5500 M$</a:t>
            </a:r>
          </a:p>
          <a:p>
            <a:pPr lvl="1" eaLnBrk="1" hangingPunct="1"/>
            <a:r>
              <a:rPr lang="en-GB" dirty="0" smtClean="0">
                <a:sym typeface="Symbol" pitchFamily="18" charset="2"/>
              </a:rPr>
              <a:t>About five times the LHC for 2.5 times the </a:t>
            </a:r>
            <a:r>
              <a:rPr lang="en-GB" dirty="0" smtClean="0">
                <a:sym typeface="Symbol" pitchFamily="18" charset="2"/>
              </a:rPr>
              <a:t>field</a:t>
            </a:r>
            <a:endParaRPr lang="en-GB" dirty="0" smtClean="0">
              <a:sym typeface="Symbol" pitchFamily="18" charset="2"/>
            </a:endParaRPr>
          </a:p>
        </p:txBody>
      </p:sp>
      <p:pic>
        <p:nvPicPr>
          <p:cNvPr id="5" name="Picture 4"/>
          <p:cNvPicPr/>
          <p:nvPr/>
        </p:nvPicPr>
        <p:blipFill>
          <a:blip r:embed="rId2" cstate="print"/>
          <a:srcRect/>
          <a:stretch>
            <a:fillRect/>
          </a:stretch>
        </p:blipFill>
        <p:spPr bwMode="auto">
          <a:xfrm>
            <a:off x="2624614" y="2445666"/>
            <a:ext cx="4072400" cy="160644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p:txBody>
          <a:bodyPr/>
          <a:lstStyle/>
          <a:p>
            <a:pPr>
              <a:defRPr/>
            </a:pPr>
            <a:r>
              <a:rPr lang="en-US" dirty="0"/>
              <a:t>The HE-LHC - </a:t>
            </a:r>
            <a:fld id="{9F230881-2FF0-4640-AEB6-5C4F900EBD48}" type="slidenum">
              <a:rPr lang="en-US" smtClean="0"/>
              <a:pPr>
                <a:defRPr/>
              </a:pPr>
              <a:t>15</a:t>
            </a:fld>
            <a:endParaRPr lang="en-US" dirty="0" smtClean="0"/>
          </a:p>
        </p:txBody>
      </p:sp>
      <p:sp>
        <p:nvSpPr>
          <p:cNvPr id="15363"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THE NEW TUNNEL OPTION</a:t>
            </a:r>
            <a:endParaRPr lang="en-US" dirty="0" smtClean="0">
              <a:solidFill>
                <a:schemeClr val="bg1"/>
              </a:solidFill>
              <a:sym typeface="Symbol" pitchFamily="18" charset="2"/>
            </a:endParaRPr>
          </a:p>
        </p:txBody>
      </p:sp>
      <p:sp>
        <p:nvSpPr>
          <p:cNvPr id="15364" name="Rectangle 3"/>
          <p:cNvSpPr>
            <a:spLocks noGrp="1" noChangeArrowheads="1"/>
          </p:cNvSpPr>
          <p:nvPr>
            <p:ph type="body" idx="1"/>
          </p:nvPr>
        </p:nvSpPr>
        <p:spPr/>
        <p:txBody>
          <a:bodyPr/>
          <a:lstStyle/>
          <a:p>
            <a:pPr eaLnBrk="1" hangingPunct="1"/>
            <a:r>
              <a:rPr lang="en-GB" dirty="0" smtClean="0">
                <a:sym typeface="Symbol" pitchFamily="18" charset="2"/>
              </a:rPr>
              <a:t>Option 1:</a:t>
            </a:r>
            <a:endParaRPr lang="en-GB" dirty="0" smtClean="0">
              <a:sym typeface="Symbol" pitchFamily="18" charset="2"/>
            </a:endParaRPr>
          </a:p>
          <a:p>
            <a:pPr lvl="1" eaLnBrk="1" hangingPunct="1"/>
            <a:r>
              <a:rPr lang="en-GB" dirty="0" smtClean="0">
                <a:solidFill>
                  <a:srgbClr val="C00000"/>
                </a:solidFill>
                <a:sym typeface="Symbol" pitchFamily="18" charset="2"/>
              </a:rPr>
              <a:t>3000 LHC magnets at 8.3 T </a:t>
            </a:r>
            <a:r>
              <a:rPr lang="en-GB" dirty="0" smtClean="0">
                <a:sym typeface="Symbol" pitchFamily="18" charset="2"/>
              </a:rPr>
              <a:t>(no HTS no Nb3Sn) in 52 km tunnel</a:t>
            </a:r>
          </a:p>
          <a:p>
            <a:pPr lvl="1" eaLnBrk="1" hangingPunct="1"/>
            <a:r>
              <a:rPr lang="en-GB" dirty="0" smtClean="0">
                <a:sym typeface="Symbol" pitchFamily="18" charset="2"/>
              </a:rPr>
              <a:t>Magnet cost: 3000 M$</a:t>
            </a:r>
          </a:p>
          <a:p>
            <a:pPr eaLnBrk="1" hangingPunct="1"/>
            <a:r>
              <a:rPr lang="en-GB" dirty="0" smtClean="0">
                <a:sym typeface="Symbol" pitchFamily="18" charset="2"/>
              </a:rPr>
              <a:t>Option 2: </a:t>
            </a:r>
          </a:p>
          <a:p>
            <a:pPr lvl="1" eaLnBrk="1" hangingPunct="1"/>
            <a:r>
              <a:rPr lang="en-GB" dirty="0" smtClean="0">
                <a:solidFill>
                  <a:srgbClr val="C00000"/>
                </a:solidFill>
                <a:sym typeface="Symbol" pitchFamily="18" charset="2"/>
              </a:rPr>
              <a:t>1600 </a:t>
            </a:r>
            <a:r>
              <a:rPr lang="en-GB" dirty="0" smtClean="0">
                <a:solidFill>
                  <a:srgbClr val="C00000"/>
                </a:solidFill>
                <a:sym typeface="Symbol" pitchFamily="18" charset="2"/>
              </a:rPr>
              <a:t>magnets with </a:t>
            </a:r>
            <a:r>
              <a:rPr lang="en-GB" dirty="0" smtClean="0">
                <a:solidFill>
                  <a:srgbClr val="C00000"/>
                </a:solidFill>
                <a:sym typeface="Symbol" pitchFamily="18" charset="2"/>
              </a:rPr>
              <a:t>NB-Ti and Nb</a:t>
            </a:r>
            <a:r>
              <a:rPr lang="en-GB" baseline="-25000" dirty="0" smtClean="0">
                <a:solidFill>
                  <a:srgbClr val="C00000"/>
                </a:solidFill>
                <a:sym typeface="Symbol" pitchFamily="18" charset="2"/>
              </a:rPr>
              <a:t>3</a:t>
            </a:r>
            <a:r>
              <a:rPr lang="en-GB" dirty="0" smtClean="0">
                <a:solidFill>
                  <a:srgbClr val="C00000"/>
                </a:solidFill>
                <a:sym typeface="Symbol" pitchFamily="18" charset="2"/>
              </a:rPr>
              <a:t>Sn </a:t>
            </a:r>
            <a:r>
              <a:rPr lang="en-GB" dirty="0" smtClean="0">
                <a:solidFill>
                  <a:srgbClr val="C00000"/>
                </a:solidFill>
                <a:sym typeface="Symbol" pitchFamily="18" charset="2"/>
              </a:rPr>
              <a:t>at 15 T </a:t>
            </a:r>
            <a:r>
              <a:rPr lang="en-GB" dirty="0" smtClean="0">
                <a:sym typeface="Symbol" pitchFamily="18" charset="2"/>
              </a:rPr>
              <a:t>(no HTS) in a 33 km </a:t>
            </a:r>
            <a:r>
              <a:rPr lang="en-GB" dirty="0" smtClean="0">
                <a:sym typeface="Symbol" pitchFamily="18" charset="2"/>
              </a:rPr>
              <a:t>tunnel</a:t>
            </a:r>
          </a:p>
          <a:p>
            <a:pPr lvl="1" eaLnBrk="1" hangingPunct="1"/>
            <a:r>
              <a:rPr lang="en-GB" dirty="0">
                <a:sym typeface="Symbol" pitchFamily="18" charset="2"/>
              </a:rPr>
              <a:t>Magnet cost: </a:t>
            </a:r>
            <a:r>
              <a:rPr lang="en-GB" dirty="0" smtClean="0">
                <a:sym typeface="Symbol" pitchFamily="18" charset="2"/>
              </a:rPr>
              <a:t>4200 </a:t>
            </a:r>
            <a:r>
              <a:rPr lang="en-GB" dirty="0">
                <a:sym typeface="Symbol" pitchFamily="18" charset="2"/>
              </a:rPr>
              <a:t>M$</a:t>
            </a:r>
          </a:p>
          <a:p>
            <a:pPr lvl="1" eaLnBrk="1" hangingPunct="1"/>
            <a:endParaRPr lang="en-GB" dirty="0" smtClean="0">
              <a:sym typeface="Symbol" pitchFamily="18" charset="2"/>
            </a:endParaRPr>
          </a:p>
          <a:p>
            <a:pPr eaLnBrk="1" hangingPunct="1"/>
            <a:r>
              <a:rPr lang="en-GB" dirty="0" smtClean="0">
                <a:sym typeface="Symbol" pitchFamily="18" charset="2"/>
              </a:rPr>
              <a:t>Plus</a:t>
            </a:r>
            <a:endParaRPr lang="en-GB" dirty="0" smtClean="0">
              <a:sym typeface="Symbol" pitchFamily="18" charset="2"/>
            </a:endParaRPr>
          </a:p>
          <a:p>
            <a:pPr lvl="1" eaLnBrk="1" hangingPunct="1"/>
            <a:r>
              <a:rPr lang="en-GB" dirty="0" smtClean="0">
                <a:sym typeface="Symbol" pitchFamily="18" charset="2"/>
              </a:rPr>
              <a:t>Tunnel cost</a:t>
            </a:r>
          </a:p>
          <a:p>
            <a:pPr lvl="1" eaLnBrk="1" hangingPunct="1"/>
            <a:r>
              <a:rPr lang="en-GB" dirty="0" smtClean="0">
                <a:sym typeface="Symbol" pitchFamily="18" charset="2"/>
              </a:rPr>
              <a:t>Infrastructures, which </a:t>
            </a:r>
            <a:r>
              <a:rPr lang="en-GB" dirty="0" smtClean="0">
                <a:sym typeface="Symbol" pitchFamily="18" charset="2"/>
              </a:rPr>
              <a:t>can be as costly as the tunnel</a:t>
            </a:r>
          </a:p>
          <a:p>
            <a:pPr lvl="1" eaLnBrk="1" hangingPunct="1"/>
            <a:r>
              <a:rPr lang="en-GB" dirty="0" smtClean="0">
                <a:sym typeface="Symbol" pitchFamily="18" charset="2"/>
              </a:rPr>
              <a:t>Experiments</a:t>
            </a:r>
          </a:p>
          <a:p>
            <a:pPr lvl="1" eaLnBrk="1" hangingPunct="1"/>
            <a:r>
              <a:rPr lang="en-GB" dirty="0" smtClean="0">
                <a:sym typeface="Symbol" pitchFamily="18" charset="2"/>
              </a:rPr>
              <a:t>Permits for sites, …</a:t>
            </a:r>
            <a:endParaRPr lang="en-GB" dirty="0" smtClean="0">
              <a:sym typeface="Symbol" pitchFamily="18" charset="2"/>
            </a:endParaRPr>
          </a:p>
        </p:txBody>
      </p:sp>
    </p:spTree>
    <p:extLst>
      <p:ext uri="{BB962C8B-B14F-4D97-AF65-F5344CB8AC3E}">
        <p14:creationId xmlns:p14="http://schemas.microsoft.com/office/powerpoint/2010/main" val="293600064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a:t>The HE-LHC - </a:t>
            </a:r>
            <a:fld id="{5B0F2CE2-42CD-4A74-A04F-1839686887D0}" type="slidenum">
              <a:rPr lang="en-US" smtClean="0"/>
              <a:pPr>
                <a:defRPr/>
              </a:pPr>
              <a:t>16</a:t>
            </a:fld>
            <a:endParaRPr lang="en-US" dirty="0" smtClean="0"/>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From a point of view of </a:t>
            </a:r>
            <a:r>
              <a:rPr lang="en-GB" dirty="0" smtClean="0">
                <a:solidFill>
                  <a:srgbClr val="C00000"/>
                </a:solidFill>
                <a:sym typeface="Symbol" pitchFamily="18" charset="2"/>
              </a:rPr>
              <a:t>beam dynamics</a:t>
            </a:r>
            <a:r>
              <a:rPr lang="en-GB" dirty="0" smtClean="0">
                <a:sym typeface="Symbol" pitchFamily="18" charset="2"/>
              </a:rPr>
              <a:t>, the HE-LHC does </a:t>
            </a:r>
            <a:r>
              <a:rPr lang="en-GB" dirty="0" smtClean="0">
                <a:solidFill>
                  <a:srgbClr val="C00000"/>
                </a:solidFill>
                <a:sym typeface="Symbol" pitchFamily="18" charset="2"/>
              </a:rPr>
              <a:t>not present hard showstoppers</a:t>
            </a:r>
          </a:p>
          <a:p>
            <a:pPr eaLnBrk="1" hangingPunct="1"/>
            <a:endParaRPr lang="en-GB" dirty="0" smtClean="0">
              <a:sym typeface="Symbol" pitchFamily="18" charset="2"/>
            </a:endParaRPr>
          </a:p>
          <a:p>
            <a:pPr eaLnBrk="1" hangingPunct="1"/>
            <a:r>
              <a:rPr lang="en-GB" dirty="0" smtClean="0">
                <a:sym typeface="Symbol" pitchFamily="18" charset="2"/>
              </a:rPr>
              <a:t>The main challenge is the </a:t>
            </a:r>
            <a:r>
              <a:rPr lang="en-GB" dirty="0" smtClean="0">
                <a:solidFill>
                  <a:srgbClr val="C00000"/>
                </a:solidFill>
                <a:sym typeface="Symbol" pitchFamily="18" charset="2"/>
              </a:rPr>
              <a:t>20 T magnet</a:t>
            </a:r>
          </a:p>
          <a:p>
            <a:pPr lvl="1" eaLnBrk="1" hangingPunct="1"/>
            <a:r>
              <a:rPr lang="en-GB" dirty="0" smtClean="0">
                <a:sym typeface="Symbol" pitchFamily="18" charset="2"/>
              </a:rPr>
              <a:t>Available technology today is up to 15 T</a:t>
            </a:r>
          </a:p>
          <a:p>
            <a:pPr lvl="1" eaLnBrk="1" hangingPunct="1"/>
            <a:r>
              <a:rPr lang="en-GB" dirty="0" smtClean="0">
                <a:sym typeface="Symbol" pitchFamily="18" charset="2"/>
              </a:rPr>
              <a:t>Cost</a:t>
            </a:r>
          </a:p>
          <a:p>
            <a:pPr lvl="1" eaLnBrk="1" hangingPunct="1"/>
            <a:r>
              <a:rPr lang="en-GB" dirty="0" smtClean="0">
                <a:solidFill>
                  <a:srgbClr val="C00000"/>
                </a:solidFill>
                <a:sym typeface="Symbol" pitchFamily="18" charset="2"/>
              </a:rPr>
              <a:t>Stored energy </a:t>
            </a:r>
            <a:r>
              <a:rPr lang="en-GB" dirty="0" smtClean="0">
                <a:sym typeface="Symbol" pitchFamily="18" charset="2"/>
              </a:rPr>
              <a:t>and protection</a:t>
            </a:r>
          </a:p>
          <a:p>
            <a:pPr eaLnBrk="1" hangingPunct="1"/>
            <a:endParaRPr lang="en-GB" dirty="0" smtClean="0">
              <a:sym typeface="Symbol" pitchFamily="18" charset="2"/>
            </a:endParaRPr>
          </a:p>
          <a:p>
            <a:pPr eaLnBrk="1" hangingPunct="1"/>
            <a:r>
              <a:rPr lang="en-GB" dirty="0" smtClean="0">
                <a:sym typeface="Symbol" pitchFamily="18" charset="2"/>
              </a:rPr>
              <a:t>Main critical choices</a:t>
            </a:r>
          </a:p>
          <a:p>
            <a:pPr lvl="1" eaLnBrk="1" hangingPunct="1"/>
            <a:r>
              <a:rPr lang="en-GB" dirty="0" smtClean="0">
                <a:sym typeface="Symbol" pitchFamily="18" charset="2"/>
              </a:rPr>
              <a:t>Timeline for R&amp;D on magnets </a:t>
            </a:r>
          </a:p>
          <a:p>
            <a:pPr lvl="1" eaLnBrk="1" hangingPunct="1"/>
            <a:r>
              <a:rPr lang="en-GB" dirty="0" smtClean="0">
                <a:solidFill>
                  <a:srgbClr val="C00000"/>
                </a:solidFill>
                <a:sym typeface="Symbol" pitchFamily="18" charset="2"/>
              </a:rPr>
              <a:t>20 T or 15 T </a:t>
            </a:r>
            <a:r>
              <a:rPr lang="en-GB" dirty="0" smtClean="0">
                <a:sym typeface="Symbol" pitchFamily="18" charset="2"/>
              </a:rPr>
              <a:t>?</a:t>
            </a:r>
          </a:p>
          <a:p>
            <a:pPr lvl="1" eaLnBrk="1" hangingPunct="1"/>
            <a:r>
              <a:rPr lang="en-GB" dirty="0" smtClean="0">
                <a:sym typeface="Symbol" pitchFamily="18" charset="2"/>
              </a:rPr>
              <a:t>Injector options</a:t>
            </a:r>
          </a:p>
          <a:p>
            <a:pPr lvl="1" eaLnBrk="1" hangingPunct="1"/>
            <a:r>
              <a:rPr lang="en-GB" dirty="0" smtClean="0">
                <a:sym typeface="Symbol" pitchFamily="18" charset="2"/>
              </a:rPr>
              <a:t>Can we use the experiments layouts with upgrade of detectors?</a:t>
            </a:r>
          </a:p>
        </p:txBody>
      </p:sp>
      <p:sp>
        <p:nvSpPr>
          <p:cNvPr id="4" name="Rectangle 2"/>
          <p:cNvSpPr>
            <a:spLocks noGrp="1" noChangeArrowheads="1"/>
          </p:cNvSpPr>
          <p:nvPr>
            <p:ph type="title"/>
          </p:nvPr>
        </p:nvSpPr>
        <p:spPr>
          <a:xfrm>
            <a:off x="876300" y="96838"/>
            <a:ext cx="7678738" cy="904875"/>
          </a:xfrm>
        </p:spPr>
        <p:txBody>
          <a:bodyPr/>
          <a:lstStyle/>
          <a:p>
            <a:pPr eaLnBrk="1" hangingPunct="1"/>
            <a:r>
              <a:rPr lang="fr-CH" dirty="0" smtClean="0">
                <a:solidFill>
                  <a:schemeClr val="bg1"/>
                </a:solidFill>
                <a:sym typeface="Symbol" pitchFamily="18" charset="2"/>
              </a:rPr>
              <a:t>CONCLUSIONS</a:t>
            </a:r>
            <a:endParaRPr lang="en-US" dirty="0" smtClean="0">
              <a:solidFill>
                <a:schemeClr val="bg1"/>
              </a:solidFill>
              <a:sym typeface="Symbol" pitchFamily="18" charset="2"/>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a:t>The HE-LHC </a:t>
            </a:r>
            <a:r>
              <a:rPr lang="en-US" dirty="0" smtClean="0"/>
              <a:t>- </a:t>
            </a:r>
            <a:fld id="{5B0F2CE2-42CD-4A74-A04F-1839686887D0}" type="slidenum">
              <a:rPr lang="en-US" smtClean="0"/>
              <a:pPr>
                <a:defRPr/>
              </a:pPr>
              <a:t>17</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solidFill>
                  <a:schemeClr val="bg1"/>
                </a:solidFill>
                <a:sym typeface="Symbol" pitchFamily="18" charset="2"/>
              </a:rPr>
              <a:t>RESERVE SLIDES</a:t>
            </a:r>
            <a:endParaRPr lang="en-US" dirty="0" smtClean="0">
              <a:solidFill>
                <a:schemeClr val="bg1"/>
              </a:solidFill>
              <a:sym typeface="Symbol" pitchFamily="18" charset="2"/>
            </a:endParaRPr>
          </a:p>
        </p:txBody>
      </p:sp>
    </p:spTree>
    <p:extLst>
      <p:ext uri="{BB962C8B-B14F-4D97-AF65-F5344CB8AC3E}">
        <p14:creationId xmlns:p14="http://schemas.microsoft.com/office/powerpoint/2010/main" val="14885569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a:t>The HE-LHC </a:t>
            </a:r>
            <a:r>
              <a:rPr lang="en-US" dirty="0" smtClean="0"/>
              <a:t>- </a:t>
            </a:r>
            <a:fld id="{5B0F2CE2-42CD-4A74-A04F-1839686887D0}" type="slidenum">
              <a:rPr lang="en-US" smtClean="0"/>
              <a:pPr>
                <a:defRPr/>
              </a:pPr>
              <a:t>18</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solidFill>
                  <a:schemeClr val="bg1"/>
                </a:solidFill>
                <a:sym typeface="Symbol" pitchFamily="18" charset="2"/>
              </a:rPr>
              <a:t>GUIDELINES FOR THE COIL</a:t>
            </a: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What material can </a:t>
            </a:r>
            <a:r>
              <a:rPr lang="en-GB" dirty="0" smtClean="0">
                <a:solidFill>
                  <a:srgbClr val="C00000"/>
                </a:solidFill>
                <a:sym typeface="Symbol" pitchFamily="18" charset="2"/>
              </a:rPr>
              <a:t>tolerate 380 A/mm</a:t>
            </a:r>
            <a:r>
              <a:rPr lang="en-GB" baseline="30000" dirty="0" smtClean="0">
                <a:solidFill>
                  <a:srgbClr val="C00000"/>
                </a:solidFill>
                <a:sym typeface="Symbol" pitchFamily="18" charset="2"/>
              </a:rPr>
              <a:t>2 </a:t>
            </a:r>
            <a:r>
              <a:rPr lang="en-GB" dirty="0" smtClean="0">
                <a:sym typeface="Symbol" pitchFamily="18" charset="2"/>
              </a:rPr>
              <a:t>and at what field ?</a:t>
            </a:r>
          </a:p>
          <a:p>
            <a:pPr lvl="1" eaLnBrk="1" hangingPunct="1"/>
            <a:r>
              <a:rPr lang="en-GB" dirty="0" smtClean="0">
                <a:sym typeface="Symbol" pitchFamily="18" charset="2"/>
              </a:rPr>
              <a:t>For </a:t>
            </a:r>
            <a:r>
              <a:rPr lang="en-GB" dirty="0" err="1" smtClean="0">
                <a:sym typeface="Symbol" pitchFamily="18" charset="2"/>
              </a:rPr>
              <a:t>Nb</a:t>
            </a:r>
            <a:r>
              <a:rPr lang="en-GB" dirty="0" smtClean="0">
                <a:sym typeface="Symbol" pitchFamily="18" charset="2"/>
              </a:rPr>
              <a:t>-Ti: LHC performances  - up to 8 T</a:t>
            </a:r>
          </a:p>
          <a:p>
            <a:pPr lvl="1" eaLnBrk="1" hangingPunct="1"/>
            <a:r>
              <a:rPr lang="en-GB" dirty="0" smtClean="0">
                <a:sym typeface="Symbol" pitchFamily="18" charset="2"/>
              </a:rPr>
              <a:t>For Nb</a:t>
            </a:r>
            <a:r>
              <a:rPr lang="en-GB" baseline="-25000" dirty="0" smtClean="0">
                <a:sym typeface="Symbol" pitchFamily="18" charset="2"/>
              </a:rPr>
              <a:t>3</a:t>
            </a:r>
            <a:r>
              <a:rPr lang="en-GB" dirty="0" smtClean="0">
                <a:sym typeface="Symbol" pitchFamily="18" charset="2"/>
              </a:rPr>
              <a:t>Sn: 1500 A/mm</a:t>
            </a:r>
            <a:r>
              <a:rPr lang="en-GB" baseline="30000" dirty="0" smtClean="0">
                <a:sym typeface="Symbol" pitchFamily="18" charset="2"/>
              </a:rPr>
              <a:t>2</a:t>
            </a:r>
            <a:r>
              <a:rPr lang="en-GB" dirty="0" smtClean="0">
                <a:sym typeface="Symbol" pitchFamily="18" charset="2"/>
              </a:rPr>
              <a:t> at 15 T, 4.2 K – up to 12 T</a:t>
            </a:r>
          </a:p>
          <a:p>
            <a:pPr lvl="2" eaLnBrk="1" hangingPunct="1"/>
            <a:r>
              <a:rPr lang="en-GB" dirty="0" smtClean="0">
                <a:sym typeface="Symbol" pitchFamily="18" charset="2"/>
              </a:rPr>
              <a:t>With lower current density 190 A/mm</a:t>
            </a:r>
            <a:r>
              <a:rPr lang="en-GB" baseline="30000" dirty="0" smtClean="0">
                <a:sym typeface="Symbol" pitchFamily="18" charset="2"/>
              </a:rPr>
              <a:t>2</a:t>
            </a:r>
            <a:r>
              <a:rPr lang="en-GB" dirty="0" smtClean="0">
                <a:sym typeface="Symbol" pitchFamily="18" charset="2"/>
              </a:rPr>
              <a:t>/m we can get to 15 T</a:t>
            </a:r>
          </a:p>
          <a:p>
            <a:pPr lvl="1" eaLnBrk="1" hangingPunct="1"/>
            <a:r>
              <a:rPr lang="en-GB" dirty="0" smtClean="0">
                <a:sym typeface="Symbol" pitchFamily="18" charset="2"/>
              </a:rPr>
              <a:t>Last 5 T made by HTS - we ask for having ~380 A/mm</a:t>
            </a:r>
            <a:r>
              <a:rPr lang="en-GB" baseline="30000" dirty="0" smtClean="0">
                <a:sym typeface="Symbol" pitchFamily="18" charset="2"/>
              </a:rPr>
              <a:t>2</a:t>
            </a:r>
            <a:r>
              <a:rPr lang="en-GB" dirty="0" smtClean="0">
                <a:sym typeface="Symbol" pitchFamily="18" charset="2"/>
              </a:rPr>
              <a:t> </a:t>
            </a:r>
          </a:p>
          <a:p>
            <a:pPr lvl="2" eaLnBrk="1" hangingPunct="1"/>
            <a:r>
              <a:rPr lang="en-GB" dirty="0" smtClean="0">
                <a:sym typeface="Symbol" pitchFamily="18" charset="2"/>
              </a:rPr>
              <a:t>Today in Bi-2212 we have half, i.e., ~200 A/mm</a:t>
            </a:r>
            <a:r>
              <a:rPr lang="en-GB" baseline="30000" dirty="0" smtClean="0">
                <a:sym typeface="Symbol" pitchFamily="18" charset="2"/>
              </a:rPr>
              <a:t>2</a:t>
            </a:r>
          </a:p>
          <a:p>
            <a:pPr lvl="1" eaLnBrk="1" hangingPunct="1"/>
            <a:endParaRPr lang="en-GB" dirty="0" smtClean="0">
              <a:sym typeface="Symbol" pitchFamily="18" charset="2"/>
            </a:endParaRPr>
          </a:p>
          <a:p>
            <a:pPr eaLnBrk="1" hangingPunct="1"/>
            <a:endParaRPr lang="en-GB" dirty="0" smtClean="0">
              <a:solidFill>
                <a:srgbClr val="C00000"/>
              </a:solidFill>
              <a:sym typeface="Symbol" pitchFamily="18" charset="2"/>
            </a:endParaRPr>
          </a:p>
        </p:txBody>
      </p:sp>
      <p:sp>
        <p:nvSpPr>
          <p:cNvPr id="9" name="TextBox 8"/>
          <p:cNvSpPr txBox="1"/>
          <p:nvPr/>
        </p:nvSpPr>
        <p:spPr>
          <a:xfrm>
            <a:off x="2941607" y="6133382"/>
            <a:ext cx="4089581" cy="400110"/>
          </a:xfrm>
          <a:prstGeom prst="rect">
            <a:avLst/>
          </a:prstGeom>
          <a:noFill/>
        </p:spPr>
        <p:txBody>
          <a:bodyPr wrap="none" rtlCol="0">
            <a:spAutoFit/>
          </a:bodyPr>
          <a:lstStyle/>
          <a:p>
            <a:r>
              <a:rPr lang="fr-CH" sz="1000" dirty="0" smtClean="0"/>
              <a:t>Engineering </a:t>
            </a:r>
            <a:r>
              <a:rPr lang="fr-CH" sz="1000" dirty="0" err="1" smtClean="0"/>
              <a:t>current</a:t>
            </a:r>
            <a:r>
              <a:rPr lang="fr-CH" sz="1000" dirty="0" smtClean="0"/>
              <a:t> </a:t>
            </a:r>
            <a:r>
              <a:rPr lang="fr-CH" sz="1000" dirty="0" err="1" smtClean="0"/>
              <a:t>density</a:t>
            </a:r>
            <a:r>
              <a:rPr lang="fr-CH" sz="1000" dirty="0" smtClean="0"/>
              <a:t> versus </a:t>
            </a:r>
            <a:r>
              <a:rPr lang="fr-CH" sz="1000" dirty="0" err="1" smtClean="0"/>
              <a:t>field</a:t>
            </a:r>
            <a:r>
              <a:rPr lang="fr-CH" sz="1000" dirty="0" smtClean="0"/>
              <a:t> for Nb-Ti and Nb</a:t>
            </a:r>
            <a:r>
              <a:rPr lang="fr-CH" sz="1000" baseline="-25000" dirty="0" smtClean="0"/>
              <a:t>3</a:t>
            </a:r>
            <a:r>
              <a:rPr lang="fr-CH" sz="1000" dirty="0" smtClean="0"/>
              <a:t>Sn (</a:t>
            </a:r>
            <a:r>
              <a:rPr lang="fr-CH" sz="1000" dirty="0" err="1" smtClean="0"/>
              <a:t>lines</a:t>
            </a:r>
            <a:r>
              <a:rPr lang="fr-CH" sz="1000" dirty="0" smtClean="0"/>
              <a:t>) </a:t>
            </a:r>
          </a:p>
          <a:p>
            <a:pPr algn="ctr"/>
            <a:r>
              <a:rPr lang="fr-CH" sz="1000" dirty="0" smtClean="0"/>
              <a:t>and </a:t>
            </a:r>
            <a:r>
              <a:rPr lang="fr-CH" sz="1000" dirty="0" err="1" smtClean="0"/>
              <a:t>operational</a:t>
            </a:r>
            <a:r>
              <a:rPr lang="fr-CH" sz="1000" dirty="0" smtClean="0"/>
              <a:t> </a:t>
            </a:r>
            <a:r>
              <a:rPr lang="fr-CH" sz="1000" dirty="0" err="1" smtClean="0"/>
              <a:t>current</a:t>
            </a:r>
            <a:r>
              <a:rPr lang="fr-CH" sz="1000" dirty="0" smtClean="0"/>
              <a:t> (markers)</a:t>
            </a:r>
            <a:endParaRPr lang="en-US" sz="1000" dirty="0"/>
          </a:p>
        </p:txBody>
      </p:sp>
      <p:pic>
        <p:nvPicPr>
          <p:cNvPr id="7" name="Picture 2"/>
          <p:cNvPicPr>
            <a:picLocks noChangeAspect="1" noChangeArrowheads="1"/>
          </p:cNvPicPr>
          <p:nvPr/>
        </p:nvPicPr>
        <p:blipFill>
          <a:blip r:embed="rId2" cstate="print"/>
          <a:srcRect/>
          <a:stretch>
            <a:fillRect/>
          </a:stretch>
        </p:blipFill>
        <p:spPr bwMode="auto">
          <a:xfrm>
            <a:off x="2520000" y="3600000"/>
            <a:ext cx="4568780" cy="25200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p:txBody>
          <a:bodyPr/>
          <a:lstStyle/>
          <a:p>
            <a:pPr>
              <a:defRPr/>
            </a:pPr>
            <a:r>
              <a:rPr lang="en-US" dirty="0"/>
              <a:t>The HE-LHC </a:t>
            </a:r>
            <a:r>
              <a:rPr lang="en-US" dirty="0" smtClean="0"/>
              <a:t>- </a:t>
            </a:r>
            <a:fld id="{9F230881-2FF0-4640-AEB6-5C4F900EBD48}" type="slidenum">
              <a:rPr lang="en-US" smtClean="0"/>
              <a:pPr>
                <a:defRPr/>
              </a:pPr>
              <a:t>19</a:t>
            </a:fld>
            <a:endParaRPr lang="en-US" dirty="0" smtClean="0"/>
          </a:p>
        </p:txBody>
      </p:sp>
      <p:sp>
        <p:nvSpPr>
          <p:cNvPr id="15363"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Main OPEN ISSUES</a:t>
            </a:r>
            <a:endParaRPr lang="en-US" dirty="0" smtClean="0">
              <a:solidFill>
                <a:schemeClr val="bg1"/>
              </a:solidFill>
              <a:sym typeface="Symbol" pitchFamily="18" charset="2"/>
            </a:endParaRPr>
          </a:p>
        </p:txBody>
      </p:sp>
      <p:sp>
        <p:nvSpPr>
          <p:cNvPr id="15364" name="Rectangle 3"/>
          <p:cNvSpPr>
            <a:spLocks noGrp="1" noChangeArrowheads="1"/>
          </p:cNvSpPr>
          <p:nvPr>
            <p:ph type="body" idx="1"/>
          </p:nvPr>
        </p:nvSpPr>
        <p:spPr/>
        <p:txBody>
          <a:bodyPr/>
          <a:lstStyle/>
          <a:p>
            <a:pPr eaLnBrk="1" hangingPunct="1"/>
            <a:r>
              <a:rPr lang="en-GB" dirty="0" smtClean="0">
                <a:sym typeface="Symbol" pitchFamily="18" charset="2"/>
              </a:rPr>
              <a:t>HTS</a:t>
            </a:r>
          </a:p>
          <a:p>
            <a:pPr lvl="1" eaLnBrk="1" hangingPunct="1"/>
            <a:r>
              <a:rPr lang="en-GB" dirty="0" smtClean="0">
                <a:solidFill>
                  <a:srgbClr val="C00000"/>
                </a:solidFill>
                <a:sym typeface="Symbol" pitchFamily="18" charset="2"/>
              </a:rPr>
              <a:t>Critical current</a:t>
            </a:r>
            <a:r>
              <a:rPr lang="en-GB" dirty="0" smtClean="0">
                <a:sym typeface="Symbol" pitchFamily="18" charset="2"/>
              </a:rPr>
              <a:t>: reach 400 A/mm</a:t>
            </a:r>
            <a:r>
              <a:rPr lang="en-GB" baseline="30000" dirty="0" smtClean="0">
                <a:sym typeface="Symbol" pitchFamily="18" charset="2"/>
              </a:rPr>
              <a:t>2</a:t>
            </a:r>
            <a:r>
              <a:rPr lang="en-GB" dirty="0" smtClean="0">
                <a:sym typeface="Symbol" pitchFamily="18" charset="2"/>
              </a:rPr>
              <a:t> operational current in HTS</a:t>
            </a:r>
          </a:p>
          <a:p>
            <a:pPr lvl="2" eaLnBrk="1" hangingPunct="1"/>
            <a:r>
              <a:rPr lang="en-GB" dirty="0" smtClean="0">
                <a:sym typeface="Symbol" pitchFamily="18" charset="2"/>
              </a:rPr>
              <a:t>With 200 A/mm</a:t>
            </a:r>
            <a:r>
              <a:rPr lang="en-GB" baseline="30000" dirty="0" smtClean="0">
                <a:sym typeface="Symbol" pitchFamily="18" charset="2"/>
              </a:rPr>
              <a:t>2</a:t>
            </a:r>
            <a:r>
              <a:rPr lang="en-GB" dirty="0" smtClean="0">
                <a:sym typeface="Symbol" pitchFamily="18" charset="2"/>
              </a:rPr>
              <a:t> as today, one would reach ~17.5 T</a:t>
            </a:r>
          </a:p>
          <a:p>
            <a:pPr lvl="1" eaLnBrk="1" hangingPunct="1"/>
            <a:r>
              <a:rPr lang="en-GB" dirty="0" smtClean="0">
                <a:solidFill>
                  <a:srgbClr val="C00000"/>
                </a:solidFill>
                <a:sym typeface="Symbol" pitchFamily="18" charset="2"/>
              </a:rPr>
              <a:t>Manufacturing of dipoles</a:t>
            </a:r>
          </a:p>
          <a:p>
            <a:pPr lvl="2" eaLnBrk="1" hangingPunct="1"/>
            <a:r>
              <a:rPr lang="en-GB" dirty="0" smtClean="0">
                <a:sym typeface="Symbol" pitchFamily="18" charset="2"/>
              </a:rPr>
              <a:t>We start to have experience on solenoids, much less on dipoles</a:t>
            </a:r>
          </a:p>
          <a:p>
            <a:pPr eaLnBrk="1" hangingPunct="1"/>
            <a:r>
              <a:rPr lang="en-GB" dirty="0" smtClean="0">
                <a:sym typeface="Symbol" pitchFamily="18" charset="2"/>
              </a:rPr>
              <a:t>Building </a:t>
            </a:r>
            <a:r>
              <a:rPr lang="en-GB" dirty="0" smtClean="0">
                <a:sym typeface="Symbol" pitchFamily="18" charset="2"/>
              </a:rPr>
              <a:t>an hybrid coil </a:t>
            </a:r>
          </a:p>
          <a:p>
            <a:pPr lvl="1" eaLnBrk="1" hangingPunct="1"/>
            <a:r>
              <a:rPr lang="en-GB" dirty="0" smtClean="0">
                <a:solidFill>
                  <a:srgbClr val="C00000"/>
                </a:solidFill>
                <a:sym typeface="Symbol" pitchFamily="18" charset="2"/>
              </a:rPr>
              <a:t>Different curing </a:t>
            </a:r>
            <a:r>
              <a:rPr lang="en-GB" dirty="0" smtClean="0">
                <a:sym typeface="Symbol" pitchFamily="18" charset="2"/>
              </a:rPr>
              <a:t>for </a:t>
            </a:r>
            <a:r>
              <a:rPr lang="en-GB" dirty="0" err="1" smtClean="0">
                <a:sym typeface="Symbol" pitchFamily="18" charset="2"/>
              </a:rPr>
              <a:t>Nb</a:t>
            </a:r>
            <a:r>
              <a:rPr lang="en-GB" dirty="0" smtClean="0">
                <a:sym typeface="Symbol" pitchFamily="18" charset="2"/>
              </a:rPr>
              <a:t>-Ti, Nb</a:t>
            </a:r>
            <a:r>
              <a:rPr lang="en-GB" baseline="-25000" dirty="0" smtClean="0">
                <a:sym typeface="Symbol" pitchFamily="18" charset="2"/>
              </a:rPr>
              <a:t>3</a:t>
            </a:r>
            <a:r>
              <a:rPr lang="en-GB" dirty="0" smtClean="0">
                <a:sym typeface="Symbol" pitchFamily="18" charset="2"/>
              </a:rPr>
              <a:t>Sn, HTS</a:t>
            </a:r>
          </a:p>
          <a:p>
            <a:pPr eaLnBrk="1" hangingPunct="1"/>
            <a:r>
              <a:rPr lang="en-GB" dirty="0" smtClean="0">
                <a:sym typeface="Symbol" pitchFamily="18" charset="2"/>
              </a:rPr>
              <a:t>Protection</a:t>
            </a:r>
          </a:p>
          <a:p>
            <a:pPr lvl="1" eaLnBrk="1" hangingPunct="1"/>
            <a:r>
              <a:rPr lang="en-GB" dirty="0" smtClean="0">
                <a:sym typeface="Symbol" pitchFamily="18" charset="2"/>
              </a:rPr>
              <a:t>Very large stored energy</a:t>
            </a:r>
          </a:p>
          <a:p>
            <a:pPr lvl="1" eaLnBrk="1" hangingPunct="1"/>
            <a:r>
              <a:rPr lang="en-GB" dirty="0" smtClean="0">
                <a:sym typeface="Symbol" pitchFamily="18" charset="2"/>
              </a:rPr>
              <a:t>Hybrid coil</a:t>
            </a:r>
          </a:p>
          <a:p>
            <a:pPr eaLnBrk="1" hangingPunct="1"/>
            <a:r>
              <a:rPr lang="en-GB" dirty="0" smtClean="0">
                <a:sym typeface="Symbol" pitchFamily="18" charset="2"/>
              </a:rPr>
              <a:t>Stresses</a:t>
            </a:r>
            <a:endParaRPr lang="en-GB" dirty="0" smtClean="0">
              <a:sym typeface="Symbol" pitchFamily="18" charset="2"/>
            </a:endParaRPr>
          </a:p>
          <a:p>
            <a:pPr lvl="1" eaLnBrk="1" hangingPunct="1"/>
            <a:r>
              <a:rPr lang="en-GB" dirty="0" smtClean="0">
                <a:sym typeface="Symbol" pitchFamily="18" charset="2"/>
              </a:rPr>
              <a:t>200 </a:t>
            </a:r>
            <a:r>
              <a:rPr lang="en-GB" dirty="0" err="1" smtClean="0">
                <a:sym typeface="Symbol" pitchFamily="18" charset="2"/>
              </a:rPr>
              <a:t>MPa</a:t>
            </a:r>
            <a:r>
              <a:rPr lang="en-GB" dirty="0" smtClean="0">
                <a:sym typeface="Symbol" pitchFamily="18" charset="2"/>
              </a:rPr>
              <a:t> are at the limit of Nb</a:t>
            </a:r>
            <a:r>
              <a:rPr lang="en-GB" baseline="-25000" dirty="0" smtClean="0">
                <a:sym typeface="Symbol" pitchFamily="18" charset="2"/>
              </a:rPr>
              <a:t>3</a:t>
            </a:r>
            <a:r>
              <a:rPr lang="en-GB" dirty="0" smtClean="0">
                <a:sym typeface="Symbol" pitchFamily="18" charset="2"/>
              </a:rPr>
              <a:t>Sn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2</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A 16.5+16.5 </a:t>
            </a:r>
            <a:r>
              <a:rPr lang="fr-CH" dirty="0" err="1" smtClean="0">
                <a:solidFill>
                  <a:schemeClr val="bg1"/>
                </a:solidFill>
                <a:sym typeface="Symbol" pitchFamily="18" charset="2"/>
              </a:rPr>
              <a:t>TeV</a:t>
            </a:r>
            <a:r>
              <a:rPr lang="fr-CH" dirty="0" smtClean="0">
                <a:solidFill>
                  <a:schemeClr val="bg1"/>
                </a:solidFill>
                <a:sym typeface="Symbol" pitchFamily="18" charset="2"/>
              </a:rPr>
              <a:t> proton </a:t>
            </a:r>
            <a:r>
              <a:rPr lang="fr-CH" dirty="0" err="1" smtClean="0">
                <a:solidFill>
                  <a:schemeClr val="bg1"/>
                </a:solidFill>
                <a:sym typeface="Symbol" pitchFamily="18" charset="2"/>
              </a:rPr>
              <a:t>collider</a:t>
            </a:r>
            <a:r>
              <a:rPr lang="fr-CH" dirty="0" smtClean="0">
                <a:solidFill>
                  <a:schemeClr val="bg1"/>
                </a:solidFill>
                <a:sym typeface="Symbol" pitchFamily="18" charset="2"/>
              </a:rPr>
              <a:t> </a:t>
            </a:r>
            <a:br>
              <a:rPr lang="fr-CH" dirty="0" smtClean="0">
                <a:solidFill>
                  <a:schemeClr val="bg1"/>
                </a:solidFill>
                <a:sym typeface="Symbol" pitchFamily="18" charset="2"/>
              </a:rPr>
            </a:br>
            <a:r>
              <a:rPr lang="fr-CH" dirty="0" smtClean="0">
                <a:solidFill>
                  <a:schemeClr val="bg1"/>
                </a:solidFill>
                <a:sym typeface="Symbol" pitchFamily="18" charset="2"/>
              </a:rPr>
              <a:t>in the LHC TUNNEL</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The idea</a:t>
            </a:r>
          </a:p>
          <a:p>
            <a:pPr lvl="1" eaLnBrk="1" hangingPunct="1"/>
            <a:r>
              <a:rPr lang="en-GB" dirty="0" smtClean="0">
                <a:sym typeface="Symbol" pitchFamily="18" charset="2"/>
              </a:rPr>
              <a:t>Installing a 16.5+16.5 </a:t>
            </a:r>
            <a:r>
              <a:rPr lang="en-GB" dirty="0" err="1" smtClean="0">
                <a:sym typeface="Symbol" pitchFamily="18" charset="2"/>
              </a:rPr>
              <a:t>TeV</a:t>
            </a:r>
            <a:r>
              <a:rPr lang="en-GB" dirty="0" smtClean="0">
                <a:sym typeface="Symbol" pitchFamily="18" charset="2"/>
              </a:rPr>
              <a:t> proton</a:t>
            </a:r>
          </a:p>
          <a:p>
            <a:pPr lvl="1" eaLnBrk="1" hangingPunct="1">
              <a:buNone/>
            </a:pPr>
            <a:r>
              <a:rPr lang="en-GB" dirty="0" smtClean="0">
                <a:sym typeface="Symbol" pitchFamily="18" charset="2"/>
              </a:rPr>
              <a:t>	accelerator in the LEP tunnel</a:t>
            </a:r>
          </a:p>
          <a:p>
            <a:pPr lvl="1" eaLnBrk="1" hangingPunct="1"/>
            <a:r>
              <a:rPr lang="en-GB" dirty="0" smtClean="0">
                <a:sym typeface="Symbol" pitchFamily="18" charset="2"/>
              </a:rPr>
              <a:t>Main ingredient: </a:t>
            </a:r>
            <a:r>
              <a:rPr lang="en-GB" dirty="0" smtClean="0">
                <a:solidFill>
                  <a:srgbClr val="FF0000"/>
                </a:solidFill>
                <a:sym typeface="Symbol" pitchFamily="18" charset="2"/>
              </a:rPr>
              <a:t>20 T operational field dipoles</a:t>
            </a:r>
          </a:p>
          <a:p>
            <a:pPr lvl="2" eaLnBrk="1" hangingPunct="1"/>
            <a:r>
              <a:rPr lang="en-GB" dirty="0" smtClean="0">
                <a:sym typeface="Symbol" pitchFamily="18" charset="2"/>
              </a:rPr>
              <a:t>Proposal in 2005 for an LHC </a:t>
            </a:r>
            <a:r>
              <a:rPr lang="en-GB" dirty="0" err="1" smtClean="0">
                <a:sym typeface="Symbol" pitchFamily="18" charset="2"/>
              </a:rPr>
              <a:t>tripler</a:t>
            </a:r>
            <a:r>
              <a:rPr lang="en-GB" dirty="0" smtClean="0">
                <a:sym typeface="Symbol" pitchFamily="18" charset="2"/>
              </a:rPr>
              <a:t>, with 24 T magnets </a:t>
            </a:r>
            <a:r>
              <a:rPr lang="en-GB" dirty="0" smtClean="0">
                <a:solidFill>
                  <a:srgbClr val="009900"/>
                </a:solidFill>
              </a:rPr>
              <a:t>[P</a:t>
            </a:r>
            <a:r>
              <a:rPr lang="en-GB" dirty="0">
                <a:solidFill>
                  <a:srgbClr val="009900"/>
                </a:solidFill>
              </a:rPr>
              <a:t>. McIntyre, A. </a:t>
            </a:r>
            <a:r>
              <a:rPr lang="en-GB" dirty="0" err="1">
                <a:solidFill>
                  <a:srgbClr val="009900"/>
                </a:solidFill>
              </a:rPr>
              <a:t>Sattarov</a:t>
            </a:r>
            <a:r>
              <a:rPr lang="en-GB" dirty="0">
                <a:solidFill>
                  <a:srgbClr val="009900"/>
                </a:solidFill>
              </a:rPr>
              <a:t>, “On the feasibility of a </a:t>
            </a:r>
            <a:r>
              <a:rPr lang="en-GB" dirty="0" err="1">
                <a:solidFill>
                  <a:srgbClr val="009900"/>
                </a:solidFill>
              </a:rPr>
              <a:t>tripler</a:t>
            </a:r>
            <a:r>
              <a:rPr lang="en-GB" dirty="0">
                <a:solidFill>
                  <a:srgbClr val="009900"/>
                </a:solidFill>
              </a:rPr>
              <a:t> upgrade for the LHC”, PAC (2005) </a:t>
            </a:r>
            <a:r>
              <a:rPr lang="en-GB" dirty="0" smtClean="0">
                <a:solidFill>
                  <a:srgbClr val="009900"/>
                </a:solidFill>
              </a:rPr>
              <a:t>634]</a:t>
            </a:r>
            <a:r>
              <a:rPr lang="en-GB" dirty="0" smtClean="0"/>
              <a:t>.</a:t>
            </a:r>
            <a:endParaRPr lang="en-GB" dirty="0" smtClean="0">
              <a:sym typeface="Symbol" pitchFamily="18" charset="2"/>
            </a:endParaRPr>
          </a:p>
          <a:p>
            <a:pPr eaLnBrk="1" hangingPunct="1"/>
            <a:r>
              <a:rPr lang="en-GB" dirty="0" smtClean="0">
                <a:sym typeface="Symbol" pitchFamily="18" charset="2"/>
              </a:rPr>
              <a:t>Working group launched at CERN in May 2010</a:t>
            </a:r>
          </a:p>
          <a:p>
            <a:pPr lvl="1" eaLnBrk="1" hangingPunct="1"/>
            <a:r>
              <a:rPr lang="en-GB" dirty="0" smtClean="0">
                <a:sym typeface="Symbol" pitchFamily="18" charset="2"/>
                <a:hlinkClick r:id="rId2"/>
              </a:rPr>
              <a:t>www.cern.ch/he-lhc</a:t>
            </a:r>
            <a:endParaRPr lang="en-GB" dirty="0" smtClean="0">
              <a:sym typeface="Symbol" pitchFamily="18" charset="2"/>
            </a:endParaRPr>
          </a:p>
          <a:p>
            <a:pPr lvl="1" eaLnBrk="1" hangingPunct="1"/>
            <a:r>
              <a:rPr lang="en-GB" dirty="0" smtClean="0">
                <a:sym typeface="Symbol" pitchFamily="18" charset="2"/>
              </a:rPr>
              <a:t>Report published in September  </a:t>
            </a:r>
            <a:r>
              <a:rPr lang="en-US" sz="1200" dirty="0" smtClean="0">
                <a:solidFill>
                  <a:srgbClr val="009900"/>
                </a:solidFill>
              </a:rPr>
              <a:t>R. </a:t>
            </a:r>
            <a:r>
              <a:rPr lang="en-US" sz="1200" dirty="0" err="1" smtClean="0">
                <a:solidFill>
                  <a:srgbClr val="009900"/>
                </a:solidFill>
              </a:rPr>
              <a:t>Assmann</a:t>
            </a:r>
            <a:r>
              <a:rPr lang="en-US" sz="1200" dirty="0" smtClean="0">
                <a:solidFill>
                  <a:srgbClr val="009900"/>
                </a:solidFill>
              </a:rPr>
              <a:t>, R. Bailey, O. </a:t>
            </a:r>
            <a:r>
              <a:rPr lang="en-US" sz="1200" dirty="0" err="1" smtClean="0">
                <a:solidFill>
                  <a:srgbClr val="009900"/>
                </a:solidFill>
              </a:rPr>
              <a:t>Bruning</a:t>
            </a:r>
            <a:r>
              <a:rPr lang="en-US" sz="1200" dirty="0" smtClean="0">
                <a:solidFill>
                  <a:srgbClr val="009900"/>
                </a:solidFill>
              </a:rPr>
              <a:t>, O. Dominguez  Sanchez, G. De </a:t>
            </a:r>
            <a:r>
              <a:rPr lang="en-US" sz="1200" dirty="0" err="1" smtClean="0">
                <a:solidFill>
                  <a:srgbClr val="009900"/>
                </a:solidFill>
              </a:rPr>
              <a:t>Rijk</a:t>
            </a:r>
            <a:r>
              <a:rPr lang="en-US" sz="1200" dirty="0" smtClean="0">
                <a:solidFill>
                  <a:srgbClr val="009900"/>
                </a:solidFill>
              </a:rPr>
              <a:t>, M. Jimenez, S. Myers, L. Rossi, L. </a:t>
            </a:r>
            <a:r>
              <a:rPr lang="en-US" sz="1200" dirty="0" err="1" smtClean="0">
                <a:solidFill>
                  <a:srgbClr val="009900"/>
                </a:solidFill>
              </a:rPr>
              <a:t>Tavian</a:t>
            </a:r>
            <a:r>
              <a:rPr lang="en-US" sz="1200" dirty="0" smtClean="0">
                <a:solidFill>
                  <a:srgbClr val="009900"/>
                </a:solidFill>
              </a:rPr>
              <a:t>, E. </a:t>
            </a:r>
            <a:r>
              <a:rPr lang="en-US" sz="1200" dirty="0" err="1" smtClean="0">
                <a:solidFill>
                  <a:srgbClr val="009900"/>
                </a:solidFill>
              </a:rPr>
              <a:t>Todesco</a:t>
            </a:r>
            <a:r>
              <a:rPr lang="en-US" sz="1200" dirty="0" smtClean="0">
                <a:solidFill>
                  <a:srgbClr val="009900"/>
                </a:solidFill>
              </a:rPr>
              <a:t>, F. Zimmermann « First thoughts on a Higher Energy LHC » CERN ATS-2010-177 </a:t>
            </a:r>
          </a:p>
          <a:p>
            <a:pPr eaLnBrk="1" hangingPunct="1"/>
            <a:r>
              <a:rPr lang="en-GB" dirty="0" smtClean="0">
                <a:sym typeface="Symbol" pitchFamily="18" charset="2"/>
              </a:rPr>
              <a:t>Workshop in Malta October 2010</a:t>
            </a:r>
          </a:p>
          <a:p>
            <a:pPr lvl="1" eaLnBrk="1" hangingPunct="1"/>
            <a:r>
              <a:rPr lang="en-GB" dirty="0" smtClean="0">
                <a:sym typeface="Symbol" pitchFamily="18" charset="2"/>
                <a:hlinkClick r:id="rId3"/>
              </a:rPr>
              <a:t>http://indico.cern.ch/internalPage.py?pageId=0&amp;confId=97971</a:t>
            </a:r>
            <a:r>
              <a:rPr lang="en-GB" dirty="0" smtClean="0">
                <a:sym typeface="Symbol" pitchFamily="18" charset="2"/>
              </a:rPr>
              <a:t> </a:t>
            </a:r>
          </a:p>
          <a:p>
            <a:pPr lvl="1" eaLnBrk="1" hangingPunct="1"/>
            <a:r>
              <a:rPr lang="en-GB" dirty="0" smtClean="0">
                <a:sym typeface="Symbol" pitchFamily="18" charset="2"/>
              </a:rPr>
              <a:t>Proceedings: CERN Yellow report 2011-3</a:t>
            </a:r>
          </a:p>
        </p:txBody>
      </p:sp>
      <p:pic>
        <p:nvPicPr>
          <p:cNvPr id="1026" name="Picture 2"/>
          <p:cNvPicPr>
            <a:picLocks noChangeAspect="1" noChangeArrowheads="1"/>
          </p:cNvPicPr>
          <p:nvPr/>
        </p:nvPicPr>
        <p:blipFill>
          <a:blip r:embed="rId4" cstate="print"/>
          <a:srcRect/>
          <a:stretch>
            <a:fillRect/>
          </a:stretch>
        </p:blipFill>
        <p:spPr bwMode="auto">
          <a:xfrm>
            <a:off x="4971245" y="1464963"/>
            <a:ext cx="3904258" cy="73506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3</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THE VIEW FROM THE HIGH ENERGY PHYSICS COMMUNITY</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Discovery potential </a:t>
            </a:r>
            <a:r>
              <a:rPr lang="en-GB" sz="1600" dirty="0" smtClean="0">
                <a:solidFill>
                  <a:srgbClr val="009900"/>
                </a:solidFill>
                <a:sym typeface="Symbol" pitchFamily="18" charset="2"/>
              </a:rPr>
              <a:t>[J. Wells, CERN 2011-3]</a:t>
            </a:r>
          </a:p>
          <a:p>
            <a:pPr lvl="1" eaLnBrk="1" hangingPunct="1"/>
            <a:r>
              <a:rPr lang="en-GB" dirty="0" smtClean="0">
                <a:sym typeface="Symbol" pitchFamily="18" charset="2"/>
              </a:rPr>
              <a:t>The panorama is complex and LHC discoveries will shed more light but …</a:t>
            </a:r>
          </a:p>
          <a:p>
            <a:pPr lvl="1" eaLnBrk="1" hangingPunct="1"/>
            <a:r>
              <a:rPr lang="en-GB" dirty="0">
                <a:sym typeface="Symbol" pitchFamily="18" charset="2"/>
              </a:rPr>
              <a:t>T</a:t>
            </a:r>
            <a:r>
              <a:rPr lang="en-GB" dirty="0" smtClean="0">
                <a:sym typeface="Symbol" pitchFamily="18" charset="2"/>
              </a:rPr>
              <a:t>he </a:t>
            </a:r>
            <a:r>
              <a:rPr lang="en-GB" dirty="0" smtClean="0">
                <a:solidFill>
                  <a:srgbClr val="C00000"/>
                </a:solidFill>
                <a:sym typeface="Symbol" pitchFamily="18" charset="2"/>
              </a:rPr>
              <a:t>energy frontier </a:t>
            </a:r>
            <a:r>
              <a:rPr lang="en-GB" dirty="0" smtClean="0">
                <a:sym typeface="Symbol" pitchFamily="18" charset="2"/>
              </a:rPr>
              <a:t>is always extremely interesting and for many processes </a:t>
            </a:r>
            <a:r>
              <a:rPr lang="en-GB" dirty="0" smtClean="0">
                <a:solidFill>
                  <a:srgbClr val="C00000"/>
                </a:solidFill>
                <a:sym typeface="Symbol" pitchFamily="18" charset="2"/>
              </a:rPr>
              <a:t>cannot be traded with more luminosity at lower energy</a:t>
            </a:r>
          </a:p>
          <a:p>
            <a:pPr marL="0" indent="0">
              <a:buNone/>
            </a:pPr>
            <a:endParaRPr lang="en-US" sz="1200" dirty="0" smtClean="0"/>
          </a:p>
          <a:p>
            <a:pPr marL="0" indent="0">
              <a:buNone/>
            </a:pPr>
            <a:endParaRPr lang="en-US" sz="1200" dirty="0"/>
          </a:p>
          <a:p>
            <a:pPr marL="0" indent="0">
              <a:buNone/>
            </a:pPr>
            <a:endParaRPr lang="en-US" sz="1200" dirty="0" smtClean="0"/>
          </a:p>
          <a:p>
            <a:pPr marL="0" indent="0">
              <a:buNone/>
            </a:pPr>
            <a:endParaRPr lang="en-US" sz="1200" dirty="0" smtClean="0"/>
          </a:p>
          <a:p>
            <a:pPr eaLnBrk="1" hangingPunct="1"/>
            <a:r>
              <a:rPr lang="en-GB" dirty="0" smtClean="0">
                <a:sym typeface="Symbol" pitchFamily="18" charset="2"/>
              </a:rPr>
              <a:t>Do we need new experiments ? </a:t>
            </a:r>
            <a:r>
              <a:rPr lang="en-GB" sz="1600" dirty="0" smtClean="0">
                <a:solidFill>
                  <a:srgbClr val="009900"/>
                </a:solidFill>
                <a:sym typeface="Symbol" pitchFamily="18" charset="2"/>
              </a:rPr>
              <a:t>[M. </a:t>
            </a:r>
            <a:r>
              <a:rPr lang="en-GB" sz="1600" dirty="0" err="1" smtClean="0">
                <a:solidFill>
                  <a:srgbClr val="009900"/>
                </a:solidFill>
                <a:sym typeface="Symbol" pitchFamily="18" charset="2"/>
              </a:rPr>
              <a:t>Nessi</a:t>
            </a:r>
            <a:r>
              <a:rPr lang="en-GB" sz="1600" dirty="0" smtClean="0">
                <a:solidFill>
                  <a:srgbClr val="009900"/>
                </a:solidFill>
                <a:sym typeface="Symbol" pitchFamily="18" charset="2"/>
              </a:rPr>
              <a:t>, CERN 2011-3]</a:t>
            </a:r>
          </a:p>
          <a:p>
            <a:pPr lvl="1" eaLnBrk="1" hangingPunct="1"/>
            <a:r>
              <a:rPr lang="en-GB" dirty="0" smtClean="0">
                <a:sym typeface="Symbol" pitchFamily="18" charset="2"/>
              </a:rPr>
              <a:t>Most of the </a:t>
            </a:r>
            <a:r>
              <a:rPr lang="en-GB" dirty="0" smtClean="0">
                <a:solidFill>
                  <a:srgbClr val="C00000"/>
                </a:solidFill>
                <a:sym typeface="Symbol" pitchFamily="18" charset="2"/>
              </a:rPr>
              <a:t>electronics and inner detectors will be rebuild </a:t>
            </a:r>
            <a:r>
              <a:rPr lang="en-GB" dirty="0" smtClean="0">
                <a:sym typeface="Symbol" pitchFamily="18" charset="2"/>
              </a:rPr>
              <a:t>and upgraded already for the HL-LHC – so it will be for the HE-LHC</a:t>
            </a:r>
          </a:p>
          <a:p>
            <a:pPr lvl="2" eaLnBrk="1" hangingPunct="1"/>
            <a:r>
              <a:rPr lang="en-GB" dirty="0" smtClean="0">
                <a:sym typeface="Symbol" pitchFamily="18" charset="2"/>
              </a:rPr>
              <a:t>Modular and gradual approach is possible</a:t>
            </a:r>
          </a:p>
          <a:p>
            <a:pPr lvl="1" eaLnBrk="1" hangingPunct="1"/>
            <a:r>
              <a:rPr lang="en-GB" dirty="0" smtClean="0">
                <a:sym typeface="Symbol" pitchFamily="18" charset="2"/>
              </a:rPr>
              <a:t>Main questions to be answered ‘soon’ (in a few years)</a:t>
            </a:r>
          </a:p>
          <a:p>
            <a:pPr lvl="2" eaLnBrk="1" hangingPunct="1"/>
            <a:r>
              <a:rPr lang="en-GB" dirty="0" smtClean="0">
                <a:sym typeface="Symbol" pitchFamily="18" charset="2"/>
              </a:rPr>
              <a:t>Can we manage to keep the </a:t>
            </a:r>
            <a:r>
              <a:rPr lang="en-GB" dirty="0" smtClean="0">
                <a:solidFill>
                  <a:srgbClr val="C00000"/>
                </a:solidFill>
                <a:sym typeface="Symbol" pitchFamily="18" charset="2"/>
              </a:rPr>
              <a:t>same magnets and structures</a:t>
            </a:r>
            <a:r>
              <a:rPr lang="en-GB" dirty="0" smtClean="0">
                <a:sym typeface="Symbol" pitchFamily="18" charset="2"/>
              </a:rPr>
              <a:t>, just replacing modules?</a:t>
            </a:r>
          </a:p>
          <a:p>
            <a:pPr lvl="2" eaLnBrk="1" hangingPunct="1"/>
            <a:r>
              <a:rPr lang="en-GB" dirty="0" smtClean="0">
                <a:sym typeface="Symbol" pitchFamily="18" charset="2"/>
              </a:rPr>
              <a:t>If a new detector is needed, will it involve </a:t>
            </a:r>
            <a:r>
              <a:rPr lang="en-GB" dirty="0" smtClean="0">
                <a:solidFill>
                  <a:srgbClr val="C00000"/>
                </a:solidFill>
                <a:sym typeface="Symbol" pitchFamily="18" charset="2"/>
              </a:rPr>
              <a:t>new civil engineering</a:t>
            </a:r>
            <a:r>
              <a:rPr lang="en-GB" dirty="0" smtClean="0">
                <a:sym typeface="Symbol" pitchFamily="18" charset="2"/>
              </a:rPr>
              <a:t>?</a:t>
            </a:r>
          </a:p>
        </p:txBody>
      </p:sp>
      <p:sp>
        <p:nvSpPr>
          <p:cNvPr id="2" name="ZoneTexte 1"/>
          <p:cNvSpPr txBox="1"/>
          <p:nvPr/>
        </p:nvSpPr>
        <p:spPr>
          <a:xfrm>
            <a:off x="2047741" y="3026535"/>
            <a:ext cx="5516585" cy="769441"/>
          </a:xfrm>
          <a:prstGeom prst="rect">
            <a:avLst/>
          </a:prstGeom>
          <a:noFill/>
        </p:spPr>
        <p:txBody>
          <a:bodyPr wrap="square" rtlCol="0">
            <a:spAutoFit/>
          </a:bodyPr>
          <a:lstStyle/>
          <a:p>
            <a:pPr marL="0" indent="0">
              <a:buNone/>
            </a:pPr>
            <a:r>
              <a:rPr lang="en-US" sz="1100" dirty="0"/>
              <a:t>The results of the LHC will change everything, one way or another. There will be a new “theory of the day” at each major discovery, and the arguments will sharpen in some ways and become more divergent in other ways. Yet, the need to explore the high energy frontier will remain.</a:t>
            </a:r>
            <a:endParaRPr lang="en-GB" sz="1100" dirty="0">
              <a:sym typeface="Symbol" pitchFamily="18" charset="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4</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THE INJECTION ENERGY</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Injection energy is important</a:t>
            </a: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r>
              <a:rPr lang="en-GB" dirty="0" smtClean="0">
                <a:sym typeface="Symbol" pitchFamily="18" charset="2"/>
              </a:rPr>
              <a:t>Keeping the same injection would avoid the need of new injectors and transfer lines but would bring the dynamic range from 15.6 to more than </a:t>
            </a:r>
            <a:r>
              <a:rPr lang="en-GB" dirty="0" smtClean="0">
                <a:solidFill>
                  <a:srgbClr val="C00000"/>
                </a:solidFill>
                <a:sym typeface="Symbol" pitchFamily="18" charset="2"/>
              </a:rPr>
              <a:t>40 – not considered as realistic</a:t>
            </a:r>
          </a:p>
          <a:p>
            <a:pPr lvl="1" eaLnBrk="1" hangingPunct="1"/>
            <a:r>
              <a:rPr lang="en-GB" dirty="0" smtClean="0">
                <a:solidFill>
                  <a:srgbClr val="C00000"/>
                </a:solidFill>
                <a:sym typeface="Symbol" pitchFamily="18" charset="2"/>
              </a:rPr>
              <a:t>Injection at 1.2 </a:t>
            </a:r>
            <a:r>
              <a:rPr lang="en-GB" dirty="0" err="1" smtClean="0">
                <a:solidFill>
                  <a:srgbClr val="C00000"/>
                </a:solidFill>
                <a:sym typeface="Symbol" pitchFamily="18" charset="2"/>
              </a:rPr>
              <a:t>TeV</a:t>
            </a:r>
            <a:r>
              <a:rPr lang="en-GB" dirty="0" smtClean="0">
                <a:solidFill>
                  <a:srgbClr val="C00000"/>
                </a:solidFill>
                <a:sym typeface="Symbol" pitchFamily="18" charset="2"/>
              </a:rPr>
              <a:t> (or more) </a:t>
            </a:r>
            <a:r>
              <a:rPr lang="en-GB" dirty="0" smtClean="0">
                <a:sym typeface="Symbol" pitchFamily="18" charset="2"/>
              </a:rPr>
              <a:t>we keep the same dynamic range</a:t>
            </a:r>
          </a:p>
          <a:p>
            <a:pPr lvl="1" eaLnBrk="1" hangingPunct="1"/>
            <a:r>
              <a:rPr lang="en-GB" dirty="0" smtClean="0">
                <a:solidFill>
                  <a:srgbClr val="C00000"/>
                </a:solidFill>
                <a:sym typeface="Symbol" pitchFamily="18" charset="2"/>
              </a:rPr>
              <a:t>Beneficial effect on the aperture</a:t>
            </a:r>
          </a:p>
          <a:p>
            <a:pPr lvl="2" eaLnBrk="1" hangingPunct="1"/>
            <a:r>
              <a:rPr lang="en-GB" dirty="0" smtClean="0">
                <a:sym typeface="Symbol" pitchFamily="18" charset="2"/>
              </a:rPr>
              <a:t>2/3 of LHC aperture used by the beam</a:t>
            </a:r>
          </a:p>
          <a:p>
            <a:pPr lvl="2" eaLnBrk="1" hangingPunct="1"/>
            <a:r>
              <a:rPr lang="en-GB" dirty="0" smtClean="0">
                <a:sym typeface="Symbol" pitchFamily="18" charset="2"/>
              </a:rPr>
              <a:t>Higher injection energy </a:t>
            </a:r>
            <a:r>
              <a:rPr lang="en-GB" dirty="0" smtClean="0">
                <a:sym typeface="Symbol"/>
              </a:rPr>
              <a:t> lower beam size  √E </a:t>
            </a:r>
            <a:r>
              <a:rPr lang="en-GB" dirty="0" smtClean="0">
                <a:sym typeface="Symbol" pitchFamily="18" charset="2"/>
              </a:rPr>
              <a:t> </a:t>
            </a:r>
            <a:r>
              <a:rPr lang="en-GB" dirty="0" smtClean="0">
                <a:sym typeface="Symbol"/>
              </a:rPr>
              <a:t> 40 mm aperture possible</a:t>
            </a:r>
          </a:p>
          <a:p>
            <a:pPr lvl="1" eaLnBrk="1" hangingPunct="1"/>
            <a:r>
              <a:rPr lang="en-GB" dirty="0" smtClean="0">
                <a:solidFill>
                  <a:srgbClr val="C00000"/>
                </a:solidFill>
                <a:sym typeface="Symbol"/>
              </a:rPr>
              <a:t>Aperture is very valuable asset </a:t>
            </a:r>
            <a:r>
              <a:rPr lang="en-GB" dirty="0" smtClean="0">
                <a:sym typeface="Symbol"/>
              </a:rPr>
              <a:t>– keep it as low as possible</a:t>
            </a:r>
          </a:p>
          <a:p>
            <a:pPr lvl="2" eaLnBrk="1" hangingPunct="1"/>
            <a:r>
              <a:rPr lang="en-GB" dirty="0" smtClean="0">
                <a:sym typeface="Symbol"/>
              </a:rPr>
              <a:t>Reduction from 56 mm to 40 mm allows 20% reduction of the cost and 30% less stored energy (with a coil of 80 mm thickness)</a:t>
            </a:r>
          </a:p>
        </p:txBody>
      </p:sp>
      <p:pic>
        <p:nvPicPr>
          <p:cNvPr id="2051" name="Picture 3"/>
          <p:cNvPicPr>
            <a:picLocks noChangeAspect="1" noChangeArrowheads="1"/>
          </p:cNvPicPr>
          <p:nvPr/>
        </p:nvPicPr>
        <p:blipFill>
          <a:blip r:embed="rId2" cstate="print"/>
          <a:srcRect/>
          <a:stretch>
            <a:fillRect/>
          </a:stretch>
        </p:blipFill>
        <p:spPr bwMode="auto">
          <a:xfrm>
            <a:off x="5711765" y="1274104"/>
            <a:ext cx="3086100" cy="11525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5</a:t>
            </a:fld>
            <a:endParaRPr lang="en-US" dirty="0" smtClean="0"/>
          </a:p>
        </p:txBody>
      </p:sp>
      <p:sp>
        <p:nvSpPr>
          <p:cNvPr id="13315" name="Rectangle 2"/>
          <p:cNvSpPr>
            <a:spLocks noGrp="1" noChangeArrowheads="1"/>
          </p:cNvSpPr>
          <p:nvPr>
            <p:ph type="title"/>
          </p:nvPr>
        </p:nvSpPr>
        <p:spPr/>
        <p:txBody>
          <a:bodyPr/>
          <a:lstStyle/>
          <a:p>
            <a:pPr eaLnBrk="1" hangingPunct="1"/>
            <a:r>
              <a:rPr lang="fr-CH" dirty="0" err="1" smtClean="0">
                <a:solidFill>
                  <a:schemeClr val="bg1"/>
                </a:solidFill>
                <a:sym typeface="Symbol" pitchFamily="18" charset="2"/>
              </a:rPr>
              <a:t>Peak</a:t>
            </a:r>
            <a:r>
              <a:rPr lang="fr-CH" dirty="0" smtClean="0">
                <a:solidFill>
                  <a:schemeClr val="bg1"/>
                </a:solidFill>
                <a:sym typeface="Symbol" pitchFamily="18" charset="2"/>
              </a:rPr>
              <a:t> LUMINOSITY</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Luminosity: </a:t>
            </a:r>
            <a:r>
              <a:rPr lang="en-GB" dirty="0" smtClean="0">
                <a:solidFill>
                  <a:srgbClr val="FF3300"/>
                </a:solidFill>
                <a:sym typeface="Symbol" pitchFamily="18" charset="2"/>
              </a:rPr>
              <a:t>twice the LHC</a:t>
            </a: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r>
              <a:rPr lang="en-GB" dirty="0" smtClean="0">
                <a:sym typeface="Symbol" pitchFamily="18" charset="2"/>
              </a:rPr>
              <a:t>A factor </a:t>
            </a:r>
            <a:r>
              <a:rPr lang="en-GB" dirty="0" smtClean="0">
                <a:solidFill>
                  <a:srgbClr val="FF0000"/>
                </a:solidFill>
                <a:sym typeface="Symbol" pitchFamily="18" charset="2"/>
              </a:rPr>
              <a:t>2.4 </a:t>
            </a:r>
            <a:r>
              <a:rPr lang="en-GB" dirty="0" smtClean="0">
                <a:sym typeface="Symbol" pitchFamily="18" charset="2"/>
              </a:rPr>
              <a:t>comes for free (nearly …) </a:t>
            </a:r>
            <a:r>
              <a:rPr lang="en-GB" dirty="0" smtClean="0">
                <a:solidFill>
                  <a:srgbClr val="FF0000"/>
                </a:solidFill>
                <a:sym typeface="Symbol" pitchFamily="18" charset="2"/>
              </a:rPr>
              <a:t>from the energy</a:t>
            </a:r>
          </a:p>
          <a:p>
            <a:pPr lvl="1" eaLnBrk="1" hangingPunct="1"/>
            <a:r>
              <a:rPr lang="en-GB" dirty="0" smtClean="0">
                <a:sym typeface="Symbol" pitchFamily="18" charset="2"/>
              </a:rPr>
              <a:t>Proposal of </a:t>
            </a:r>
            <a:r>
              <a:rPr lang="en-GB" dirty="0" smtClean="0">
                <a:solidFill>
                  <a:srgbClr val="FF0000"/>
                </a:solidFill>
                <a:sym typeface="Symbol" pitchFamily="18" charset="2"/>
              </a:rPr>
              <a:t>rebalancing</a:t>
            </a:r>
            <a:r>
              <a:rPr lang="en-GB" dirty="0" smtClean="0">
                <a:sym typeface="Symbol" pitchFamily="18" charset="2"/>
              </a:rPr>
              <a:t>: 50% less bunches </a:t>
            </a:r>
            <a:r>
              <a:rPr lang="en-GB" i="1" dirty="0" err="1" smtClean="0">
                <a:sym typeface="Symbol" pitchFamily="18" charset="2"/>
              </a:rPr>
              <a:t>n</a:t>
            </a:r>
            <a:r>
              <a:rPr lang="en-GB" i="1" baseline="-25000" dirty="0" err="1" smtClean="0">
                <a:sym typeface="Symbol" pitchFamily="18" charset="2"/>
              </a:rPr>
              <a:t>b</a:t>
            </a:r>
            <a:r>
              <a:rPr lang="en-GB" dirty="0" smtClean="0">
                <a:sym typeface="Symbol" pitchFamily="18" charset="2"/>
              </a:rPr>
              <a:t> compensated by </a:t>
            </a:r>
            <a:r>
              <a:rPr lang="en-GB" dirty="0">
                <a:sym typeface="Symbol" pitchFamily="18" charset="2"/>
              </a:rPr>
              <a:t>15% larger </a:t>
            </a:r>
            <a:r>
              <a:rPr lang="en-GB" dirty="0" smtClean="0">
                <a:sym typeface="Symbol" pitchFamily="18" charset="2"/>
              </a:rPr>
              <a:t>bunch intensity </a:t>
            </a:r>
            <a:r>
              <a:rPr lang="en-GB" i="1" dirty="0" smtClean="0">
                <a:sym typeface="Symbol" pitchFamily="18" charset="2"/>
              </a:rPr>
              <a:t>N</a:t>
            </a:r>
            <a:r>
              <a:rPr lang="en-GB" dirty="0" smtClean="0">
                <a:sym typeface="Symbol" pitchFamily="18" charset="2"/>
              </a:rPr>
              <a:t> and 30% smaller </a:t>
            </a:r>
            <a:r>
              <a:rPr lang="en-GB" i="1" dirty="0" smtClean="0">
                <a:latin typeface="Symbol" pitchFamily="18" charset="2"/>
                <a:sym typeface="Symbol" pitchFamily="18" charset="2"/>
              </a:rPr>
              <a:t>b</a:t>
            </a:r>
            <a:r>
              <a:rPr lang="en-GB" i="1" baseline="30000" dirty="0" smtClean="0">
                <a:latin typeface="Symbol" pitchFamily="18" charset="2"/>
                <a:sym typeface="Symbol" pitchFamily="18" charset="2"/>
              </a:rPr>
              <a:t>*</a:t>
            </a:r>
            <a:endParaRPr lang="en-GB" i="1" dirty="0" smtClean="0">
              <a:sym typeface="Symbol" pitchFamily="18" charset="2"/>
            </a:endParaRPr>
          </a:p>
          <a:p>
            <a:pPr lvl="2" eaLnBrk="1" hangingPunct="1">
              <a:buNone/>
            </a:pPr>
            <a:r>
              <a:rPr lang="en-GB" dirty="0" smtClean="0">
                <a:sym typeface="Wingdings" pitchFamily="2" charset="2"/>
              </a:rPr>
              <a:t> </a:t>
            </a:r>
            <a:r>
              <a:rPr lang="en-GB" dirty="0" smtClean="0">
                <a:solidFill>
                  <a:srgbClr val="FF3300"/>
                </a:solidFill>
                <a:sym typeface="Symbol" pitchFamily="18" charset="2"/>
              </a:rPr>
              <a:t>Electron cloud </a:t>
            </a:r>
            <a:r>
              <a:rPr lang="en-GB" dirty="0" smtClean="0">
                <a:sym typeface="Symbol" pitchFamily="18" charset="2"/>
              </a:rPr>
              <a:t>becomes less critical (larger bunch spacing: 50 ns)</a:t>
            </a:r>
          </a:p>
          <a:p>
            <a:pPr lvl="2" eaLnBrk="1" hangingPunct="1">
              <a:buNone/>
            </a:pPr>
            <a:r>
              <a:rPr lang="en-GB" dirty="0" smtClean="0">
                <a:sym typeface="Wingdings" pitchFamily="2" charset="2"/>
              </a:rPr>
              <a:t> </a:t>
            </a:r>
            <a:r>
              <a:rPr lang="en-GB" dirty="0" smtClean="0">
                <a:sym typeface="Symbol" pitchFamily="18" charset="2"/>
              </a:rPr>
              <a:t>Smaller </a:t>
            </a:r>
            <a:r>
              <a:rPr lang="en-GB" dirty="0" smtClean="0">
                <a:solidFill>
                  <a:srgbClr val="FF3300"/>
                </a:solidFill>
                <a:sym typeface="Symbol" pitchFamily="18" charset="2"/>
              </a:rPr>
              <a:t>stored energy </a:t>
            </a:r>
            <a:r>
              <a:rPr lang="en-GB" dirty="0" smtClean="0">
                <a:sym typeface="Symbol" pitchFamily="18" charset="2"/>
              </a:rPr>
              <a:t>(not 2.4 the LHC, but only 30% more)</a:t>
            </a:r>
          </a:p>
          <a:p>
            <a:pPr lvl="2" eaLnBrk="1" hangingPunct="1">
              <a:buNone/>
            </a:pPr>
            <a:r>
              <a:rPr lang="en-GB" dirty="0" smtClean="0">
                <a:sym typeface="Wingdings" pitchFamily="2" charset="2"/>
              </a:rPr>
              <a:t> </a:t>
            </a:r>
            <a:r>
              <a:rPr lang="en-GB" dirty="0" smtClean="0">
                <a:sym typeface="Symbol" pitchFamily="18" charset="2"/>
              </a:rPr>
              <a:t>Smaller load due to </a:t>
            </a:r>
            <a:r>
              <a:rPr lang="en-GB" dirty="0" smtClean="0">
                <a:solidFill>
                  <a:srgbClr val="FF3300"/>
                </a:solidFill>
                <a:sym typeface="Symbol" pitchFamily="18" charset="2"/>
              </a:rPr>
              <a:t>synchrotron radiation </a:t>
            </a:r>
            <a:r>
              <a:rPr lang="en-GB" dirty="0" smtClean="0">
                <a:sym typeface="Symbol" pitchFamily="18" charset="2"/>
              </a:rPr>
              <a:t>(not 2.4^4=31 </a:t>
            </a:r>
            <a:r>
              <a:rPr lang="en-GB" dirty="0" smtClean="0">
                <a:sym typeface="Symbol"/>
              </a:rPr>
              <a:t>LHC, but only 17 LHC)</a:t>
            </a:r>
            <a:endParaRPr lang="en-GB" dirty="0" smtClean="0">
              <a:sym typeface="Symbol" pitchFamily="18" charset="2"/>
            </a:endParaRPr>
          </a:p>
          <a:p>
            <a:pPr lvl="2" eaLnBrk="1" hangingPunct="1"/>
            <a:r>
              <a:rPr lang="en-GB" dirty="0" smtClean="0">
                <a:sym typeface="Symbol" pitchFamily="18" charset="2"/>
              </a:rPr>
              <a:t>The smaller </a:t>
            </a:r>
            <a:r>
              <a:rPr lang="en-GB" dirty="0" smtClean="0">
                <a:latin typeface="Symbol" pitchFamily="18" charset="2"/>
                <a:sym typeface="Symbol" pitchFamily="18" charset="2"/>
              </a:rPr>
              <a:t>b</a:t>
            </a:r>
            <a:r>
              <a:rPr lang="en-GB" baseline="30000" dirty="0" smtClean="0">
                <a:latin typeface="Symbol" pitchFamily="18" charset="2"/>
                <a:sym typeface="Symbol" pitchFamily="18" charset="2"/>
              </a:rPr>
              <a:t>*</a:t>
            </a:r>
            <a:r>
              <a:rPr lang="en-GB" dirty="0" smtClean="0">
                <a:sym typeface="Symbol" pitchFamily="18" charset="2"/>
              </a:rPr>
              <a:t> and the larger intensity seem at hand</a:t>
            </a:r>
          </a:p>
        </p:txBody>
      </p:sp>
      <p:pic>
        <p:nvPicPr>
          <p:cNvPr id="3075" name="Picture 3"/>
          <p:cNvPicPr>
            <a:picLocks noChangeAspect="1" noChangeArrowheads="1"/>
          </p:cNvPicPr>
          <p:nvPr/>
        </p:nvPicPr>
        <p:blipFill>
          <a:blip r:embed="rId3" cstate="print"/>
          <a:srcRect/>
          <a:stretch>
            <a:fillRect/>
          </a:stretch>
        </p:blipFill>
        <p:spPr bwMode="auto">
          <a:xfrm>
            <a:off x="5725694" y="1158007"/>
            <a:ext cx="3248025" cy="2333625"/>
          </a:xfrm>
          <a:prstGeom prst="rect">
            <a:avLst/>
          </a:prstGeom>
          <a:noFill/>
          <a:ln w="9525">
            <a:noFill/>
            <a:miter lim="800000"/>
            <a:headEnd/>
            <a:tailEnd/>
          </a:ln>
          <a:effectLst/>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H"/>
          </a:p>
        </p:txBody>
      </p:sp>
      <p:graphicFrame>
        <p:nvGraphicFramePr>
          <p:cNvPr id="3" name="Objet 2"/>
          <p:cNvGraphicFramePr>
            <a:graphicFrameLocks noChangeAspect="1"/>
          </p:cNvGraphicFramePr>
          <p:nvPr>
            <p:extLst>
              <p:ext uri="{D42A27DB-BD31-4B8C-83A1-F6EECF244321}">
                <p14:modId xmlns:p14="http://schemas.microsoft.com/office/powerpoint/2010/main" val="909772382"/>
              </p:ext>
            </p:extLst>
          </p:nvPr>
        </p:nvGraphicFramePr>
        <p:xfrm>
          <a:off x="1474028" y="2071599"/>
          <a:ext cx="3255962" cy="984250"/>
        </p:xfrm>
        <a:graphic>
          <a:graphicData uri="http://schemas.openxmlformats.org/presentationml/2006/ole">
            <mc:AlternateContent xmlns:mc="http://schemas.openxmlformats.org/markup-compatibility/2006">
              <mc:Choice xmlns:v="urn:schemas-microsoft-com:vml" Requires="v">
                <p:oleObj spid="_x0000_s1060" name="Équation" r:id="rId4" imgW="1409400" imgH="444240" progId="Equation.3">
                  <p:embed/>
                </p:oleObj>
              </mc:Choice>
              <mc:Fallback>
                <p:oleObj name="Équation" r:id="rId4" imgW="1409400" imgH="444240" progId="Equation.3">
                  <p:embed/>
                  <p:pic>
                    <p:nvPicPr>
                      <p:cNvPr id="0" name="Object 1"/>
                      <p:cNvPicPr>
                        <a:picLocks noChangeAspect="1" noChangeArrowheads="1"/>
                      </p:cNvPicPr>
                      <p:nvPr/>
                    </p:nvPicPr>
                    <p:blipFill>
                      <a:blip r:embed="rId5"/>
                      <a:srcRect/>
                      <a:stretch>
                        <a:fillRect/>
                      </a:stretch>
                    </p:blipFill>
                    <p:spPr bwMode="auto">
                      <a:xfrm>
                        <a:off x="1474028" y="2071599"/>
                        <a:ext cx="3255962" cy="984250"/>
                      </a:xfrm>
                      <a:prstGeom prst="rect">
                        <a:avLst/>
                      </a:prstGeom>
                      <a:noFill/>
                    </p:spPr>
                  </p:pic>
                </p:oleObj>
              </mc:Fallback>
            </mc:AlternateContent>
          </a:graphicData>
        </a:graphic>
      </p:graphicFrame>
      <p:sp>
        <p:nvSpPr>
          <p:cNvPr id="8" name="TextBox 8"/>
          <p:cNvSpPr txBox="1"/>
          <p:nvPr/>
        </p:nvSpPr>
        <p:spPr>
          <a:xfrm>
            <a:off x="5297713" y="3611781"/>
            <a:ext cx="3676006" cy="246221"/>
          </a:xfrm>
          <a:prstGeom prst="rect">
            <a:avLst/>
          </a:prstGeom>
          <a:noFill/>
        </p:spPr>
        <p:txBody>
          <a:bodyPr wrap="none" rtlCol="0">
            <a:spAutoFit/>
          </a:bodyPr>
          <a:lstStyle/>
          <a:p>
            <a:r>
              <a:rPr lang="fr-CH" sz="1000" dirty="0" err="1" smtClean="0"/>
              <a:t>Luminosity</a:t>
            </a:r>
            <a:r>
              <a:rPr lang="fr-CH" sz="1000" dirty="0" smtClean="0"/>
              <a:t> </a:t>
            </a:r>
            <a:r>
              <a:rPr lang="fr-CH" sz="1000" dirty="0" err="1" smtClean="0"/>
              <a:t>parameters</a:t>
            </a:r>
            <a:r>
              <a:rPr lang="fr-CH" sz="1000" dirty="0" smtClean="0"/>
              <a:t> </a:t>
            </a:r>
            <a:r>
              <a:rPr lang="fr-CH" sz="1000" dirty="0" smtClean="0">
                <a:solidFill>
                  <a:srgbClr val="009900"/>
                </a:solidFill>
              </a:rPr>
              <a:t>[F. Zimmermann et al. CERN 20111-3]</a:t>
            </a:r>
            <a:endParaRPr lang="en-US" sz="1000" dirty="0">
              <a:solidFill>
                <a:srgbClr val="0099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6</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INTEGRATED LUMINOSITY </a:t>
            </a:r>
            <a:br>
              <a:rPr lang="fr-CH" dirty="0" smtClean="0">
                <a:solidFill>
                  <a:schemeClr val="bg1"/>
                </a:solidFill>
                <a:sym typeface="Symbol" pitchFamily="18" charset="2"/>
              </a:rPr>
            </a:br>
            <a:r>
              <a:rPr lang="fr-CH" dirty="0" smtClean="0">
                <a:solidFill>
                  <a:schemeClr val="bg1"/>
                </a:solidFill>
                <a:sym typeface="Symbol" pitchFamily="18" charset="2"/>
              </a:rPr>
              <a:t>AND SYNCHROTRON RADIATION</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Luminosity: </a:t>
            </a:r>
            <a:r>
              <a:rPr lang="en-GB" dirty="0" smtClean="0">
                <a:solidFill>
                  <a:srgbClr val="FF0000"/>
                </a:solidFill>
                <a:sym typeface="Symbol" pitchFamily="18" charset="2"/>
              </a:rPr>
              <a:t>twice the LHC</a:t>
            </a: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endParaRPr lang="en-GB" dirty="0" smtClean="0">
              <a:sym typeface="Symbol" pitchFamily="18" charset="2"/>
            </a:endParaRPr>
          </a:p>
          <a:p>
            <a:pPr lvl="2" eaLnBrk="1" hangingPunct="1"/>
            <a:endParaRPr lang="en-GB" dirty="0" smtClean="0">
              <a:sym typeface="Symbol" pitchFamily="18" charset="2"/>
            </a:endParaRPr>
          </a:p>
          <a:p>
            <a:pPr lvl="2" eaLnBrk="1" hangingPunct="1"/>
            <a:endParaRPr lang="en-GB" dirty="0" smtClean="0">
              <a:sym typeface="Symbol" pitchFamily="18" charset="2"/>
            </a:endParaRPr>
          </a:p>
          <a:p>
            <a:pPr lvl="1" eaLnBrk="1" hangingPunct="1"/>
            <a:endParaRPr lang="en-GB" dirty="0" smtClean="0">
              <a:sym typeface="Symbol" pitchFamily="18" charset="2"/>
            </a:endParaRPr>
          </a:p>
          <a:p>
            <a:pPr lvl="1" eaLnBrk="1" hangingPunct="1"/>
            <a:r>
              <a:rPr lang="en-GB" dirty="0" smtClean="0">
                <a:solidFill>
                  <a:srgbClr val="FF0000"/>
                </a:solidFill>
                <a:sym typeface="Symbol" pitchFamily="18" charset="2"/>
              </a:rPr>
              <a:t>Synchrotron radiation </a:t>
            </a:r>
            <a:r>
              <a:rPr lang="en-GB" dirty="0" smtClean="0">
                <a:sym typeface="Symbol" pitchFamily="18" charset="2"/>
              </a:rPr>
              <a:t>induces a strong reduction of </a:t>
            </a:r>
            <a:r>
              <a:rPr lang="en-GB" dirty="0" err="1" smtClean="0">
                <a:sym typeface="Symbol" pitchFamily="18" charset="2"/>
              </a:rPr>
              <a:t>emittance</a:t>
            </a:r>
            <a:r>
              <a:rPr lang="en-GB" dirty="0" smtClean="0">
                <a:sym typeface="Symbol" pitchFamily="18" charset="2"/>
              </a:rPr>
              <a:t> </a:t>
            </a:r>
          </a:p>
          <a:p>
            <a:pPr lvl="2" eaLnBrk="1" hangingPunct="1"/>
            <a:r>
              <a:rPr lang="en-GB" dirty="0" smtClean="0">
                <a:sym typeface="Symbol" pitchFamily="18" charset="2"/>
              </a:rPr>
              <a:t>Artificial transverse </a:t>
            </a:r>
            <a:r>
              <a:rPr lang="en-GB" dirty="0" err="1" smtClean="0">
                <a:sym typeface="Symbol" pitchFamily="18" charset="2"/>
              </a:rPr>
              <a:t>emittance</a:t>
            </a:r>
            <a:r>
              <a:rPr lang="en-GB" dirty="0" smtClean="0">
                <a:sym typeface="Symbol" pitchFamily="18" charset="2"/>
              </a:rPr>
              <a:t> blow-up can be needed to avoid reaching beam-beam limit</a:t>
            </a:r>
          </a:p>
          <a:p>
            <a:pPr lvl="2" eaLnBrk="1" hangingPunct="1"/>
            <a:r>
              <a:rPr lang="en-GB" dirty="0" smtClean="0">
                <a:sym typeface="Symbol" pitchFamily="18" charset="2"/>
              </a:rPr>
              <a:t>Optimal running time of the order of </a:t>
            </a:r>
            <a:r>
              <a:rPr lang="en-GB" dirty="0" smtClean="0">
                <a:solidFill>
                  <a:srgbClr val="FF0000"/>
                </a:solidFill>
                <a:sym typeface="Symbol" pitchFamily="18" charset="2"/>
              </a:rPr>
              <a:t>10 h</a:t>
            </a:r>
            <a:r>
              <a:rPr lang="en-GB" dirty="0" smtClean="0">
                <a:sym typeface="Symbol" pitchFamily="18" charset="2"/>
              </a:rPr>
              <a:t> (still reasonable)</a:t>
            </a:r>
          </a:p>
          <a:p>
            <a:pPr lvl="2" eaLnBrk="1" hangingPunct="1"/>
            <a:r>
              <a:rPr lang="en-GB" dirty="0" smtClean="0">
                <a:sym typeface="Symbol" pitchFamily="18" charset="2"/>
              </a:rPr>
              <a:t>One should get about 0.8 fb</a:t>
            </a:r>
            <a:r>
              <a:rPr lang="en-GB" baseline="30000" dirty="0" smtClean="0">
                <a:sym typeface="Symbol" pitchFamily="18" charset="2"/>
              </a:rPr>
              <a:t>-1</a:t>
            </a:r>
            <a:r>
              <a:rPr lang="en-GB" dirty="0" smtClean="0">
                <a:sym typeface="Symbol" pitchFamily="18" charset="2"/>
              </a:rPr>
              <a:t> per day</a:t>
            </a:r>
          </a:p>
        </p:txBody>
      </p:sp>
      <p:pic>
        <p:nvPicPr>
          <p:cNvPr id="6" name="Picture 2"/>
          <p:cNvPicPr>
            <a:picLocks noChangeAspect="1" noChangeArrowheads="1"/>
          </p:cNvPicPr>
          <p:nvPr/>
        </p:nvPicPr>
        <p:blipFill>
          <a:blip r:embed="rId2" cstate="print"/>
          <a:srcRect/>
          <a:stretch>
            <a:fillRect/>
          </a:stretch>
        </p:blipFill>
        <p:spPr bwMode="auto">
          <a:xfrm>
            <a:off x="1113078" y="1847132"/>
            <a:ext cx="3743325" cy="262890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cstate="print"/>
          <a:srcRect/>
          <a:stretch>
            <a:fillRect/>
          </a:stretch>
        </p:blipFill>
        <p:spPr bwMode="auto">
          <a:xfrm>
            <a:off x="5260676" y="1605502"/>
            <a:ext cx="3505200" cy="2905125"/>
          </a:xfrm>
          <a:prstGeom prst="rect">
            <a:avLst/>
          </a:prstGeom>
          <a:noFill/>
          <a:ln w="9525">
            <a:noFill/>
            <a:miter lim="800000"/>
            <a:headEnd/>
            <a:tailEnd/>
          </a:ln>
          <a:effectLst/>
        </p:spPr>
      </p:pic>
      <p:sp>
        <p:nvSpPr>
          <p:cNvPr id="9" name="TextBox 8"/>
          <p:cNvSpPr txBox="1"/>
          <p:nvPr/>
        </p:nvSpPr>
        <p:spPr>
          <a:xfrm>
            <a:off x="646159" y="4406661"/>
            <a:ext cx="4485523" cy="246221"/>
          </a:xfrm>
          <a:prstGeom prst="rect">
            <a:avLst/>
          </a:prstGeom>
          <a:noFill/>
        </p:spPr>
        <p:txBody>
          <a:bodyPr wrap="none" rtlCol="0">
            <a:spAutoFit/>
          </a:bodyPr>
          <a:lstStyle/>
          <a:p>
            <a:r>
              <a:rPr lang="fr-CH" sz="1000" dirty="0" smtClean="0"/>
              <a:t>Evolution of </a:t>
            </a:r>
            <a:r>
              <a:rPr lang="fr-CH" sz="1000" dirty="0" err="1" smtClean="0"/>
              <a:t>luminosity</a:t>
            </a:r>
            <a:r>
              <a:rPr lang="fr-CH" sz="1000" dirty="0" smtClean="0"/>
              <a:t> </a:t>
            </a:r>
            <a:r>
              <a:rPr lang="fr-CH" sz="1000" dirty="0" err="1" smtClean="0"/>
              <a:t>during</a:t>
            </a:r>
            <a:r>
              <a:rPr lang="fr-CH" sz="1000" dirty="0" smtClean="0"/>
              <a:t> a </a:t>
            </a:r>
            <a:r>
              <a:rPr lang="fr-CH" sz="1000" dirty="0" err="1" smtClean="0"/>
              <a:t>run</a:t>
            </a:r>
            <a:r>
              <a:rPr lang="fr-CH" sz="1000" dirty="0" smtClean="0"/>
              <a:t> </a:t>
            </a:r>
            <a:r>
              <a:rPr lang="fr-CH" sz="1000" dirty="0" smtClean="0">
                <a:solidFill>
                  <a:srgbClr val="009900"/>
                </a:solidFill>
              </a:rPr>
              <a:t>[F. Zimmermann et al. CERN 20111-3]</a:t>
            </a:r>
            <a:endParaRPr lang="en-US" sz="1000" dirty="0">
              <a:solidFill>
                <a:srgbClr val="0099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7</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SYNCHROTRON RADIATION </a:t>
            </a:r>
            <a:br>
              <a:rPr lang="fr-CH" dirty="0" smtClean="0">
                <a:solidFill>
                  <a:schemeClr val="bg1"/>
                </a:solidFill>
                <a:sym typeface="Symbol" pitchFamily="18" charset="2"/>
              </a:rPr>
            </a:br>
            <a:r>
              <a:rPr lang="fr-CH" dirty="0" smtClean="0">
                <a:solidFill>
                  <a:schemeClr val="bg1"/>
                </a:solidFill>
                <a:sym typeface="Symbol" pitchFamily="18" charset="2"/>
              </a:rPr>
              <a:t>AND HEAT LOADS</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Synchrotron radiation: scaled with 4</a:t>
            </a:r>
            <a:r>
              <a:rPr lang="en-GB" baseline="30000" dirty="0" smtClean="0">
                <a:sym typeface="Symbol" pitchFamily="18" charset="2"/>
              </a:rPr>
              <a:t>th</a:t>
            </a:r>
            <a:r>
              <a:rPr lang="en-GB" dirty="0" smtClean="0">
                <a:sym typeface="Symbol" pitchFamily="18" charset="2"/>
              </a:rPr>
              <a:t> power of the energy</a:t>
            </a:r>
          </a:p>
          <a:p>
            <a:pPr lvl="1" eaLnBrk="1" hangingPunct="1"/>
            <a:r>
              <a:rPr lang="en-GB" dirty="0" smtClean="0">
                <a:sym typeface="Symbol" pitchFamily="18" charset="2"/>
              </a:rPr>
              <a:t>But we have less beam, so </a:t>
            </a:r>
            <a:r>
              <a:rPr lang="en-GB" dirty="0" smtClean="0">
                <a:solidFill>
                  <a:srgbClr val="FF0000"/>
                </a:solidFill>
                <a:sym typeface="Symbol" pitchFamily="18" charset="2"/>
              </a:rPr>
              <a:t>SR power is a factor 17 larger</a:t>
            </a:r>
          </a:p>
          <a:p>
            <a:pPr lvl="1" eaLnBrk="1" hangingPunct="1"/>
            <a:r>
              <a:rPr lang="en-GB" dirty="0" smtClean="0">
                <a:sym typeface="Symbol" pitchFamily="18" charset="2"/>
              </a:rPr>
              <a:t>Less than 2.4^4= 31, </a:t>
            </a:r>
          </a:p>
          <a:p>
            <a:pPr lvl="1" eaLnBrk="1" hangingPunct="1">
              <a:buNone/>
            </a:pPr>
            <a:r>
              <a:rPr lang="en-GB" dirty="0" smtClean="0">
                <a:sym typeface="Symbol" pitchFamily="18" charset="2"/>
              </a:rPr>
              <a:t>	but still large</a:t>
            </a:r>
          </a:p>
          <a:p>
            <a:pPr lvl="1" eaLnBrk="1" hangingPunct="1">
              <a:buNone/>
            </a:pPr>
            <a:endParaRPr lang="en-GB" dirty="0" smtClean="0">
              <a:sym typeface="Symbol" pitchFamily="18" charset="2"/>
            </a:endParaRPr>
          </a:p>
          <a:p>
            <a:pPr lvl="1" eaLnBrk="1" hangingPunct="1">
              <a:buNone/>
            </a:pPr>
            <a:endParaRPr lang="en-GB" dirty="0" smtClean="0">
              <a:sym typeface="Symbol" pitchFamily="18" charset="2"/>
            </a:endParaRPr>
          </a:p>
          <a:p>
            <a:pPr eaLnBrk="1" hangingPunct="1"/>
            <a:endParaRPr lang="en-GB" dirty="0" smtClean="0">
              <a:sym typeface="Symbol" pitchFamily="18" charset="2"/>
            </a:endParaRPr>
          </a:p>
          <a:p>
            <a:pPr eaLnBrk="1" hangingPunct="1"/>
            <a:r>
              <a:rPr lang="en-GB" dirty="0" smtClean="0">
                <a:sym typeface="Symbol" pitchFamily="18" charset="2"/>
              </a:rPr>
              <a:t>Heat loads</a:t>
            </a:r>
          </a:p>
          <a:p>
            <a:pPr lvl="1" eaLnBrk="1" hangingPunct="1"/>
            <a:r>
              <a:rPr lang="en-GB" dirty="0" smtClean="0">
                <a:sym typeface="Symbol" pitchFamily="18" charset="2"/>
              </a:rPr>
              <a:t>The term coming from synchrotron radiation is dominant – on the </a:t>
            </a:r>
            <a:r>
              <a:rPr lang="en-GB" dirty="0" smtClean="0">
                <a:solidFill>
                  <a:srgbClr val="FF0000"/>
                </a:solidFill>
                <a:sym typeface="Symbol" pitchFamily="18" charset="2"/>
              </a:rPr>
              <a:t>beam screen we have 6 times larger loads </a:t>
            </a:r>
            <a:r>
              <a:rPr lang="en-GB" dirty="0" smtClean="0">
                <a:sym typeface="Symbol" pitchFamily="18" charset="2"/>
              </a:rPr>
              <a:t>than in the LHC</a:t>
            </a:r>
          </a:p>
          <a:p>
            <a:pPr lvl="2" eaLnBrk="1" hangingPunct="1"/>
            <a:r>
              <a:rPr lang="en-GB" dirty="0" smtClean="0">
                <a:sym typeface="Symbol" pitchFamily="18" charset="2"/>
              </a:rPr>
              <a:t>Different options of beam screen temperature: 40-60 K is appealing</a:t>
            </a:r>
          </a:p>
          <a:p>
            <a:pPr lvl="1" eaLnBrk="1" hangingPunct="1"/>
            <a:r>
              <a:rPr lang="en-GB" dirty="0" smtClean="0">
                <a:sym typeface="Symbol" pitchFamily="18" charset="2"/>
              </a:rPr>
              <a:t>Cold mass heat load is only 50% larger (related to  MB current)</a:t>
            </a:r>
          </a:p>
          <a:p>
            <a:pPr eaLnBrk="1" hangingPunct="1"/>
            <a:r>
              <a:rPr lang="en-GB" dirty="0" smtClean="0">
                <a:sym typeface="Symbol" pitchFamily="18" charset="2"/>
              </a:rPr>
              <a:t>Not yet possible to tell is LHC cryogenics can be reused</a:t>
            </a:r>
          </a:p>
          <a:p>
            <a:pPr lvl="1" eaLnBrk="1" hangingPunct="1"/>
            <a:r>
              <a:rPr lang="en-GB" dirty="0" smtClean="0">
                <a:sym typeface="Symbol" pitchFamily="18" charset="2"/>
              </a:rPr>
              <a:t>It will be 20 years old, but …</a:t>
            </a:r>
          </a:p>
        </p:txBody>
      </p:sp>
      <p:sp>
        <p:nvSpPr>
          <p:cNvPr id="10" name="TextBox 9"/>
          <p:cNvSpPr txBox="1"/>
          <p:nvPr/>
        </p:nvSpPr>
        <p:spPr>
          <a:xfrm>
            <a:off x="3604688" y="4103741"/>
            <a:ext cx="5320687" cy="246221"/>
          </a:xfrm>
          <a:prstGeom prst="rect">
            <a:avLst/>
          </a:prstGeom>
          <a:noFill/>
        </p:spPr>
        <p:txBody>
          <a:bodyPr wrap="none" rtlCol="0">
            <a:spAutoFit/>
          </a:bodyPr>
          <a:lstStyle/>
          <a:p>
            <a:r>
              <a:rPr lang="fr-CH" sz="1000" dirty="0" err="1" smtClean="0"/>
              <a:t>Heat</a:t>
            </a:r>
            <a:r>
              <a:rPr lang="fr-CH" sz="1000" dirty="0" smtClean="0"/>
              <a:t> </a:t>
            </a:r>
            <a:r>
              <a:rPr lang="fr-CH" sz="1000" dirty="0" err="1" smtClean="0"/>
              <a:t>loads</a:t>
            </a:r>
            <a:r>
              <a:rPr lang="fr-CH" sz="1000" dirty="0" smtClean="0"/>
              <a:t> in the LHC and one option for HE LHC </a:t>
            </a:r>
            <a:r>
              <a:rPr lang="fr-CH" sz="1000" dirty="0" smtClean="0">
                <a:solidFill>
                  <a:srgbClr val="009900"/>
                </a:solidFill>
              </a:rPr>
              <a:t>[D. </a:t>
            </a:r>
            <a:r>
              <a:rPr lang="fr-CH" sz="1000" dirty="0" err="1" smtClean="0">
                <a:solidFill>
                  <a:srgbClr val="009900"/>
                </a:solidFill>
              </a:rPr>
              <a:t>Delikaris</a:t>
            </a:r>
            <a:r>
              <a:rPr lang="fr-CH" sz="1000" dirty="0" smtClean="0">
                <a:solidFill>
                  <a:srgbClr val="009900"/>
                </a:solidFill>
              </a:rPr>
              <a:t>, L. </a:t>
            </a:r>
            <a:r>
              <a:rPr lang="fr-CH" sz="1000" dirty="0" err="1" smtClean="0">
                <a:solidFill>
                  <a:srgbClr val="009900"/>
                </a:solidFill>
              </a:rPr>
              <a:t>Tavian</a:t>
            </a:r>
            <a:r>
              <a:rPr lang="fr-CH" sz="1000" dirty="0" smtClean="0">
                <a:solidFill>
                  <a:srgbClr val="009900"/>
                </a:solidFill>
              </a:rPr>
              <a:t> CERN 2011-3]</a:t>
            </a:r>
            <a:endParaRPr lang="en-US" sz="1000" dirty="0">
              <a:solidFill>
                <a:srgbClr val="009900"/>
              </a:solidFill>
            </a:endParaRPr>
          </a:p>
        </p:txBody>
      </p:sp>
      <p:pic>
        <p:nvPicPr>
          <p:cNvPr id="4102" name="Picture 6"/>
          <p:cNvPicPr>
            <a:picLocks noChangeAspect="1" noChangeArrowheads="1"/>
          </p:cNvPicPr>
          <p:nvPr/>
        </p:nvPicPr>
        <p:blipFill>
          <a:blip r:embed="rId2" cstate="print"/>
          <a:srcRect/>
          <a:stretch>
            <a:fillRect/>
          </a:stretch>
        </p:blipFill>
        <p:spPr bwMode="auto">
          <a:xfrm>
            <a:off x="3776779" y="2045444"/>
            <a:ext cx="4976504" cy="205829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8</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BEAM SCREEN, INJECTION, DUMP</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Magneto resistance of the beam screen: </a:t>
            </a:r>
            <a:r>
              <a:rPr lang="en-GB" dirty="0" smtClean="0">
                <a:solidFill>
                  <a:srgbClr val="FF0000"/>
                </a:solidFill>
                <a:sym typeface="Symbol" pitchFamily="18" charset="2"/>
              </a:rPr>
              <a:t>increase of about a factor 2 </a:t>
            </a:r>
            <a:r>
              <a:rPr lang="en-GB" dirty="0" err="1" smtClean="0">
                <a:solidFill>
                  <a:srgbClr val="FF0000"/>
                </a:solidFill>
                <a:sym typeface="Symbol" pitchFamily="18" charset="2"/>
              </a:rPr>
              <a:t>w.r.t</a:t>
            </a:r>
            <a:r>
              <a:rPr lang="en-GB" dirty="0" smtClean="0">
                <a:solidFill>
                  <a:srgbClr val="FF0000"/>
                </a:solidFill>
                <a:sym typeface="Symbol" pitchFamily="18" charset="2"/>
              </a:rPr>
              <a:t>. LHC</a:t>
            </a:r>
            <a:r>
              <a:rPr lang="en-GB" dirty="0" smtClean="0">
                <a:sym typeface="Symbol" pitchFamily="18" charset="2"/>
              </a:rPr>
              <a:t> (due to higher field) </a:t>
            </a:r>
            <a:r>
              <a:rPr lang="fr-CH" sz="1600" dirty="0" smtClean="0">
                <a:solidFill>
                  <a:srgbClr val="009900"/>
                </a:solidFill>
              </a:rPr>
              <a:t>[E. </a:t>
            </a:r>
            <a:r>
              <a:rPr lang="fr-CH" sz="1600" dirty="0" err="1" smtClean="0">
                <a:solidFill>
                  <a:srgbClr val="009900"/>
                </a:solidFill>
              </a:rPr>
              <a:t>Metral</a:t>
            </a:r>
            <a:r>
              <a:rPr lang="fr-CH" sz="1600" dirty="0" smtClean="0">
                <a:solidFill>
                  <a:srgbClr val="009900"/>
                </a:solidFill>
              </a:rPr>
              <a:t>, CERN 2011-3]</a:t>
            </a:r>
            <a:endParaRPr lang="en-US" sz="1600" dirty="0" smtClean="0">
              <a:solidFill>
                <a:srgbClr val="009900"/>
              </a:solidFill>
            </a:endParaRPr>
          </a:p>
          <a:p>
            <a:pPr lvl="1" eaLnBrk="1" hangingPunct="1"/>
            <a:r>
              <a:rPr lang="en-GB" dirty="0" smtClean="0">
                <a:sym typeface="Symbol" pitchFamily="18" charset="2"/>
              </a:rPr>
              <a:t>Impedances scale with √ of magneto resistance </a:t>
            </a:r>
            <a:r>
              <a:rPr lang="en-GB" dirty="0" smtClean="0">
                <a:sym typeface="Symbol"/>
              </a:rPr>
              <a:t> </a:t>
            </a:r>
            <a:r>
              <a:rPr lang="en-GB" dirty="0" smtClean="0">
                <a:solidFill>
                  <a:srgbClr val="FF0000"/>
                </a:solidFill>
                <a:sym typeface="Symbol"/>
              </a:rPr>
              <a:t>40% larger impedance should not be an issue</a:t>
            </a:r>
            <a:r>
              <a:rPr lang="en-GB" dirty="0" smtClean="0">
                <a:sym typeface="Symbol"/>
              </a:rPr>
              <a:t> for the beam stability</a:t>
            </a:r>
          </a:p>
          <a:p>
            <a:pPr eaLnBrk="1" hangingPunct="1"/>
            <a:endParaRPr lang="en-GB" dirty="0" smtClean="0">
              <a:sym typeface="Symbol"/>
            </a:endParaRPr>
          </a:p>
          <a:p>
            <a:pPr eaLnBrk="1" hangingPunct="1"/>
            <a:r>
              <a:rPr lang="en-GB" dirty="0" smtClean="0">
                <a:sym typeface="Symbol"/>
              </a:rPr>
              <a:t>Injection lines (in case of injection at 1.3 </a:t>
            </a:r>
            <a:r>
              <a:rPr lang="en-GB" dirty="0" err="1" smtClean="0">
                <a:sym typeface="Symbol"/>
              </a:rPr>
              <a:t>TeV</a:t>
            </a:r>
            <a:r>
              <a:rPr lang="en-GB" dirty="0" smtClean="0">
                <a:sym typeface="Symbol"/>
              </a:rPr>
              <a:t>)</a:t>
            </a:r>
            <a:r>
              <a:rPr lang="fr-CH" dirty="0">
                <a:solidFill>
                  <a:srgbClr val="009900"/>
                </a:solidFill>
              </a:rPr>
              <a:t> </a:t>
            </a:r>
            <a:r>
              <a:rPr lang="fr-CH" sz="1600" dirty="0" smtClean="0">
                <a:solidFill>
                  <a:srgbClr val="009900"/>
                </a:solidFill>
              </a:rPr>
              <a:t>[B. Goddard et al. , </a:t>
            </a:r>
            <a:r>
              <a:rPr lang="fr-CH" sz="1600" dirty="0">
                <a:solidFill>
                  <a:srgbClr val="009900"/>
                </a:solidFill>
              </a:rPr>
              <a:t>CERN </a:t>
            </a:r>
            <a:r>
              <a:rPr lang="fr-CH" sz="1600" dirty="0" smtClean="0">
                <a:solidFill>
                  <a:srgbClr val="009900"/>
                </a:solidFill>
              </a:rPr>
              <a:t>2011-3</a:t>
            </a:r>
            <a:r>
              <a:rPr lang="fr-CH" sz="1600" dirty="0">
                <a:solidFill>
                  <a:srgbClr val="009900"/>
                </a:solidFill>
              </a:rPr>
              <a:t>]</a:t>
            </a:r>
            <a:endParaRPr lang="en-US" sz="1600" dirty="0">
              <a:solidFill>
                <a:srgbClr val="009900"/>
              </a:solidFill>
            </a:endParaRPr>
          </a:p>
          <a:p>
            <a:pPr lvl="1" eaLnBrk="1" hangingPunct="1"/>
            <a:r>
              <a:rPr lang="en-GB" dirty="0" smtClean="0">
                <a:sym typeface="Symbol"/>
              </a:rPr>
              <a:t>Completely </a:t>
            </a:r>
            <a:r>
              <a:rPr lang="en-GB" dirty="0" smtClean="0">
                <a:solidFill>
                  <a:srgbClr val="FF0000"/>
                </a:solidFill>
                <a:sym typeface="Symbol"/>
              </a:rPr>
              <a:t>new layout needed </a:t>
            </a:r>
            <a:r>
              <a:rPr lang="en-GB" dirty="0" smtClean="0">
                <a:sym typeface="Symbol"/>
              </a:rPr>
              <a:t>– more space needed (60 m between quads) also for injection protection devices</a:t>
            </a:r>
            <a:endParaRPr lang="en-GB" dirty="0" smtClean="0">
              <a:sym typeface="Symbol" pitchFamily="18" charset="2"/>
            </a:endParaRPr>
          </a:p>
          <a:p>
            <a:pPr lvl="1" eaLnBrk="1" hangingPunct="1"/>
            <a:endParaRPr lang="en-GB" dirty="0" smtClean="0">
              <a:sym typeface="Symbol" pitchFamily="18" charset="2"/>
            </a:endParaRPr>
          </a:p>
          <a:p>
            <a:pPr eaLnBrk="1" hangingPunct="1"/>
            <a:r>
              <a:rPr lang="en-GB" dirty="0" smtClean="0">
                <a:sym typeface="Symbol"/>
              </a:rPr>
              <a:t>Dump </a:t>
            </a:r>
            <a:r>
              <a:rPr lang="fr-CH" sz="1600" dirty="0">
                <a:solidFill>
                  <a:srgbClr val="009900"/>
                </a:solidFill>
              </a:rPr>
              <a:t>[B. Goddard et al. , CERN </a:t>
            </a:r>
            <a:r>
              <a:rPr lang="fr-CH" sz="1600" dirty="0" smtClean="0">
                <a:solidFill>
                  <a:srgbClr val="009900"/>
                </a:solidFill>
              </a:rPr>
              <a:t>2011-3</a:t>
            </a:r>
            <a:r>
              <a:rPr lang="fr-CH" sz="1600" dirty="0">
                <a:solidFill>
                  <a:srgbClr val="009900"/>
                </a:solidFill>
              </a:rPr>
              <a:t>]</a:t>
            </a:r>
            <a:endParaRPr lang="en-GB" sz="1600" dirty="0">
              <a:sym typeface="Symbol"/>
            </a:endParaRPr>
          </a:p>
          <a:p>
            <a:pPr lvl="1" eaLnBrk="1" hangingPunct="1"/>
            <a:r>
              <a:rPr lang="en-GB" dirty="0" smtClean="0">
                <a:sym typeface="Symbol"/>
              </a:rPr>
              <a:t>Dump possible with a similar layout as in the LHC – upgrade of dilution or of the dumping block needed</a:t>
            </a:r>
            <a:endParaRPr lang="en-GB" dirty="0">
              <a:sym typeface="Symbol" pitchFamily="18" charset="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dirty="0" smtClean="0"/>
              <a:t>The HE-LHC - </a:t>
            </a:r>
            <a:fld id="{5B0F2CE2-42CD-4A74-A04F-1839686887D0}" type="slidenum">
              <a:rPr lang="en-US" smtClean="0"/>
              <a:pPr>
                <a:defRPr/>
              </a:pPr>
              <a:t>9</a:t>
            </a:fld>
            <a:endParaRPr lang="en-US" dirty="0" smtClean="0"/>
          </a:p>
        </p:txBody>
      </p:sp>
      <p:sp>
        <p:nvSpPr>
          <p:cNvPr id="13315" name="Rectangle 2"/>
          <p:cNvSpPr>
            <a:spLocks noGrp="1" noChangeArrowheads="1"/>
          </p:cNvSpPr>
          <p:nvPr>
            <p:ph type="title"/>
          </p:nvPr>
        </p:nvSpPr>
        <p:spPr/>
        <p:txBody>
          <a:bodyPr/>
          <a:lstStyle/>
          <a:p>
            <a:pPr eaLnBrk="1" hangingPunct="1"/>
            <a:r>
              <a:rPr lang="fr-CH" dirty="0" smtClean="0">
                <a:solidFill>
                  <a:schemeClr val="bg1"/>
                </a:solidFill>
                <a:sym typeface="Symbol" pitchFamily="18" charset="2"/>
              </a:rPr>
              <a:t>INJECTORS</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Option for the injectors </a:t>
            </a:r>
            <a:r>
              <a:rPr lang="en-GB" sz="1400" dirty="0" smtClean="0">
                <a:solidFill>
                  <a:srgbClr val="009900"/>
                </a:solidFill>
                <a:sym typeface="Symbol" pitchFamily="18" charset="2"/>
              </a:rPr>
              <a:t>[R. </a:t>
            </a:r>
            <a:r>
              <a:rPr lang="en-GB" sz="1400" dirty="0" err="1" smtClean="0">
                <a:solidFill>
                  <a:srgbClr val="009900"/>
                </a:solidFill>
                <a:sym typeface="Symbol" pitchFamily="18" charset="2"/>
              </a:rPr>
              <a:t>Garoby</a:t>
            </a:r>
            <a:r>
              <a:rPr lang="en-GB" sz="1400" dirty="0" smtClean="0">
                <a:solidFill>
                  <a:srgbClr val="009900"/>
                </a:solidFill>
                <a:sym typeface="Symbol" pitchFamily="18" charset="2"/>
              </a:rPr>
              <a:t>, CERN 2011-3]</a:t>
            </a:r>
          </a:p>
          <a:p>
            <a:pPr lvl="1" eaLnBrk="1" hangingPunct="1"/>
            <a:r>
              <a:rPr lang="en-GB" dirty="0" smtClean="0">
                <a:solidFill>
                  <a:srgbClr val="FF0000"/>
                </a:solidFill>
                <a:sym typeface="Symbol" pitchFamily="18" charset="2"/>
              </a:rPr>
              <a:t>Low Energy Ring </a:t>
            </a:r>
            <a:r>
              <a:rPr lang="en-GB" dirty="0" smtClean="0">
                <a:sym typeface="Symbol" pitchFamily="18" charset="2"/>
              </a:rPr>
              <a:t>(LER) in the LHC tunnel:</a:t>
            </a:r>
          </a:p>
          <a:p>
            <a:pPr lvl="1" eaLnBrk="1" hangingPunct="1">
              <a:buNone/>
            </a:pPr>
            <a:r>
              <a:rPr lang="en-GB" dirty="0" smtClean="0">
                <a:sym typeface="Symbol" pitchFamily="18" charset="2"/>
              </a:rPr>
              <a:t>	2 T </a:t>
            </a:r>
            <a:r>
              <a:rPr lang="en-GB" dirty="0" err="1" smtClean="0">
                <a:sym typeface="Symbol" pitchFamily="18" charset="2"/>
              </a:rPr>
              <a:t>superferric</a:t>
            </a:r>
            <a:r>
              <a:rPr lang="en-GB" dirty="0" smtClean="0">
                <a:sym typeface="Symbol" pitchFamily="18" charset="2"/>
              </a:rPr>
              <a:t> dipoles</a:t>
            </a:r>
          </a:p>
          <a:p>
            <a:pPr lvl="2" eaLnBrk="1" hangingPunct="1"/>
            <a:r>
              <a:rPr lang="en-GB" dirty="0" smtClean="0">
                <a:sym typeface="Symbol" pitchFamily="18" charset="2"/>
              </a:rPr>
              <a:t>Option1 – bypass of experiments</a:t>
            </a:r>
          </a:p>
          <a:p>
            <a:pPr lvl="2" eaLnBrk="1" hangingPunct="1"/>
            <a:r>
              <a:rPr lang="en-GB" dirty="0" smtClean="0">
                <a:sym typeface="Symbol" pitchFamily="18" charset="2"/>
              </a:rPr>
              <a:t>Option2 – going through experiments</a:t>
            </a:r>
          </a:p>
          <a:p>
            <a:pPr lvl="2" eaLnBrk="1" hangingPunct="1"/>
            <a:endParaRPr lang="en-GB" dirty="0" smtClean="0">
              <a:sym typeface="Symbol" pitchFamily="18" charset="2"/>
            </a:endParaRPr>
          </a:p>
          <a:p>
            <a:pPr lvl="2" eaLnBrk="1" hangingPunct="1"/>
            <a:r>
              <a:rPr lang="en-GB" dirty="0" smtClean="0">
                <a:sym typeface="Symbol" pitchFamily="18" charset="2"/>
              </a:rPr>
              <a:t>Injection in one go</a:t>
            </a:r>
          </a:p>
          <a:p>
            <a:pPr lvl="2" eaLnBrk="1" hangingPunct="1"/>
            <a:r>
              <a:rPr lang="en-GB" dirty="0" smtClean="0">
                <a:sym typeface="Symbol" pitchFamily="18" charset="2"/>
              </a:rPr>
              <a:t>No additional work for transfer lines</a:t>
            </a:r>
          </a:p>
          <a:p>
            <a:pPr lvl="1" eaLnBrk="1" hangingPunct="1"/>
            <a:r>
              <a:rPr lang="en-GB" dirty="0" smtClean="0">
                <a:solidFill>
                  <a:srgbClr val="FF0000"/>
                </a:solidFill>
                <a:sym typeface="Symbol" pitchFamily="18" charset="2"/>
              </a:rPr>
              <a:t>Superconducting SPS </a:t>
            </a:r>
            <a:r>
              <a:rPr lang="en-GB" dirty="0" smtClean="0">
                <a:sym typeface="Symbol" pitchFamily="18" charset="2"/>
              </a:rPr>
              <a:t>(S-SPS): 5-6 T dipoles</a:t>
            </a:r>
          </a:p>
          <a:p>
            <a:pPr lvl="2" eaLnBrk="1" hangingPunct="1"/>
            <a:r>
              <a:rPr lang="en-GB" dirty="0" smtClean="0">
                <a:sym typeface="Symbol" pitchFamily="18" charset="2"/>
              </a:rPr>
              <a:t>Not occupying precious space in the </a:t>
            </a:r>
          </a:p>
          <a:p>
            <a:pPr lvl="2" eaLnBrk="1" hangingPunct="1">
              <a:buNone/>
            </a:pPr>
            <a:r>
              <a:rPr lang="en-GB" dirty="0" smtClean="0">
                <a:sym typeface="Symbol" pitchFamily="18" charset="2"/>
              </a:rPr>
              <a:t>	LHC tunnel</a:t>
            </a:r>
          </a:p>
          <a:p>
            <a:pPr lvl="2" eaLnBrk="1" hangingPunct="1"/>
            <a:r>
              <a:rPr lang="en-GB" dirty="0" smtClean="0">
                <a:sym typeface="Symbol" pitchFamily="18" charset="2"/>
              </a:rPr>
              <a:t>No problem of experiments bypass</a:t>
            </a:r>
          </a:p>
          <a:p>
            <a:pPr lvl="2" eaLnBrk="1" hangingPunct="1"/>
            <a:r>
              <a:rPr lang="en-GB" dirty="0" smtClean="0">
                <a:sym typeface="Symbol" pitchFamily="18" charset="2"/>
              </a:rPr>
              <a:t>Higher cost</a:t>
            </a:r>
          </a:p>
          <a:p>
            <a:pPr lvl="1" eaLnBrk="1" hangingPunct="1"/>
            <a:r>
              <a:rPr lang="en-GB" dirty="0" smtClean="0">
                <a:sym typeface="Symbol" pitchFamily="18" charset="2"/>
              </a:rPr>
              <a:t>Issue: LHC </a:t>
            </a:r>
            <a:r>
              <a:rPr lang="en-GB" dirty="0" smtClean="0">
                <a:solidFill>
                  <a:srgbClr val="C00000"/>
                </a:solidFill>
                <a:sym typeface="Symbol" pitchFamily="18" charset="2"/>
              </a:rPr>
              <a:t>injectors still working in 2025-2040</a:t>
            </a:r>
            <a:r>
              <a:rPr lang="en-GB" dirty="0" smtClean="0">
                <a:sym typeface="Symbol" pitchFamily="18" charset="2"/>
              </a:rPr>
              <a:t>?</a:t>
            </a:r>
          </a:p>
        </p:txBody>
      </p:sp>
      <p:pic>
        <p:nvPicPr>
          <p:cNvPr id="6147" name="Picture 3"/>
          <p:cNvPicPr>
            <a:picLocks noChangeAspect="1" noChangeArrowheads="1"/>
          </p:cNvPicPr>
          <p:nvPr/>
        </p:nvPicPr>
        <p:blipFill>
          <a:blip r:embed="rId2" cstate="print"/>
          <a:srcRect/>
          <a:stretch>
            <a:fillRect/>
          </a:stretch>
        </p:blipFill>
        <p:spPr bwMode="auto">
          <a:xfrm>
            <a:off x="6214467" y="1263501"/>
            <a:ext cx="2396761" cy="1764371"/>
          </a:xfrm>
          <a:prstGeom prst="rect">
            <a:avLst/>
          </a:prstGeom>
          <a:noFill/>
          <a:ln w="9525">
            <a:noFill/>
            <a:miter lim="800000"/>
            <a:headEnd/>
            <a:tailEnd/>
          </a:ln>
          <a:effectLst/>
        </p:spPr>
      </p:pic>
      <p:pic>
        <p:nvPicPr>
          <p:cNvPr id="8" name="Picture 7" descr="hen5-1.jpg"/>
          <p:cNvPicPr/>
          <p:nvPr/>
        </p:nvPicPr>
        <p:blipFill>
          <a:blip r:embed="rId3" cstate="print"/>
          <a:stretch>
            <a:fillRect/>
          </a:stretch>
        </p:blipFill>
        <p:spPr>
          <a:xfrm>
            <a:off x="6090250" y="3413401"/>
            <a:ext cx="2687192" cy="1957088"/>
          </a:xfrm>
          <a:prstGeom prst="rect">
            <a:avLst/>
          </a:prstGeom>
        </p:spPr>
      </p:pic>
      <p:sp>
        <p:nvSpPr>
          <p:cNvPr id="9" name="TextBox 8"/>
          <p:cNvSpPr txBox="1"/>
          <p:nvPr/>
        </p:nvSpPr>
        <p:spPr>
          <a:xfrm>
            <a:off x="6261624" y="3094451"/>
            <a:ext cx="2517036" cy="246221"/>
          </a:xfrm>
          <a:prstGeom prst="rect">
            <a:avLst/>
          </a:prstGeom>
          <a:noFill/>
        </p:spPr>
        <p:txBody>
          <a:bodyPr wrap="none" rtlCol="0">
            <a:spAutoFit/>
          </a:bodyPr>
          <a:lstStyle/>
          <a:p>
            <a:r>
              <a:rPr lang="fr-CH" sz="1000" dirty="0" smtClean="0"/>
              <a:t>LER </a:t>
            </a:r>
            <a:r>
              <a:rPr lang="fr-CH" sz="1000" dirty="0" err="1" smtClean="0"/>
              <a:t>magnets</a:t>
            </a:r>
            <a:r>
              <a:rPr lang="fr-CH" sz="1000" dirty="0" smtClean="0"/>
              <a:t> </a:t>
            </a:r>
            <a:r>
              <a:rPr lang="fr-CH" sz="1000" dirty="0" smtClean="0">
                <a:solidFill>
                  <a:srgbClr val="009900"/>
                </a:solidFill>
              </a:rPr>
              <a:t>[H. </a:t>
            </a:r>
            <a:r>
              <a:rPr lang="fr-CH" sz="1000" dirty="0" err="1" smtClean="0">
                <a:solidFill>
                  <a:srgbClr val="009900"/>
                </a:solidFill>
              </a:rPr>
              <a:t>Piekartz</a:t>
            </a:r>
            <a:r>
              <a:rPr lang="fr-CH" sz="1000" dirty="0" smtClean="0">
                <a:solidFill>
                  <a:srgbClr val="009900"/>
                </a:solidFill>
              </a:rPr>
              <a:t>, CERN 2011-3]</a:t>
            </a:r>
            <a:endParaRPr lang="en-US" sz="1000" dirty="0">
              <a:solidFill>
                <a:srgbClr val="009900"/>
              </a:solidFill>
            </a:endParaRPr>
          </a:p>
        </p:txBody>
      </p:sp>
      <p:sp>
        <p:nvSpPr>
          <p:cNvPr id="10" name="TextBox 9"/>
          <p:cNvSpPr txBox="1"/>
          <p:nvPr/>
        </p:nvSpPr>
        <p:spPr>
          <a:xfrm>
            <a:off x="6319133" y="5451930"/>
            <a:ext cx="2266967" cy="400110"/>
          </a:xfrm>
          <a:prstGeom prst="rect">
            <a:avLst/>
          </a:prstGeom>
          <a:noFill/>
        </p:spPr>
        <p:txBody>
          <a:bodyPr wrap="none" rtlCol="0">
            <a:spAutoFit/>
          </a:bodyPr>
          <a:lstStyle/>
          <a:p>
            <a:r>
              <a:rPr lang="fr-CH" sz="1000" dirty="0" smtClean="0"/>
              <a:t>HE-LHC and LER in the LEP tunnel </a:t>
            </a:r>
          </a:p>
          <a:p>
            <a:pPr algn="ctr"/>
            <a:r>
              <a:rPr lang="fr-CH" sz="1000" dirty="0" smtClean="0">
                <a:solidFill>
                  <a:srgbClr val="009900"/>
                </a:solidFill>
              </a:rPr>
              <a:t>[H. </a:t>
            </a:r>
            <a:r>
              <a:rPr lang="fr-CH" sz="1000" dirty="0" err="1" smtClean="0">
                <a:solidFill>
                  <a:srgbClr val="009900"/>
                </a:solidFill>
              </a:rPr>
              <a:t>Piekartz</a:t>
            </a:r>
            <a:r>
              <a:rPr lang="fr-CH" sz="1000" dirty="0" smtClean="0">
                <a:solidFill>
                  <a:srgbClr val="009900"/>
                </a:solidFill>
              </a:rPr>
              <a:t>, CERN 2011-3]</a:t>
            </a:r>
            <a:endParaRPr lang="en-US" sz="1000" dirty="0">
              <a:solidFill>
                <a:srgbClr val="009900"/>
              </a:solidFill>
            </a:endParaRPr>
          </a:p>
        </p:txBody>
      </p:sp>
      <p:pic>
        <p:nvPicPr>
          <p:cNvPr id="6149" name="Picture 5"/>
          <p:cNvPicPr>
            <a:picLocks noChangeAspect="1" noChangeArrowheads="1"/>
          </p:cNvPicPr>
          <p:nvPr/>
        </p:nvPicPr>
        <p:blipFill>
          <a:blip r:embed="rId4" cstate="print"/>
          <a:srcRect/>
          <a:stretch>
            <a:fillRect/>
          </a:stretch>
        </p:blipFill>
        <p:spPr bwMode="auto">
          <a:xfrm>
            <a:off x="6443246" y="6088896"/>
            <a:ext cx="1981200" cy="3905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Felix Titling"/>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ea typeface="ＭＳ Ｐゴシック" pitchFamily="34" charset="-128"/>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ea typeface="ＭＳ Ｐゴシック" pitchFamily="34"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45387</TotalTime>
  <Words>1419</Words>
  <Application>Microsoft Office PowerPoint</Application>
  <PresentationFormat>Affichage à l'écran (4:3)</PresentationFormat>
  <Paragraphs>247</Paragraphs>
  <Slides>19</Slides>
  <Notes>1</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19</vt:i4>
      </vt:variant>
    </vt:vector>
  </HeadingPairs>
  <TitlesOfParts>
    <vt:vector size="22" baseType="lpstr">
      <vt:lpstr>1_Default Design</vt:lpstr>
      <vt:lpstr>Custom Design</vt:lpstr>
      <vt:lpstr>Équation</vt:lpstr>
      <vt:lpstr>HIGH ENERGY LHC</vt:lpstr>
      <vt:lpstr>A 16.5+16.5 TeV proton collider  in the LHC TUNNEL</vt:lpstr>
      <vt:lpstr>THE VIEW FROM THE HIGH ENERGY PHYSICS COMMUNITY</vt:lpstr>
      <vt:lpstr>THE INJECTION ENERGY</vt:lpstr>
      <vt:lpstr>Peak LUMINOSITY</vt:lpstr>
      <vt:lpstr>INTEGRATED LUMINOSITY  AND SYNCHROTRON RADIATION</vt:lpstr>
      <vt:lpstr>SYNCHROTRON RADIATION  AND HEAT LOADS</vt:lpstr>
      <vt:lpstr>BEAM SCREEN, INJECTION, DUMP</vt:lpstr>
      <vt:lpstr>INJECTORS</vt:lpstr>
      <vt:lpstr>PROTECTION AND COLLIMATION</vt:lpstr>
      <vt:lpstr>MAGNETS: DIPOLES MAIN CONSTRAINTS</vt:lpstr>
      <vt:lpstr>MAGNETS: DIPOLE COIL</vt:lpstr>
      <vt:lpstr>MAGNETS: DIPOLE PARAMTERS</vt:lpstr>
      <vt:lpstr>COST</vt:lpstr>
      <vt:lpstr>THE NEW TUNNEL OPTION</vt:lpstr>
      <vt:lpstr>CONCLUSIONS</vt:lpstr>
      <vt:lpstr>RESERVE SLIDES</vt:lpstr>
      <vt:lpstr>GUIDELINES FOR THE COIL</vt:lpstr>
      <vt:lpstr>Main OPEN ISSUES</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Large Hadron Collider  and the role of superconductivity in one of the largest scientific enterprises</dc:title>
  <dc:creator>bellesia</dc:creator>
  <cp:lastModifiedBy>et2</cp:lastModifiedBy>
  <cp:revision>675</cp:revision>
  <dcterms:created xsi:type="dcterms:W3CDTF">2006-07-31T18:23:56Z</dcterms:created>
  <dcterms:modified xsi:type="dcterms:W3CDTF">2011-05-10T10:09:57Z</dcterms:modified>
</cp:coreProperties>
</file>