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8" r:id="rId3"/>
    <p:sldId id="282" r:id="rId4"/>
    <p:sldId id="279" r:id="rId5"/>
    <p:sldId id="283" r:id="rId6"/>
    <p:sldId id="286" r:id="rId7"/>
    <p:sldId id="285" r:id="rId8"/>
    <p:sldId id="287" r:id="rId9"/>
    <p:sldId id="288" r:id="rId10"/>
    <p:sldId id="291" r:id="rId11"/>
    <p:sldId id="284" r:id="rId12"/>
    <p:sldId id="289" r:id="rId13"/>
    <p:sldId id="324" r:id="rId14"/>
    <p:sldId id="300" r:id="rId15"/>
    <p:sldId id="301" r:id="rId16"/>
    <p:sldId id="309" r:id="rId17"/>
    <p:sldId id="302" r:id="rId18"/>
    <p:sldId id="308" r:id="rId19"/>
    <p:sldId id="303" r:id="rId20"/>
    <p:sldId id="299" r:id="rId21"/>
    <p:sldId id="304" r:id="rId22"/>
    <p:sldId id="306" r:id="rId23"/>
    <p:sldId id="307" r:id="rId24"/>
    <p:sldId id="319" r:id="rId25"/>
    <p:sldId id="321" r:id="rId26"/>
    <p:sldId id="311" r:id="rId27"/>
    <p:sldId id="312" r:id="rId28"/>
    <p:sldId id="313" r:id="rId29"/>
    <p:sldId id="314" r:id="rId30"/>
    <p:sldId id="315" r:id="rId31"/>
    <p:sldId id="316" r:id="rId32"/>
    <p:sldId id="317" r:id="rId33"/>
    <p:sldId id="323" r:id="rId34"/>
    <p:sldId id="292" r:id="rId35"/>
    <p:sldId id="297" r:id="rId36"/>
    <p:sldId id="296" r:id="rId37"/>
    <p:sldId id="298" r:id="rId38"/>
    <p:sldId id="322" r:id="rId39"/>
    <p:sldId id="325" r:id="rId40"/>
    <p:sldId id="29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99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E90D8E-AD54-41DE-AC09-61C927DB7516}" type="datetimeFigureOut">
              <a:rPr lang="en-GB" smtClean="0"/>
              <a:t>07/11/2011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90A74A-D0B7-4F1D-8314-A146D5D4A5CD}" type="slidenum">
              <a:rPr lang="en-GB" smtClean="0"/>
              <a:t>‹#›</a:t>
            </a:fld>
            <a:endParaRPr lang="en-GB"/>
          </a:p>
        </p:txBody>
      </p:sp>
    </p:spTree>
    <p:extLst>
      <p:ext uri="{BB962C8B-B14F-4D97-AF65-F5344CB8AC3E}">
        <p14:creationId xmlns:p14="http://schemas.microsoft.com/office/powerpoint/2010/main" val="234900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598B7A-6D8A-48A6-AE6A-52DF55FE3E96}" type="slidenum">
              <a:rPr lang="en-US" smtClean="0"/>
              <a:pPr eaLnBrk="1" hangingPunct="1"/>
              <a:t>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r>
              <a:rPr lang="en-US" smtClean="0"/>
              <a:t>TMCI threshold can be increased by increasing chromaticity or longitudinal emittance</a:t>
            </a:r>
          </a:p>
          <a:p>
            <a:pPr eaLnBrk="1" hangingPunct="1">
              <a:buFontTx/>
              <a:buChar char="-"/>
            </a:pPr>
            <a:endParaRPr lang="en-US" smtClean="0"/>
          </a:p>
          <a:p>
            <a:pPr eaLnBrk="1" hangingPunct="1"/>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4DD970-1294-478B-9F3F-1E86679049B3}" type="slidenum">
              <a:rPr lang="en-US" smtClean="0">
                <a:solidFill>
                  <a:srgbClr val="000000"/>
                </a:solidFill>
              </a:rPr>
              <a:pPr eaLnBrk="1" hangingPunct="1"/>
              <a:t>30</a:t>
            </a:fld>
            <a:endParaRPr 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latin typeface="Arial" pitchFamily="34" charset="0"/>
              <a:ea typeface="MS PGothic" pitchFamily="34" charset="-128"/>
            </a:endParaRPr>
          </a:p>
        </p:txBody>
      </p:sp>
      <p:sp>
        <p:nvSpPr>
          <p:cNvPr id="41988" name="Slide Number Placeholder 3"/>
          <p:cNvSpPr>
            <a:spLocks noGrp="1"/>
          </p:cNvSpPr>
          <p:nvPr>
            <p:ph type="sldNum" sz="quarter" idx="5"/>
          </p:nvPr>
        </p:nvSpPr>
        <p:spPr>
          <a:noFill/>
        </p:spPr>
        <p:txBody>
          <a:bodyPr/>
          <a:lstStyle/>
          <a:p>
            <a:fld id="{099B7F8A-5389-49F2-90A1-02BF03C73E13}" type="slidenum">
              <a:rPr lang="en-US" smtClean="0">
                <a:latin typeface="Arial" pitchFamily="34" charset="0"/>
                <a:ea typeface="MS PGothic" pitchFamily="34" charset="-128"/>
              </a:rPr>
              <a:pPr/>
              <a:t>33</a:t>
            </a:fld>
            <a:endParaRPr lang="en-US" smtClean="0">
              <a:latin typeface="Arial" pitchFamily="34"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D2D7B05-415D-419D-BC76-FEF1179D8EE4}" type="datetimeFigureOut">
              <a:rPr lang="en-GB" smtClean="0"/>
              <a:t>07/11/2011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68020B-6D8D-45F0-9A01-6A71EFAEB1AC}" type="slidenum">
              <a:rPr lang="en-GB" smtClean="0"/>
              <a:t>‹#›</a:t>
            </a:fld>
            <a:endParaRPr lang="en-GB"/>
          </a:p>
        </p:txBody>
      </p:sp>
    </p:spTree>
    <p:extLst>
      <p:ext uri="{BB962C8B-B14F-4D97-AF65-F5344CB8AC3E}">
        <p14:creationId xmlns:p14="http://schemas.microsoft.com/office/powerpoint/2010/main" val="2366316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2D7B05-415D-419D-BC76-FEF1179D8EE4}" type="datetimeFigureOut">
              <a:rPr lang="en-GB" smtClean="0"/>
              <a:t>07/11/2011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68020B-6D8D-45F0-9A01-6A71EFAEB1AC}" type="slidenum">
              <a:rPr lang="en-GB" smtClean="0"/>
              <a:t>‹#›</a:t>
            </a:fld>
            <a:endParaRPr lang="en-GB"/>
          </a:p>
        </p:txBody>
      </p:sp>
    </p:spTree>
    <p:extLst>
      <p:ext uri="{BB962C8B-B14F-4D97-AF65-F5344CB8AC3E}">
        <p14:creationId xmlns:p14="http://schemas.microsoft.com/office/powerpoint/2010/main" val="410858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2D7B05-415D-419D-BC76-FEF1179D8EE4}" type="datetimeFigureOut">
              <a:rPr lang="en-GB" smtClean="0"/>
              <a:t>07/11/2011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68020B-6D8D-45F0-9A01-6A71EFAEB1AC}" type="slidenum">
              <a:rPr lang="en-GB" smtClean="0"/>
              <a:t>‹#›</a:t>
            </a:fld>
            <a:endParaRPr lang="en-GB"/>
          </a:p>
        </p:txBody>
      </p:sp>
    </p:spTree>
    <p:extLst>
      <p:ext uri="{BB962C8B-B14F-4D97-AF65-F5344CB8AC3E}">
        <p14:creationId xmlns:p14="http://schemas.microsoft.com/office/powerpoint/2010/main" val="2461787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1001058" y="274638"/>
            <a:ext cx="7965175" cy="747654"/>
          </a:xfrm>
        </p:spPr>
        <p:txBody>
          <a:bodyPr anchor="t">
            <a:normAutofit/>
          </a:bodyPr>
          <a:lstStyle>
            <a:lvl1pPr algn="l">
              <a:defRPr sz="2800" b="1">
                <a:solidFill>
                  <a:srgbClr val="0055A0"/>
                </a:solidFill>
                <a:latin typeface="Arial"/>
                <a:cs typeface="Arial"/>
              </a:defRPr>
            </a:lvl1pPr>
          </a:lstStyle>
          <a:p>
            <a:r>
              <a:rPr lang="en-US" smtClean="0"/>
              <a:t>Click to edit Master title style</a:t>
            </a:r>
            <a:endParaRPr lang="en-US" dirty="0"/>
          </a:p>
        </p:txBody>
      </p:sp>
      <p:sp>
        <p:nvSpPr>
          <p:cNvPr id="4" name="Text Placeholder 5"/>
          <p:cNvSpPr>
            <a:spLocks noGrp="1"/>
          </p:cNvSpPr>
          <p:nvPr>
            <p:ph type="body" sz="quarter" idx="10"/>
          </p:nvPr>
        </p:nvSpPr>
        <p:spPr>
          <a:xfrm>
            <a:off x="203200" y="1255059"/>
            <a:ext cx="8763034" cy="4745691"/>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67086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2D7B05-415D-419D-BC76-FEF1179D8EE4}" type="datetimeFigureOut">
              <a:rPr lang="en-GB" smtClean="0"/>
              <a:t>07/11/2011</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7722548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2D7B05-415D-419D-BC76-FEF1179D8EE4}" type="datetimeFigureOut">
              <a:rPr lang="en-GB" smtClean="0"/>
              <a:t>07/11/2011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68020B-6D8D-45F0-9A01-6A71EFAEB1AC}" type="slidenum">
              <a:rPr lang="en-GB" smtClean="0"/>
              <a:t>‹#›</a:t>
            </a:fld>
            <a:endParaRPr lang="en-GB"/>
          </a:p>
        </p:txBody>
      </p:sp>
    </p:spTree>
    <p:extLst>
      <p:ext uri="{BB962C8B-B14F-4D97-AF65-F5344CB8AC3E}">
        <p14:creationId xmlns:p14="http://schemas.microsoft.com/office/powerpoint/2010/main" val="2341608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D2D7B05-415D-419D-BC76-FEF1179D8EE4}" type="datetimeFigureOut">
              <a:rPr lang="en-GB" smtClean="0"/>
              <a:t>07/11/2011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A68020B-6D8D-45F0-9A01-6A71EFAEB1AC}" type="slidenum">
              <a:rPr lang="en-GB" smtClean="0"/>
              <a:t>‹#›</a:t>
            </a:fld>
            <a:endParaRPr lang="en-GB"/>
          </a:p>
        </p:txBody>
      </p:sp>
    </p:spTree>
    <p:extLst>
      <p:ext uri="{BB962C8B-B14F-4D97-AF65-F5344CB8AC3E}">
        <p14:creationId xmlns:p14="http://schemas.microsoft.com/office/powerpoint/2010/main" val="1390299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D2D7B05-415D-419D-BC76-FEF1179D8EE4}" type="datetimeFigureOut">
              <a:rPr lang="en-GB" smtClean="0"/>
              <a:t>07/11/2011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A68020B-6D8D-45F0-9A01-6A71EFAEB1AC}" type="slidenum">
              <a:rPr lang="en-GB" smtClean="0"/>
              <a:t>‹#›</a:t>
            </a:fld>
            <a:endParaRPr lang="en-GB"/>
          </a:p>
        </p:txBody>
      </p:sp>
    </p:spTree>
    <p:extLst>
      <p:ext uri="{BB962C8B-B14F-4D97-AF65-F5344CB8AC3E}">
        <p14:creationId xmlns:p14="http://schemas.microsoft.com/office/powerpoint/2010/main" val="225985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D2D7B05-415D-419D-BC76-FEF1179D8EE4}" type="datetimeFigureOut">
              <a:rPr lang="en-GB" smtClean="0"/>
              <a:t>07/11/2011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A68020B-6D8D-45F0-9A01-6A71EFAEB1AC}" type="slidenum">
              <a:rPr lang="en-GB" smtClean="0"/>
              <a:t>‹#›</a:t>
            </a:fld>
            <a:endParaRPr lang="en-GB"/>
          </a:p>
        </p:txBody>
      </p:sp>
    </p:spTree>
    <p:extLst>
      <p:ext uri="{BB962C8B-B14F-4D97-AF65-F5344CB8AC3E}">
        <p14:creationId xmlns:p14="http://schemas.microsoft.com/office/powerpoint/2010/main" val="1314975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2D7B05-415D-419D-BC76-FEF1179D8EE4}" type="datetimeFigureOut">
              <a:rPr lang="en-GB" smtClean="0"/>
              <a:t>07/11/2011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A68020B-6D8D-45F0-9A01-6A71EFAEB1AC}" type="slidenum">
              <a:rPr lang="en-GB" smtClean="0"/>
              <a:t>‹#›</a:t>
            </a:fld>
            <a:endParaRPr lang="en-GB"/>
          </a:p>
        </p:txBody>
      </p:sp>
    </p:spTree>
    <p:extLst>
      <p:ext uri="{BB962C8B-B14F-4D97-AF65-F5344CB8AC3E}">
        <p14:creationId xmlns:p14="http://schemas.microsoft.com/office/powerpoint/2010/main" val="227456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2D7B05-415D-419D-BC76-FEF1179D8EE4}" type="datetimeFigureOut">
              <a:rPr lang="en-GB" smtClean="0"/>
              <a:t>07/11/2011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A68020B-6D8D-45F0-9A01-6A71EFAEB1AC}" type="slidenum">
              <a:rPr lang="en-GB" smtClean="0"/>
              <a:t>‹#›</a:t>
            </a:fld>
            <a:endParaRPr lang="en-GB"/>
          </a:p>
        </p:txBody>
      </p:sp>
    </p:spTree>
    <p:extLst>
      <p:ext uri="{BB962C8B-B14F-4D97-AF65-F5344CB8AC3E}">
        <p14:creationId xmlns:p14="http://schemas.microsoft.com/office/powerpoint/2010/main" val="642671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2D7B05-415D-419D-BC76-FEF1179D8EE4}" type="datetimeFigureOut">
              <a:rPr lang="en-GB" smtClean="0"/>
              <a:t>07/11/2011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A68020B-6D8D-45F0-9A01-6A71EFAEB1AC}" type="slidenum">
              <a:rPr lang="en-GB" smtClean="0"/>
              <a:t>‹#›</a:t>
            </a:fld>
            <a:endParaRPr lang="en-GB"/>
          </a:p>
        </p:txBody>
      </p:sp>
    </p:spTree>
    <p:extLst>
      <p:ext uri="{BB962C8B-B14F-4D97-AF65-F5344CB8AC3E}">
        <p14:creationId xmlns:p14="http://schemas.microsoft.com/office/powerpoint/2010/main" val="1343725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D7B05-415D-419D-BC76-FEF1179D8EE4}" type="datetimeFigureOut">
              <a:rPr lang="en-GB" smtClean="0"/>
              <a:t>07/11/2011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725414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5" y="0"/>
            <a:ext cx="9157676" cy="6858000"/>
          </a:xfrm>
          <a:prstGeom prst="rect">
            <a:avLst/>
          </a:prstGeom>
        </p:spPr>
      </p:pic>
      <p:sp>
        <p:nvSpPr>
          <p:cNvPr id="2" name="Title 1"/>
          <p:cNvSpPr>
            <a:spLocks noGrp="1"/>
          </p:cNvSpPr>
          <p:nvPr>
            <p:ph type="ctrTitle"/>
          </p:nvPr>
        </p:nvSpPr>
        <p:spPr>
          <a:xfrm>
            <a:off x="678963" y="620688"/>
            <a:ext cx="7772400" cy="1470025"/>
          </a:xfrm>
        </p:spPr>
        <p:txBody>
          <a:bodyPr/>
          <a:lstStyle/>
          <a:p>
            <a:r>
              <a:rPr lang="en-US" b="1" dirty="0" smtClean="0">
                <a:solidFill>
                  <a:schemeClr val="bg1"/>
                </a:solidFill>
              </a:rPr>
              <a:t>Machine Progress Towards Higher Luminosity</a:t>
            </a:r>
            <a:endParaRPr lang="en-GB" b="1" dirty="0">
              <a:solidFill>
                <a:schemeClr val="bg1"/>
              </a:solidFill>
            </a:endParaRPr>
          </a:p>
        </p:txBody>
      </p:sp>
      <p:sp>
        <p:nvSpPr>
          <p:cNvPr id="3" name="Subtitle 2"/>
          <p:cNvSpPr>
            <a:spLocks noGrp="1"/>
          </p:cNvSpPr>
          <p:nvPr>
            <p:ph type="subTitle" idx="1"/>
          </p:nvPr>
        </p:nvSpPr>
        <p:spPr>
          <a:xfrm>
            <a:off x="107504" y="2348880"/>
            <a:ext cx="8928992" cy="1800200"/>
          </a:xfrm>
        </p:spPr>
        <p:txBody>
          <a:bodyPr>
            <a:noAutofit/>
          </a:bodyPr>
          <a:lstStyle/>
          <a:p>
            <a:r>
              <a:rPr lang="en-US" dirty="0" smtClean="0">
                <a:solidFill>
                  <a:srgbClr val="FFFF00"/>
                </a:solidFill>
              </a:rPr>
              <a:t>Frank Zimmermann</a:t>
            </a:r>
          </a:p>
          <a:p>
            <a:r>
              <a:rPr lang="en-US" b="1" dirty="0" smtClean="0">
                <a:solidFill>
                  <a:srgbClr val="FFFF00"/>
                </a:solidFill>
              </a:rPr>
              <a:t>CMS Upgrade Meeting</a:t>
            </a:r>
          </a:p>
          <a:p>
            <a:r>
              <a:rPr lang="en-US" b="1" dirty="0" smtClean="0">
                <a:solidFill>
                  <a:srgbClr val="FFFF00"/>
                </a:solidFill>
              </a:rPr>
              <a:t>FNAL, Chicago, 7 </a:t>
            </a:r>
            <a:r>
              <a:rPr lang="en-US" b="1" dirty="0">
                <a:solidFill>
                  <a:srgbClr val="FFFF00"/>
                </a:solidFill>
              </a:rPr>
              <a:t>N</a:t>
            </a:r>
            <a:r>
              <a:rPr lang="en-US" b="1" dirty="0" smtClean="0">
                <a:solidFill>
                  <a:srgbClr val="FFFF00"/>
                </a:solidFill>
              </a:rPr>
              <a:t>ovember 2011 </a:t>
            </a:r>
            <a:r>
              <a:rPr lang="en-US" dirty="0" smtClean="0">
                <a:solidFill>
                  <a:srgbClr val="FFFF00"/>
                </a:solidFill>
              </a:rPr>
              <a:t>(via EVO)</a:t>
            </a:r>
            <a:endParaRPr lang="en-US" dirty="0">
              <a:solidFill>
                <a:srgbClr val="FFFF00"/>
              </a:solidFill>
            </a:endParaRPr>
          </a:p>
          <a:p>
            <a:r>
              <a:rPr lang="en-US" sz="2800" dirty="0" smtClean="0">
                <a:solidFill>
                  <a:srgbClr val="FFFF00"/>
                </a:solidFill>
              </a:rPr>
              <a:t>Thanks to Martin Aleksa, </a:t>
            </a:r>
            <a:r>
              <a:rPr lang="en-US" sz="2800" dirty="0" err="1" smtClean="0">
                <a:solidFill>
                  <a:srgbClr val="FFFF00"/>
                </a:solidFill>
              </a:rPr>
              <a:t>Gianluigi</a:t>
            </a:r>
            <a:r>
              <a:rPr lang="en-US" sz="2800" dirty="0" smtClean="0">
                <a:solidFill>
                  <a:srgbClr val="FFFF00"/>
                </a:solidFill>
              </a:rPr>
              <a:t> </a:t>
            </a:r>
            <a:r>
              <a:rPr lang="en-US" sz="2800" dirty="0" err="1" smtClean="0">
                <a:solidFill>
                  <a:srgbClr val="FFFF00"/>
                </a:solidFill>
              </a:rPr>
              <a:t>Arduini</a:t>
            </a:r>
            <a:r>
              <a:rPr lang="en-US" sz="2800" dirty="0" smtClean="0">
                <a:solidFill>
                  <a:srgbClr val="FFFF00"/>
                </a:solidFill>
              </a:rPr>
              <a:t>, Ralph </a:t>
            </a:r>
            <a:r>
              <a:rPr lang="en-US" sz="2800" dirty="0" err="1" smtClean="0">
                <a:solidFill>
                  <a:srgbClr val="FFFF00"/>
                </a:solidFill>
              </a:rPr>
              <a:t>Assmann</a:t>
            </a:r>
            <a:r>
              <a:rPr lang="en-US" sz="2800" dirty="0" smtClean="0">
                <a:solidFill>
                  <a:srgbClr val="FFFF00"/>
                </a:solidFill>
              </a:rPr>
              <a:t>, Hannes Bartosik, Oliver </a:t>
            </a:r>
            <a:r>
              <a:rPr lang="en-US" sz="2800" dirty="0" err="1" smtClean="0">
                <a:solidFill>
                  <a:srgbClr val="FFFF00"/>
                </a:solidFill>
              </a:rPr>
              <a:t>Brüning</a:t>
            </a:r>
            <a:r>
              <a:rPr lang="en-US" sz="2800" dirty="0" smtClean="0">
                <a:solidFill>
                  <a:srgbClr val="FFFF00"/>
                </a:solidFill>
              </a:rPr>
              <a:t>, </a:t>
            </a:r>
            <a:r>
              <a:rPr lang="en-US" sz="2800" dirty="0" smtClean="0">
                <a:solidFill>
                  <a:srgbClr val="FFFF00"/>
                </a:solidFill>
              </a:rPr>
              <a:t>Octavio Dominguez, Massimiliano </a:t>
            </a:r>
            <a:r>
              <a:rPr lang="en-US" sz="2800" dirty="0" smtClean="0">
                <a:solidFill>
                  <a:srgbClr val="FFFF00"/>
                </a:solidFill>
              </a:rPr>
              <a:t>Ferro-Luzzi, </a:t>
            </a:r>
            <a:r>
              <a:rPr lang="en-US" sz="2800" dirty="0" smtClean="0">
                <a:solidFill>
                  <a:srgbClr val="FFFF00"/>
                </a:solidFill>
              </a:rPr>
              <a:t>Humberto Maury, Jordan </a:t>
            </a:r>
            <a:r>
              <a:rPr lang="en-US" sz="2800" dirty="0" smtClean="0">
                <a:solidFill>
                  <a:srgbClr val="FFFF00"/>
                </a:solidFill>
              </a:rPr>
              <a:t>Nash, Yannis Papaphilippou, Anders Ryd, Benoit </a:t>
            </a:r>
            <a:r>
              <a:rPr lang="en-US" sz="2800" dirty="0" err="1" smtClean="0">
                <a:solidFill>
                  <a:srgbClr val="FFFF00"/>
                </a:solidFill>
              </a:rPr>
              <a:t>Salvant</a:t>
            </a:r>
            <a:r>
              <a:rPr lang="en-US" sz="2800" dirty="0" smtClean="0">
                <a:solidFill>
                  <a:srgbClr val="FFFF00"/>
                </a:solidFill>
              </a:rPr>
              <a:t>  </a:t>
            </a:r>
          </a:p>
          <a:p>
            <a:endParaRPr lang="en-US" dirty="0">
              <a:solidFill>
                <a:srgbClr val="FFFF00"/>
              </a:solidFill>
            </a:endParaRPr>
          </a:p>
          <a:p>
            <a:endParaRPr lang="en-GB" dirty="0">
              <a:solidFill>
                <a:srgbClr val="FFFF00"/>
              </a:solidFill>
            </a:endParaRP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1" y="5661248"/>
            <a:ext cx="1617262" cy="126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Picture 6" descr="accnet-logo-extremelysmall.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6111315"/>
            <a:ext cx="1231308" cy="528089"/>
          </a:xfrm>
          <a:prstGeom prst="rect">
            <a:avLst/>
          </a:prstGeom>
          <a:noFill/>
          <a:ln w="476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7" descr="EuCARD_moy_transparent_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99982" y="5837984"/>
            <a:ext cx="1668362" cy="10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BE-BeamsDep.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6176923"/>
            <a:ext cx="1972072" cy="47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336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4" presetClass="entr" presetSubtype="1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ox(in)">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80057292"/>
              </p:ext>
            </p:extLst>
          </p:nvPr>
        </p:nvGraphicFramePr>
        <p:xfrm>
          <a:off x="0" y="1158875"/>
          <a:ext cx="9144000" cy="5241214"/>
        </p:xfrm>
        <a:graphic>
          <a:graphicData uri="http://schemas.openxmlformats.org/drawingml/2006/table">
            <a:tbl>
              <a:tblPr firstRow="1" bandRow="1">
                <a:tableStyleId>{5C22544A-7EE6-4342-B048-85BDC9FD1C3A}</a:tableStyleId>
              </a:tblPr>
              <a:tblGrid>
                <a:gridCol w="2411760"/>
                <a:gridCol w="1584176"/>
                <a:gridCol w="1656184"/>
                <a:gridCol w="1728192"/>
                <a:gridCol w="1763688"/>
              </a:tblGrid>
              <a:tr h="370799">
                <a:tc>
                  <a:txBody>
                    <a:bodyPr/>
                    <a:lstStyle/>
                    <a:p>
                      <a:endParaRPr lang="en-US" sz="1800" dirty="0"/>
                    </a:p>
                  </a:txBody>
                  <a:tcPr marT="45715" marB="45715"/>
                </a:tc>
                <a:tc>
                  <a:txBody>
                    <a:bodyPr/>
                    <a:lstStyle/>
                    <a:p>
                      <a:r>
                        <a:rPr lang="en-US" sz="1800" dirty="0" smtClean="0"/>
                        <a:t>design</a:t>
                      </a:r>
                      <a:endParaRPr lang="en-US" sz="1800" dirty="0"/>
                    </a:p>
                  </a:txBody>
                  <a:tcPr marT="45715" marB="45715"/>
                </a:tc>
                <a:tc>
                  <a:txBody>
                    <a:bodyPr/>
                    <a:lstStyle/>
                    <a:p>
                      <a:r>
                        <a:rPr lang="en-US" sz="1800" dirty="0" smtClean="0"/>
                        <a:t>October</a:t>
                      </a:r>
                      <a:r>
                        <a:rPr lang="en-US" sz="1800" baseline="0" dirty="0" smtClean="0"/>
                        <a:t> 2011</a:t>
                      </a:r>
                      <a:endParaRPr lang="en-US" sz="1800" dirty="0"/>
                    </a:p>
                  </a:txBody>
                  <a:tcPr marT="45715" marB="45715"/>
                </a:tc>
                <a:tc>
                  <a:txBody>
                    <a:bodyPr/>
                    <a:lstStyle/>
                    <a:p>
                      <a:r>
                        <a:rPr lang="en-US" sz="1800" dirty="0" smtClean="0"/>
                        <a:t>end 2012</a:t>
                      </a:r>
                      <a:r>
                        <a:rPr lang="en-US" sz="1800" baseline="0" dirty="0" smtClean="0"/>
                        <a:t> ?</a:t>
                      </a:r>
                      <a:endParaRPr lang="en-US" sz="1800" dirty="0"/>
                    </a:p>
                  </a:txBody>
                  <a:tcPr marT="45715" marB="45715"/>
                </a:tc>
                <a:tc>
                  <a:txBody>
                    <a:bodyPr/>
                    <a:lstStyle/>
                    <a:p>
                      <a:r>
                        <a:rPr lang="en-US" sz="1800" dirty="0" smtClean="0"/>
                        <a:t>2016</a:t>
                      </a:r>
                      <a:r>
                        <a:rPr lang="en-US" sz="1800" baseline="0" dirty="0" smtClean="0"/>
                        <a:t> ??</a:t>
                      </a:r>
                      <a:endParaRPr lang="en-US" sz="1800" dirty="0"/>
                    </a:p>
                  </a:txBody>
                  <a:tcPr marT="45715" marB="45715"/>
                </a:tc>
              </a:tr>
              <a:tr h="370799">
                <a:tc>
                  <a:txBody>
                    <a:bodyPr/>
                    <a:lstStyle/>
                    <a:p>
                      <a:r>
                        <a:rPr lang="en-US" sz="1800" dirty="0" smtClean="0"/>
                        <a:t>Beam energy</a:t>
                      </a:r>
                      <a:endParaRPr lang="en-US" sz="1800" dirty="0"/>
                    </a:p>
                  </a:txBody>
                  <a:tcPr marT="45715" marB="45715"/>
                </a:tc>
                <a:tc>
                  <a:txBody>
                    <a:bodyPr/>
                    <a:lstStyle/>
                    <a:p>
                      <a:r>
                        <a:rPr lang="en-US" sz="1800" dirty="0" smtClean="0"/>
                        <a:t>7 </a:t>
                      </a:r>
                      <a:r>
                        <a:rPr lang="en-US" sz="1800" dirty="0" err="1" smtClean="0"/>
                        <a:t>TeV</a:t>
                      </a:r>
                      <a:endParaRPr lang="en-US" sz="1800" dirty="0"/>
                    </a:p>
                  </a:txBody>
                  <a:tcPr marT="45715" marB="45715"/>
                </a:tc>
                <a:tc>
                  <a:txBody>
                    <a:bodyPr/>
                    <a:lstStyle/>
                    <a:p>
                      <a:r>
                        <a:rPr lang="en-US" sz="1800" b="1" dirty="0" smtClean="0">
                          <a:solidFill>
                            <a:srgbClr val="FF0000"/>
                          </a:solidFill>
                        </a:rPr>
                        <a:t>3.5 </a:t>
                      </a:r>
                      <a:r>
                        <a:rPr lang="en-US" sz="1800" b="1" dirty="0" err="1" smtClean="0">
                          <a:solidFill>
                            <a:srgbClr val="FF0000"/>
                          </a:solidFill>
                        </a:rPr>
                        <a:t>TeV</a:t>
                      </a:r>
                      <a:endParaRPr lang="en-US" sz="1800" b="1" dirty="0">
                        <a:solidFill>
                          <a:srgbClr val="FF0000"/>
                        </a:solidFill>
                      </a:endParaRPr>
                    </a:p>
                  </a:txBody>
                  <a:tcPr marT="45715" marB="45715"/>
                </a:tc>
                <a:tc>
                  <a:txBody>
                    <a:bodyPr/>
                    <a:lstStyle/>
                    <a:p>
                      <a:r>
                        <a:rPr lang="en-US" b="1" dirty="0" smtClean="0">
                          <a:solidFill>
                            <a:srgbClr val="003300"/>
                          </a:solidFill>
                        </a:rPr>
                        <a:t>4 </a:t>
                      </a:r>
                      <a:r>
                        <a:rPr lang="en-US" b="1" dirty="0" err="1" smtClean="0">
                          <a:solidFill>
                            <a:srgbClr val="003300"/>
                          </a:solidFill>
                        </a:rPr>
                        <a:t>TeV</a:t>
                      </a:r>
                      <a:endParaRPr lang="en-GB" b="1" dirty="0">
                        <a:solidFill>
                          <a:srgbClr val="003300"/>
                        </a:solidFill>
                      </a:endParaRPr>
                    </a:p>
                  </a:txBody>
                  <a:tcPr marT="45715" marB="45715"/>
                </a:tc>
                <a:tc>
                  <a:txBody>
                    <a:bodyPr/>
                    <a:lstStyle/>
                    <a:p>
                      <a:r>
                        <a:rPr lang="en-US" b="1" dirty="0" smtClean="0">
                          <a:solidFill>
                            <a:srgbClr val="003300"/>
                          </a:solidFill>
                        </a:rPr>
                        <a:t>6.5 </a:t>
                      </a:r>
                      <a:r>
                        <a:rPr lang="en-US" b="1" dirty="0" err="1" smtClean="0">
                          <a:solidFill>
                            <a:srgbClr val="003300"/>
                          </a:solidFill>
                        </a:rPr>
                        <a:t>TeV</a:t>
                      </a:r>
                      <a:endParaRPr lang="en-GB" b="1" dirty="0">
                        <a:solidFill>
                          <a:srgbClr val="003300"/>
                        </a:solidFill>
                      </a:endParaRPr>
                    </a:p>
                  </a:txBody>
                  <a:tcPr marT="45715" marB="45715"/>
                </a:tc>
              </a:tr>
              <a:tr h="376399">
                <a:tc>
                  <a:txBody>
                    <a:bodyPr/>
                    <a:lstStyle/>
                    <a:p>
                      <a:r>
                        <a:rPr lang="en-US" sz="1800" dirty="0" err="1" smtClean="0"/>
                        <a:t>transv</a:t>
                      </a:r>
                      <a:r>
                        <a:rPr lang="en-US" sz="1800" dirty="0" smtClean="0"/>
                        <a:t>. norm.</a:t>
                      </a:r>
                      <a:r>
                        <a:rPr lang="en-US" sz="1800" baseline="0" dirty="0" smtClean="0"/>
                        <a:t> </a:t>
                      </a:r>
                      <a:r>
                        <a:rPr lang="en-US" sz="1800" baseline="0" dirty="0" err="1" smtClean="0"/>
                        <a:t>e</a:t>
                      </a:r>
                      <a:r>
                        <a:rPr lang="en-US" sz="1800" dirty="0" err="1" smtClean="0"/>
                        <a:t>mittance</a:t>
                      </a:r>
                      <a:endParaRPr lang="en-US" sz="1800" dirty="0"/>
                    </a:p>
                  </a:txBody>
                  <a:tcPr marT="45715" marB="45715"/>
                </a:tc>
                <a:tc>
                  <a:txBody>
                    <a:bodyPr/>
                    <a:lstStyle/>
                    <a:p>
                      <a:r>
                        <a:rPr lang="en-US" sz="1800" dirty="0" smtClean="0"/>
                        <a:t>3.75 </a:t>
                      </a:r>
                      <a:r>
                        <a:rPr lang="en-US" sz="1800" dirty="0" smtClean="0">
                          <a:latin typeface="Symbol" pitchFamily="18" charset="2"/>
                        </a:rPr>
                        <a:t>m</a:t>
                      </a:r>
                      <a:r>
                        <a:rPr lang="en-US" sz="1800" dirty="0" smtClean="0"/>
                        <a:t>m</a:t>
                      </a:r>
                      <a:endParaRPr lang="en-US" sz="1800" dirty="0"/>
                    </a:p>
                  </a:txBody>
                  <a:tcPr marT="45715" marB="45715"/>
                </a:tc>
                <a:tc>
                  <a:txBody>
                    <a:bodyPr/>
                    <a:lstStyle/>
                    <a:p>
                      <a:r>
                        <a:rPr lang="en-US" sz="1800" b="1" dirty="0" smtClean="0">
                          <a:solidFill>
                            <a:srgbClr val="0000FF"/>
                          </a:solidFill>
                        </a:rPr>
                        <a:t>2.5 </a:t>
                      </a:r>
                      <a:r>
                        <a:rPr lang="en-US" sz="1800" b="1" dirty="0" smtClean="0">
                          <a:solidFill>
                            <a:srgbClr val="0000FF"/>
                          </a:solidFill>
                          <a:latin typeface="Symbol" pitchFamily="18" charset="2"/>
                        </a:rPr>
                        <a:t>m</a:t>
                      </a:r>
                      <a:r>
                        <a:rPr lang="en-US" sz="1800" b="1" dirty="0" smtClean="0">
                          <a:solidFill>
                            <a:srgbClr val="0000FF"/>
                          </a:solidFill>
                        </a:rPr>
                        <a:t>m</a:t>
                      </a:r>
                      <a:endParaRPr lang="en-US" sz="1800" b="1" dirty="0">
                        <a:solidFill>
                          <a:srgbClr val="0000FF"/>
                        </a:solidFill>
                      </a:endParaRPr>
                    </a:p>
                  </a:txBody>
                  <a:tcPr marT="45715" marB="45715"/>
                </a:tc>
                <a:tc>
                  <a:txBody>
                    <a:bodyPr/>
                    <a:lstStyle/>
                    <a:p>
                      <a:r>
                        <a:rPr lang="en-US" sz="1800" b="1" dirty="0" smtClean="0">
                          <a:solidFill>
                            <a:srgbClr val="0000FF"/>
                          </a:solidFill>
                        </a:rPr>
                        <a:t>2.5 </a:t>
                      </a:r>
                      <a:r>
                        <a:rPr lang="en-US" sz="1800" b="1" dirty="0" smtClean="0">
                          <a:solidFill>
                            <a:srgbClr val="0000FF"/>
                          </a:solidFill>
                          <a:latin typeface="Symbol" pitchFamily="18" charset="2"/>
                        </a:rPr>
                        <a:t>m</a:t>
                      </a:r>
                      <a:r>
                        <a:rPr lang="en-US" sz="1800" b="1" dirty="0" smtClean="0">
                          <a:solidFill>
                            <a:srgbClr val="0000FF"/>
                          </a:solidFill>
                        </a:rPr>
                        <a:t>m</a:t>
                      </a:r>
                      <a:endParaRPr lang="en-US" sz="1800" b="1" dirty="0">
                        <a:solidFill>
                          <a:srgbClr val="0000FF"/>
                        </a:solidFill>
                      </a:endParaRPr>
                    </a:p>
                  </a:txBody>
                  <a:tcPr marT="45715" marB="45715"/>
                </a:tc>
                <a:tc>
                  <a:txBody>
                    <a:bodyPr/>
                    <a:lstStyle/>
                    <a:p>
                      <a:r>
                        <a:rPr lang="en-US" sz="1800" b="1" dirty="0" smtClean="0">
                          <a:solidFill>
                            <a:srgbClr val="0000FF"/>
                          </a:solidFill>
                        </a:rPr>
                        <a:t>3.5 </a:t>
                      </a:r>
                      <a:r>
                        <a:rPr lang="en-US" sz="1800" b="1" dirty="0" smtClean="0">
                          <a:solidFill>
                            <a:srgbClr val="0000FF"/>
                          </a:solidFill>
                          <a:latin typeface="Symbol" pitchFamily="18" charset="2"/>
                        </a:rPr>
                        <a:t>m</a:t>
                      </a:r>
                      <a:r>
                        <a:rPr lang="en-US" sz="1800" b="1" dirty="0" smtClean="0">
                          <a:solidFill>
                            <a:srgbClr val="0000FF"/>
                          </a:solidFill>
                        </a:rPr>
                        <a:t>m</a:t>
                      </a:r>
                      <a:endParaRPr lang="en-US" sz="1800" b="1" dirty="0">
                        <a:solidFill>
                          <a:srgbClr val="0000FF"/>
                        </a:solidFill>
                      </a:endParaRPr>
                    </a:p>
                  </a:txBody>
                  <a:tcPr marT="45715" marB="45715"/>
                </a:tc>
              </a:tr>
              <a:tr h="370799">
                <a:tc>
                  <a:txBody>
                    <a:bodyPr/>
                    <a:lstStyle/>
                    <a:p>
                      <a:r>
                        <a:rPr lang="en-US" sz="1800" dirty="0" smtClean="0"/>
                        <a:t>beta*</a:t>
                      </a:r>
                      <a:endParaRPr lang="en-US" sz="1800" dirty="0"/>
                    </a:p>
                  </a:txBody>
                  <a:tcPr marT="45715" marB="45715"/>
                </a:tc>
                <a:tc>
                  <a:txBody>
                    <a:bodyPr/>
                    <a:lstStyle/>
                    <a:p>
                      <a:r>
                        <a:rPr lang="en-US" sz="1800" dirty="0" smtClean="0"/>
                        <a:t>0.55 m</a:t>
                      </a:r>
                      <a:endParaRPr lang="en-US" sz="1800" dirty="0"/>
                    </a:p>
                  </a:txBody>
                  <a:tcPr marT="45715" marB="45715"/>
                </a:tc>
                <a:tc>
                  <a:txBody>
                    <a:bodyPr/>
                    <a:lstStyle/>
                    <a:p>
                      <a:r>
                        <a:rPr lang="en-US" sz="1800" dirty="0" smtClean="0"/>
                        <a:t>1.0 m</a:t>
                      </a:r>
                      <a:endParaRPr lang="en-US" sz="1800" dirty="0"/>
                    </a:p>
                  </a:txBody>
                  <a:tcPr marT="45715" marB="45715"/>
                </a:tc>
                <a:tc>
                  <a:txBody>
                    <a:bodyPr/>
                    <a:lstStyle/>
                    <a:p>
                      <a:r>
                        <a:rPr lang="en-US" dirty="0" smtClean="0"/>
                        <a:t>0.7 m</a:t>
                      </a:r>
                      <a:endParaRPr lang="en-GB" dirty="0"/>
                    </a:p>
                  </a:txBody>
                  <a:tcPr marT="45715" marB="45715"/>
                </a:tc>
                <a:tc>
                  <a:txBody>
                    <a:bodyPr/>
                    <a:lstStyle/>
                    <a:p>
                      <a:r>
                        <a:rPr lang="en-US" dirty="0" smtClean="0"/>
                        <a:t>0.5</a:t>
                      </a:r>
                      <a:r>
                        <a:rPr lang="en-US" baseline="0" dirty="0" smtClean="0"/>
                        <a:t> m</a:t>
                      </a:r>
                      <a:endParaRPr lang="en-GB" dirty="0"/>
                    </a:p>
                  </a:txBody>
                  <a:tcPr marT="45715" marB="45715"/>
                </a:tc>
              </a:tr>
              <a:tr h="370799">
                <a:tc>
                  <a:txBody>
                    <a:bodyPr/>
                    <a:lstStyle/>
                    <a:p>
                      <a:r>
                        <a:rPr lang="en-US" sz="1800" dirty="0" smtClean="0"/>
                        <a:t>IP beam size</a:t>
                      </a:r>
                      <a:endParaRPr lang="en-US" sz="1800" dirty="0"/>
                    </a:p>
                  </a:txBody>
                  <a:tcPr marT="45715" marB="45715"/>
                </a:tc>
                <a:tc>
                  <a:txBody>
                    <a:bodyPr/>
                    <a:lstStyle/>
                    <a:p>
                      <a:r>
                        <a:rPr lang="en-US" sz="1800" dirty="0" smtClean="0"/>
                        <a:t>16.7 </a:t>
                      </a:r>
                      <a:r>
                        <a:rPr lang="en-US" sz="1800" dirty="0" smtClean="0">
                          <a:latin typeface="Symbol" pitchFamily="18" charset="2"/>
                        </a:rPr>
                        <a:t>m</a:t>
                      </a:r>
                      <a:r>
                        <a:rPr lang="en-US" sz="1800" dirty="0" smtClean="0"/>
                        <a:t>m</a:t>
                      </a:r>
                      <a:endParaRPr lang="en-US" sz="1800" dirty="0"/>
                    </a:p>
                  </a:txBody>
                  <a:tcPr marT="45715" marB="45715"/>
                </a:tc>
                <a:tc>
                  <a:txBody>
                    <a:bodyPr/>
                    <a:lstStyle/>
                    <a:p>
                      <a:r>
                        <a:rPr lang="en-US" sz="1800" dirty="0" smtClean="0"/>
                        <a:t>24 </a:t>
                      </a:r>
                      <a:r>
                        <a:rPr lang="en-US" sz="1800" dirty="0" smtClean="0">
                          <a:latin typeface="Symbol" pitchFamily="18" charset="2"/>
                        </a:rPr>
                        <a:t>m</a:t>
                      </a:r>
                      <a:r>
                        <a:rPr lang="en-US" sz="1800" dirty="0" smtClean="0"/>
                        <a:t>m</a:t>
                      </a:r>
                      <a:endParaRPr lang="en-US" sz="1800" dirty="0"/>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19 </a:t>
                      </a:r>
                      <a:r>
                        <a:rPr lang="en-US" sz="1800" dirty="0" smtClean="0">
                          <a:latin typeface="Symbol" pitchFamily="18" charset="2"/>
                        </a:rPr>
                        <a:t>m</a:t>
                      </a:r>
                      <a:r>
                        <a:rPr lang="en-US" sz="1800" dirty="0" smtClean="0"/>
                        <a:t>m</a:t>
                      </a:r>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17 </a:t>
                      </a:r>
                      <a:r>
                        <a:rPr lang="en-US" sz="1800" dirty="0" smtClean="0">
                          <a:latin typeface="Symbol" pitchFamily="18" charset="2"/>
                        </a:rPr>
                        <a:t>m</a:t>
                      </a:r>
                      <a:r>
                        <a:rPr lang="en-US" sz="1800" dirty="0" smtClean="0"/>
                        <a:t>m</a:t>
                      </a:r>
                    </a:p>
                  </a:txBody>
                  <a:tcPr marT="45715" marB="45715"/>
                </a:tc>
              </a:tr>
              <a:tr h="370799">
                <a:tc>
                  <a:txBody>
                    <a:bodyPr/>
                    <a:lstStyle/>
                    <a:p>
                      <a:r>
                        <a:rPr lang="en-US" sz="1800" dirty="0" smtClean="0"/>
                        <a:t>bunch</a:t>
                      </a:r>
                      <a:r>
                        <a:rPr lang="en-US" sz="1800" baseline="0" dirty="0" smtClean="0"/>
                        <a:t> intensity</a:t>
                      </a:r>
                      <a:endParaRPr lang="en-US" sz="1800" dirty="0"/>
                    </a:p>
                  </a:txBody>
                  <a:tcPr marT="45715" marB="45715"/>
                </a:tc>
                <a:tc>
                  <a:txBody>
                    <a:bodyPr/>
                    <a:lstStyle/>
                    <a:p>
                      <a:r>
                        <a:rPr lang="en-US" sz="1800" dirty="0" smtClean="0"/>
                        <a:t>1.15x10</a:t>
                      </a:r>
                      <a:r>
                        <a:rPr lang="en-US" sz="1800" baseline="30000" dirty="0" smtClean="0"/>
                        <a:t>11</a:t>
                      </a:r>
                      <a:endParaRPr lang="en-US" sz="1800" baseline="30000" dirty="0"/>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FF"/>
                          </a:solidFill>
                        </a:rPr>
                        <a:t>1.5x10</a:t>
                      </a:r>
                      <a:r>
                        <a:rPr lang="en-US" sz="1800" b="1" baseline="30000" dirty="0" smtClean="0">
                          <a:solidFill>
                            <a:srgbClr val="0000FF"/>
                          </a:solidFill>
                        </a:rPr>
                        <a:t>11</a:t>
                      </a:r>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FF"/>
                          </a:solidFill>
                        </a:rPr>
                        <a:t>1.6x10</a:t>
                      </a:r>
                      <a:r>
                        <a:rPr lang="en-US" sz="1800" b="1" baseline="30000" dirty="0" smtClean="0">
                          <a:solidFill>
                            <a:srgbClr val="0000FF"/>
                          </a:solidFill>
                        </a:rPr>
                        <a:t>11</a:t>
                      </a:r>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FF"/>
                          </a:solidFill>
                        </a:rPr>
                        <a:t>1.2x10</a:t>
                      </a:r>
                      <a:r>
                        <a:rPr lang="en-US" sz="1800" b="1" baseline="30000" dirty="0" smtClean="0">
                          <a:solidFill>
                            <a:srgbClr val="0000FF"/>
                          </a:solidFill>
                        </a:rPr>
                        <a:t>11</a:t>
                      </a:r>
                    </a:p>
                  </a:txBody>
                  <a:tcPr marT="45715" marB="45715"/>
                </a:tc>
              </a:tr>
              <a:tr h="370799">
                <a:tc>
                  <a:txBody>
                    <a:bodyPr/>
                    <a:lstStyle/>
                    <a:p>
                      <a:r>
                        <a:rPr lang="en-US" sz="1800" dirty="0" smtClean="0"/>
                        <a:t>#</a:t>
                      </a:r>
                      <a:r>
                        <a:rPr lang="en-US" sz="1800" baseline="0" dirty="0" smtClean="0"/>
                        <a:t> colliding bunches</a:t>
                      </a:r>
                      <a:endParaRPr lang="en-US" sz="1800" dirty="0"/>
                    </a:p>
                  </a:txBody>
                  <a:tcPr marT="45715" marB="45715"/>
                </a:tc>
                <a:tc>
                  <a:txBody>
                    <a:bodyPr/>
                    <a:lstStyle/>
                    <a:p>
                      <a:r>
                        <a:rPr lang="en-US" sz="1800" dirty="0" smtClean="0"/>
                        <a:t>2808</a:t>
                      </a:r>
                      <a:endParaRPr lang="en-US" sz="1800" dirty="0"/>
                    </a:p>
                  </a:txBody>
                  <a:tcPr marT="45715" marB="45715"/>
                </a:tc>
                <a:tc>
                  <a:txBody>
                    <a:bodyPr/>
                    <a:lstStyle/>
                    <a:p>
                      <a:r>
                        <a:rPr lang="en-US" sz="1800" dirty="0" smtClean="0"/>
                        <a:t>1331</a:t>
                      </a:r>
                      <a:endParaRPr lang="en-US" sz="1800" dirty="0"/>
                    </a:p>
                  </a:txBody>
                  <a:tcPr marT="45715" marB="45715"/>
                </a:tc>
                <a:tc>
                  <a:txBody>
                    <a:bodyPr/>
                    <a:lstStyle/>
                    <a:p>
                      <a:r>
                        <a:rPr lang="en-US" dirty="0" smtClean="0"/>
                        <a:t>1350</a:t>
                      </a:r>
                      <a:endParaRPr lang="en-GB" dirty="0"/>
                    </a:p>
                  </a:txBody>
                  <a:tcPr marT="45715" marB="45715"/>
                </a:tc>
                <a:tc>
                  <a:txBody>
                    <a:bodyPr/>
                    <a:lstStyle/>
                    <a:p>
                      <a:r>
                        <a:rPr lang="en-US" dirty="0" smtClean="0"/>
                        <a:t>2800</a:t>
                      </a:r>
                      <a:endParaRPr lang="en-GB" dirty="0"/>
                    </a:p>
                  </a:txBody>
                  <a:tcPr marT="45715" marB="45715"/>
                </a:tc>
              </a:tr>
              <a:tr h="370799">
                <a:tc>
                  <a:txBody>
                    <a:bodyPr/>
                    <a:lstStyle/>
                    <a:p>
                      <a:r>
                        <a:rPr lang="en-US" sz="1800" dirty="0" smtClean="0"/>
                        <a:t>bunch spacing</a:t>
                      </a:r>
                      <a:endParaRPr lang="en-US" sz="1800" dirty="0"/>
                    </a:p>
                  </a:txBody>
                  <a:tcPr marT="45715" marB="45715"/>
                </a:tc>
                <a:tc>
                  <a:txBody>
                    <a:bodyPr/>
                    <a:lstStyle/>
                    <a:p>
                      <a:r>
                        <a:rPr lang="en-US" sz="1800" dirty="0" smtClean="0"/>
                        <a:t>25 ns</a:t>
                      </a:r>
                      <a:endParaRPr lang="en-US" sz="1800" dirty="0"/>
                    </a:p>
                  </a:txBody>
                  <a:tcPr marT="45715" marB="45715"/>
                </a:tc>
                <a:tc>
                  <a:txBody>
                    <a:bodyPr/>
                    <a:lstStyle/>
                    <a:p>
                      <a:r>
                        <a:rPr lang="en-US" sz="1800" b="1" dirty="0" smtClean="0">
                          <a:solidFill>
                            <a:srgbClr val="FF0000"/>
                          </a:solidFill>
                        </a:rPr>
                        <a:t>50 ns</a:t>
                      </a:r>
                      <a:endParaRPr lang="en-US" sz="1800" b="1" dirty="0">
                        <a:solidFill>
                          <a:srgbClr val="FF0000"/>
                        </a:solidFill>
                      </a:endParaRPr>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rPr>
                        <a:t>50 ns</a:t>
                      </a:r>
                    </a:p>
                  </a:txBody>
                  <a:tcPr marT="45715" marB="45715"/>
                </a:tc>
                <a:tc>
                  <a:txBody>
                    <a:bodyPr/>
                    <a:lstStyle/>
                    <a:p>
                      <a:r>
                        <a:rPr lang="en-US" dirty="0" smtClean="0"/>
                        <a:t>25 ns</a:t>
                      </a:r>
                      <a:endParaRPr lang="en-GB" dirty="0"/>
                    </a:p>
                  </a:txBody>
                  <a:tcPr marT="45715" marB="45715"/>
                </a:tc>
              </a:tr>
              <a:tr h="370799">
                <a:tc>
                  <a:txBody>
                    <a:bodyPr/>
                    <a:lstStyle/>
                    <a:p>
                      <a:r>
                        <a:rPr lang="en-US" sz="1800" dirty="0" smtClean="0"/>
                        <a:t>beam current</a:t>
                      </a:r>
                      <a:endParaRPr lang="en-US" sz="1800" dirty="0"/>
                    </a:p>
                  </a:txBody>
                  <a:tcPr marT="45715" marB="45715"/>
                </a:tc>
                <a:tc>
                  <a:txBody>
                    <a:bodyPr/>
                    <a:lstStyle/>
                    <a:p>
                      <a:r>
                        <a:rPr lang="en-US" sz="1800" dirty="0" smtClean="0"/>
                        <a:t>0.582 A</a:t>
                      </a:r>
                      <a:endParaRPr lang="en-US" sz="1800" dirty="0"/>
                    </a:p>
                  </a:txBody>
                  <a:tcPr marT="45715" marB="45715"/>
                </a:tc>
                <a:tc>
                  <a:txBody>
                    <a:bodyPr/>
                    <a:lstStyle/>
                    <a:p>
                      <a:r>
                        <a:rPr lang="en-US" sz="1800" dirty="0" smtClean="0"/>
                        <a:t>0.335 A</a:t>
                      </a:r>
                      <a:endParaRPr lang="en-US" sz="1800" dirty="0"/>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0.388 A</a:t>
                      </a:r>
                    </a:p>
                  </a:txBody>
                  <a:tcPr marT="45715" marB="45715"/>
                </a:tc>
                <a:tc>
                  <a:txBody>
                    <a:bodyPr/>
                    <a:lstStyle/>
                    <a:p>
                      <a:r>
                        <a:rPr lang="en-US" dirty="0" smtClean="0"/>
                        <a:t>0.604 A</a:t>
                      </a:r>
                      <a:endParaRPr lang="en-GB" dirty="0"/>
                    </a:p>
                  </a:txBody>
                  <a:tcPr marT="45715" marB="45715"/>
                </a:tc>
              </a:tr>
              <a:tr h="370799">
                <a:tc>
                  <a:txBody>
                    <a:bodyPr/>
                    <a:lstStyle/>
                    <a:p>
                      <a:r>
                        <a:rPr lang="en-US" sz="1800" dirty="0" err="1" smtClean="0"/>
                        <a:t>rms</a:t>
                      </a:r>
                      <a:r>
                        <a:rPr lang="en-US" sz="1800" dirty="0" smtClean="0"/>
                        <a:t> bunch length</a:t>
                      </a:r>
                      <a:endParaRPr lang="en-US" sz="1800" dirty="0"/>
                    </a:p>
                  </a:txBody>
                  <a:tcPr marT="45715" marB="45715"/>
                </a:tc>
                <a:tc>
                  <a:txBody>
                    <a:bodyPr/>
                    <a:lstStyle/>
                    <a:p>
                      <a:r>
                        <a:rPr lang="en-US" sz="1800" dirty="0" smtClean="0"/>
                        <a:t>7.55 cm</a:t>
                      </a:r>
                      <a:endParaRPr lang="en-US" sz="1800" dirty="0"/>
                    </a:p>
                  </a:txBody>
                  <a:tcPr marT="45715" marB="45715"/>
                </a:tc>
                <a:tc>
                  <a:txBody>
                    <a:bodyPr/>
                    <a:lstStyle/>
                    <a:p>
                      <a:r>
                        <a:rPr lang="en-US" sz="1800" dirty="0" smtClean="0"/>
                        <a:t>9 cm</a:t>
                      </a:r>
                      <a:endParaRPr lang="en-US" sz="1800" dirty="0"/>
                    </a:p>
                  </a:txBody>
                  <a:tcPr marT="45715" marB="45715"/>
                </a:tc>
                <a:tc>
                  <a:txBody>
                    <a:bodyPr/>
                    <a:lstStyle/>
                    <a:p>
                      <a:r>
                        <a:rPr lang="en-US" sz="1800" dirty="0" smtClean="0"/>
                        <a:t>9 cm</a:t>
                      </a:r>
                      <a:endParaRPr lang="en-US" sz="1800" dirty="0"/>
                    </a:p>
                  </a:txBody>
                  <a:tcPr marT="45715" marB="45715"/>
                </a:tc>
                <a:tc>
                  <a:txBody>
                    <a:bodyPr/>
                    <a:lstStyle/>
                    <a:p>
                      <a:r>
                        <a:rPr lang="en-US" dirty="0" smtClean="0"/>
                        <a:t>7.6 cm</a:t>
                      </a:r>
                      <a:endParaRPr lang="en-GB" dirty="0"/>
                    </a:p>
                  </a:txBody>
                  <a:tcPr marT="45715" marB="45715"/>
                </a:tc>
              </a:tr>
              <a:tr h="370799">
                <a:tc>
                  <a:txBody>
                    <a:bodyPr/>
                    <a:lstStyle/>
                    <a:p>
                      <a:r>
                        <a:rPr lang="en-US" sz="1800" dirty="0" smtClean="0"/>
                        <a:t>full crossing angle</a:t>
                      </a:r>
                      <a:endParaRPr lang="en-US" sz="1800" dirty="0"/>
                    </a:p>
                  </a:txBody>
                  <a:tcPr marT="45715" marB="45715"/>
                </a:tc>
                <a:tc>
                  <a:txBody>
                    <a:bodyPr/>
                    <a:lstStyle/>
                    <a:p>
                      <a:r>
                        <a:rPr lang="en-US" sz="1800" dirty="0" smtClean="0"/>
                        <a:t>285 </a:t>
                      </a:r>
                      <a:r>
                        <a:rPr lang="en-US" sz="1800" dirty="0" err="1" smtClean="0">
                          <a:latin typeface="Symbol" pitchFamily="18" charset="2"/>
                        </a:rPr>
                        <a:t>m</a:t>
                      </a:r>
                      <a:r>
                        <a:rPr lang="en-US" sz="1800" dirty="0" err="1" smtClean="0"/>
                        <a:t>rad</a:t>
                      </a:r>
                      <a:endParaRPr lang="en-US" sz="1800" dirty="0"/>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240 </a:t>
                      </a:r>
                      <a:r>
                        <a:rPr lang="en-US" sz="1800" dirty="0" err="1" smtClean="0">
                          <a:latin typeface="Symbol" pitchFamily="18" charset="2"/>
                        </a:rPr>
                        <a:t>m</a:t>
                      </a:r>
                      <a:r>
                        <a:rPr lang="en-US" sz="1800" dirty="0" err="1" smtClean="0"/>
                        <a:t>rad</a:t>
                      </a:r>
                      <a:endParaRPr lang="en-US" sz="1800" dirty="0" smtClean="0"/>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240 </a:t>
                      </a:r>
                      <a:r>
                        <a:rPr lang="en-US" sz="1800" dirty="0" err="1" smtClean="0">
                          <a:latin typeface="Symbol" pitchFamily="18" charset="2"/>
                        </a:rPr>
                        <a:t>m</a:t>
                      </a:r>
                      <a:r>
                        <a:rPr lang="en-US" sz="1800" dirty="0" err="1" smtClean="0"/>
                        <a:t>rad</a:t>
                      </a:r>
                      <a:endParaRPr lang="en-US" sz="1800" dirty="0" smtClean="0"/>
                    </a:p>
                  </a:txBody>
                  <a:tcPr marT="45715" marB="45715"/>
                </a:tc>
                <a:tc>
                  <a:txBody>
                    <a:bodyPr/>
                    <a:lstStyle/>
                    <a:p>
                      <a:r>
                        <a:rPr lang="en-US" dirty="0" smtClean="0"/>
                        <a:t>260 </a:t>
                      </a:r>
                      <a:r>
                        <a:rPr lang="en-US" sz="1800" dirty="0" err="1" smtClean="0">
                          <a:latin typeface="Symbol" pitchFamily="18" charset="2"/>
                        </a:rPr>
                        <a:t>m</a:t>
                      </a:r>
                      <a:r>
                        <a:rPr lang="en-US" sz="1800" dirty="0" err="1" smtClean="0"/>
                        <a:t>rad</a:t>
                      </a:r>
                      <a:endParaRPr lang="en-GB" dirty="0"/>
                    </a:p>
                  </a:txBody>
                  <a:tcPr marT="45715" marB="45715"/>
                </a:tc>
              </a:tr>
              <a:tr h="370799">
                <a:tc>
                  <a:txBody>
                    <a:bodyPr/>
                    <a:lstStyle/>
                    <a:p>
                      <a:r>
                        <a:rPr lang="en-US" sz="1800" dirty="0" smtClean="0"/>
                        <a:t>“</a:t>
                      </a:r>
                      <a:r>
                        <a:rPr lang="en-US" sz="1800" dirty="0" err="1" smtClean="0"/>
                        <a:t>Piwinski</a:t>
                      </a:r>
                      <a:r>
                        <a:rPr lang="en-US" sz="1800" baseline="0" dirty="0" smtClean="0"/>
                        <a:t> angle”</a:t>
                      </a:r>
                      <a:endParaRPr lang="en-US" sz="1800" dirty="0"/>
                    </a:p>
                  </a:txBody>
                  <a:tcPr marT="45715" marB="45715"/>
                </a:tc>
                <a:tc>
                  <a:txBody>
                    <a:bodyPr/>
                    <a:lstStyle/>
                    <a:p>
                      <a:r>
                        <a:rPr lang="en-US" sz="1800" baseline="0" dirty="0" smtClean="0"/>
                        <a:t>0.64</a:t>
                      </a:r>
                      <a:endParaRPr lang="en-US" sz="1800" baseline="0" dirty="0"/>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0.37</a:t>
                      </a:r>
                    </a:p>
                  </a:txBody>
                  <a:tcPr marT="45715" marB="45715"/>
                </a:tc>
                <a:tc>
                  <a:txBody>
                    <a:bodyPr/>
                    <a:lstStyle/>
                    <a:p>
                      <a:r>
                        <a:rPr lang="en-US" dirty="0" smtClean="0"/>
                        <a:t>0.51</a:t>
                      </a:r>
                      <a:endParaRPr lang="en-GB" dirty="0"/>
                    </a:p>
                  </a:txBody>
                  <a:tcPr marT="45715" marB="45715"/>
                </a:tc>
                <a:tc>
                  <a:txBody>
                    <a:bodyPr/>
                    <a:lstStyle/>
                    <a:p>
                      <a:r>
                        <a:rPr lang="en-US" dirty="0" smtClean="0"/>
                        <a:t>0.61</a:t>
                      </a:r>
                      <a:endParaRPr lang="en-GB" dirty="0"/>
                    </a:p>
                  </a:txBody>
                  <a:tcPr marT="45715" marB="45715"/>
                </a:tc>
              </a:tr>
              <a:tr h="415227">
                <a:tc>
                  <a:txBody>
                    <a:bodyPr/>
                    <a:lstStyle/>
                    <a:p>
                      <a:r>
                        <a:rPr lang="en-US" sz="1800" dirty="0" smtClean="0"/>
                        <a:t>peak</a:t>
                      </a:r>
                      <a:r>
                        <a:rPr lang="en-US" sz="1800" baseline="0" dirty="0" smtClean="0"/>
                        <a:t> </a:t>
                      </a:r>
                      <a:r>
                        <a:rPr lang="en-US" sz="1800" dirty="0" smtClean="0"/>
                        <a:t>luminosity</a:t>
                      </a:r>
                      <a:endParaRPr lang="en-US" sz="1800" dirty="0"/>
                    </a:p>
                  </a:txBody>
                  <a:tcPr marT="45715" marB="45715"/>
                </a:tc>
                <a:tc>
                  <a:txBody>
                    <a:bodyPr/>
                    <a:lstStyle/>
                    <a:p>
                      <a:r>
                        <a:rPr lang="en-US" sz="1800" dirty="0" smtClean="0"/>
                        <a:t>10</a:t>
                      </a:r>
                      <a:r>
                        <a:rPr lang="en-US" sz="1800" baseline="30000" dirty="0" smtClean="0"/>
                        <a:t>34</a:t>
                      </a:r>
                      <a:r>
                        <a:rPr lang="en-US" sz="1800" dirty="0" smtClean="0"/>
                        <a:t> cm</a:t>
                      </a:r>
                      <a:r>
                        <a:rPr lang="en-US" sz="1800" baseline="30000" dirty="0" smtClean="0"/>
                        <a:t>-2</a:t>
                      </a:r>
                      <a:r>
                        <a:rPr lang="en-US" sz="1800" dirty="0" smtClean="0"/>
                        <a:t>s</a:t>
                      </a:r>
                      <a:r>
                        <a:rPr lang="en-US" sz="1800" baseline="30000" dirty="0" smtClean="0"/>
                        <a:t>-1</a:t>
                      </a:r>
                      <a:endParaRPr lang="en-US" sz="1800" baseline="30000" dirty="0"/>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rPr>
                        <a:t>3.6x10</a:t>
                      </a:r>
                      <a:r>
                        <a:rPr lang="en-US" sz="1800" b="1" baseline="30000" dirty="0" smtClean="0">
                          <a:solidFill>
                            <a:srgbClr val="0070C0"/>
                          </a:solidFill>
                        </a:rPr>
                        <a:t>33</a:t>
                      </a:r>
                      <a:r>
                        <a:rPr lang="en-US" sz="1800" b="1" dirty="0" smtClean="0">
                          <a:solidFill>
                            <a:srgbClr val="0070C0"/>
                          </a:solidFill>
                        </a:rPr>
                        <a:t> cm</a:t>
                      </a:r>
                      <a:r>
                        <a:rPr lang="en-US" sz="1800" b="1" baseline="30000" dirty="0" smtClean="0">
                          <a:solidFill>
                            <a:srgbClr val="0070C0"/>
                          </a:solidFill>
                        </a:rPr>
                        <a:t>-2</a:t>
                      </a:r>
                      <a:r>
                        <a:rPr lang="en-US" sz="1800" b="1" dirty="0" smtClean="0">
                          <a:solidFill>
                            <a:srgbClr val="0070C0"/>
                          </a:solidFill>
                        </a:rPr>
                        <a:t>s</a:t>
                      </a:r>
                      <a:r>
                        <a:rPr lang="en-US" sz="1800" b="1" baseline="30000" dirty="0" smtClean="0">
                          <a:solidFill>
                            <a:srgbClr val="0070C0"/>
                          </a:solidFill>
                        </a:rPr>
                        <a:t>-1</a:t>
                      </a:r>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rPr>
                        <a:t>7.4x10</a:t>
                      </a:r>
                      <a:r>
                        <a:rPr lang="en-US" sz="1800" b="1" baseline="30000" dirty="0" smtClean="0">
                          <a:solidFill>
                            <a:srgbClr val="0070C0"/>
                          </a:solidFill>
                        </a:rPr>
                        <a:t>33</a:t>
                      </a:r>
                      <a:r>
                        <a:rPr lang="en-US" sz="1800" b="1" dirty="0" smtClean="0">
                          <a:solidFill>
                            <a:srgbClr val="0070C0"/>
                          </a:solidFill>
                        </a:rPr>
                        <a:t> cm</a:t>
                      </a:r>
                      <a:r>
                        <a:rPr lang="en-US" sz="1800" b="1" baseline="30000" dirty="0" smtClean="0">
                          <a:solidFill>
                            <a:srgbClr val="0070C0"/>
                          </a:solidFill>
                        </a:rPr>
                        <a:t>-2</a:t>
                      </a:r>
                      <a:r>
                        <a:rPr lang="en-US" sz="1800" b="1" dirty="0" smtClean="0">
                          <a:solidFill>
                            <a:srgbClr val="0070C0"/>
                          </a:solidFill>
                        </a:rPr>
                        <a:t>s</a:t>
                      </a:r>
                      <a:r>
                        <a:rPr lang="en-US" sz="1800" b="1" baseline="30000" dirty="0" smtClean="0">
                          <a:solidFill>
                            <a:srgbClr val="0070C0"/>
                          </a:solidFill>
                        </a:rPr>
                        <a:t>-1</a:t>
                      </a:r>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rPr>
                        <a:t>1.3x10</a:t>
                      </a:r>
                      <a:r>
                        <a:rPr lang="en-US" sz="1800" b="1" baseline="30000" dirty="0" smtClean="0">
                          <a:solidFill>
                            <a:srgbClr val="0070C0"/>
                          </a:solidFill>
                        </a:rPr>
                        <a:t>34</a:t>
                      </a:r>
                      <a:r>
                        <a:rPr lang="en-US" sz="1800" b="1" dirty="0" smtClean="0">
                          <a:solidFill>
                            <a:srgbClr val="0070C0"/>
                          </a:solidFill>
                        </a:rPr>
                        <a:t> cm</a:t>
                      </a:r>
                      <a:r>
                        <a:rPr lang="en-US" sz="1800" b="1" baseline="30000" dirty="0" smtClean="0">
                          <a:solidFill>
                            <a:srgbClr val="0070C0"/>
                          </a:solidFill>
                        </a:rPr>
                        <a:t>-2</a:t>
                      </a:r>
                      <a:r>
                        <a:rPr lang="en-US" sz="1800" b="1" dirty="0" smtClean="0">
                          <a:solidFill>
                            <a:srgbClr val="0070C0"/>
                          </a:solidFill>
                        </a:rPr>
                        <a:t>s</a:t>
                      </a:r>
                      <a:r>
                        <a:rPr lang="en-US" sz="1800" b="1" baseline="30000" dirty="0" smtClean="0">
                          <a:solidFill>
                            <a:srgbClr val="0070C0"/>
                          </a:solidFill>
                        </a:rPr>
                        <a:t>-1</a:t>
                      </a:r>
                    </a:p>
                  </a:txBody>
                  <a:tcPr marT="45715" marB="45715"/>
                </a:tc>
              </a:tr>
              <a:tr h="370799">
                <a:tc>
                  <a:txBody>
                    <a:bodyPr/>
                    <a:lstStyle/>
                    <a:p>
                      <a:r>
                        <a:rPr lang="en-US" sz="1800" dirty="0" smtClean="0"/>
                        <a:t>average</a:t>
                      </a:r>
                      <a:r>
                        <a:rPr lang="en-US" sz="1800" baseline="0" dirty="0" smtClean="0"/>
                        <a:t> peak pile up*</a:t>
                      </a:r>
                      <a:endParaRPr lang="en-US" sz="1800" dirty="0"/>
                    </a:p>
                  </a:txBody>
                  <a:tcPr marT="45715" marB="45715"/>
                </a:tc>
                <a:tc>
                  <a:txBody>
                    <a:bodyPr/>
                    <a:lstStyle/>
                    <a:p>
                      <a:r>
                        <a:rPr lang="en-US" sz="1800" baseline="0" dirty="0" smtClean="0"/>
                        <a:t>25</a:t>
                      </a:r>
                      <a:endParaRPr lang="en-US" sz="1800" baseline="0" dirty="0"/>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smtClean="0">
                          <a:solidFill>
                            <a:srgbClr val="FF0000"/>
                          </a:solidFill>
                        </a:rPr>
                        <a:t>18</a:t>
                      </a:r>
                    </a:p>
                  </a:txBody>
                  <a:tcPr marT="45715" marB="45715"/>
                </a:tc>
                <a:tc>
                  <a:txBody>
                    <a:bodyPr/>
                    <a:lstStyle/>
                    <a:p>
                      <a:r>
                        <a:rPr lang="en-US" b="1" dirty="0" smtClean="0">
                          <a:solidFill>
                            <a:srgbClr val="FF0000"/>
                          </a:solidFill>
                        </a:rPr>
                        <a:t>36</a:t>
                      </a:r>
                      <a:endParaRPr lang="en-GB" b="1" dirty="0">
                        <a:solidFill>
                          <a:srgbClr val="FF0000"/>
                        </a:solidFill>
                      </a:endParaRPr>
                    </a:p>
                  </a:txBody>
                  <a:tcPr marT="45715" marB="45715"/>
                </a:tc>
                <a:tc>
                  <a:txBody>
                    <a:bodyPr/>
                    <a:lstStyle/>
                    <a:p>
                      <a:r>
                        <a:rPr lang="en-US" b="1" dirty="0" smtClean="0">
                          <a:solidFill>
                            <a:srgbClr val="FF0000"/>
                          </a:solidFill>
                        </a:rPr>
                        <a:t>30</a:t>
                      </a:r>
                      <a:endParaRPr lang="en-GB" b="1" dirty="0">
                        <a:solidFill>
                          <a:srgbClr val="FF0000"/>
                        </a:solidFill>
                      </a:endParaRPr>
                    </a:p>
                  </a:txBody>
                  <a:tcPr marT="45715" marB="45715"/>
                </a:tc>
              </a:tr>
            </a:tbl>
          </a:graphicData>
        </a:graphic>
      </p:graphicFrame>
      <p:sp>
        <p:nvSpPr>
          <p:cNvPr id="3" name="Title 1"/>
          <p:cNvSpPr txBox="1">
            <a:spLocks/>
          </p:cNvSpPr>
          <p:nvPr/>
        </p:nvSpPr>
        <p:spPr>
          <a:xfrm>
            <a:off x="0" y="274638"/>
            <a:ext cx="9144000" cy="1143000"/>
          </a:xfrm>
          <a:prstGeom prst="rect">
            <a:avLst/>
          </a:prstGeom>
        </p:spPr>
        <p:txBody>
          <a:bodyPr/>
          <a:lstStyle/>
          <a:p>
            <a:pPr algn="ctr" eaLnBrk="0" hangingPunct="0">
              <a:defRPr/>
            </a:pPr>
            <a:r>
              <a:rPr lang="en-US" sz="4400" dirty="0">
                <a:latin typeface="+mj-lt"/>
                <a:ea typeface="+mj-ea"/>
                <a:cs typeface="+mj-cs"/>
              </a:rPr>
              <a:t>LHC </a:t>
            </a:r>
            <a:r>
              <a:rPr lang="en-US" sz="4400" dirty="0" smtClean="0">
                <a:latin typeface="+mj-lt"/>
                <a:ea typeface="+mj-ea"/>
                <a:cs typeface="+mj-cs"/>
              </a:rPr>
              <a:t>beam parameters</a:t>
            </a:r>
            <a:endParaRPr lang="en-US" sz="4400" dirty="0">
              <a:latin typeface="+mj-lt"/>
              <a:ea typeface="+mj-ea"/>
              <a:cs typeface="+mj-cs"/>
            </a:endParaRPr>
          </a:p>
        </p:txBody>
      </p:sp>
      <p:sp>
        <p:nvSpPr>
          <p:cNvPr id="5" name="TextBox 4"/>
          <p:cNvSpPr txBox="1"/>
          <p:nvPr/>
        </p:nvSpPr>
        <p:spPr>
          <a:xfrm>
            <a:off x="683568" y="6300028"/>
            <a:ext cx="1983235" cy="369332"/>
          </a:xfrm>
          <a:prstGeom prst="rect">
            <a:avLst/>
          </a:prstGeom>
          <a:noFill/>
        </p:spPr>
        <p:txBody>
          <a:bodyPr wrap="none" rtlCol="0">
            <a:spAutoFit/>
          </a:bodyPr>
          <a:lstStyle/>
          <a:p>
            <a:r>
              <a:rPr lang="en-US" dirty="0" smtClean="0"/>
              <a:t>* with </a:t>
            </a:r>
            <a:r>
              <a:rPr lang="en-US" dirty="0" smtClean="0">
                <a:latin typeface="Symbol" pitchFamily="18" charset="2"/>
              </a:rPr>
              <a:t>s</a:t>
            </a:r>
            <a:r>
              <a:rPr lang="en-US" dirty="0" smtClean="0"/>
              <a:t>~80 </a:t>
            </a:r>
            <a:r>
              <a:rPr lang="en-US" dirty="0" err="1" smtClean="0"/>
              <a:t>mbarn</a:t>
            </a:r>
            <a:endParaRPr lang="en-GB" dirty="0"/>
          </a:p>
        </p:txBody>
      </p:sp>
    </p:spTree>
    <p:extLst>
      <p:ext uri="{BB962C8B-B14F-4D97-AF65-F5344CB8AC3E}">
        <p14:creationId xmlns:p14="http://schemas.microsoft.com/office/powerpoint/2010/main" val="3325823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0196"/>
            <a:ext cx="9144000" cy="4686300"/>
          </a:xfrm>
          <a:prstGeom prst="rect">
            <a:avLst/>
          </a:prstGeom>
        </p:spPr>
      </p:pic>
      <p:sp>
        <p:nvSpPr>
          <p:cNvPr id="2" name="Title 1"/>
          <p:cNvSpPr>
            <a:spLocks noGrp="1"/>
          </p:cNvSpPr>
          <p:nvPr>
            <p:ph type="title"/>
          </p:nvPr>
        </p:nvSpPr>
        <p:spPr>
          <a:xfrm>
            <a:off x="467544" y="17760"/>
            <a:ext cx="8229600" cy="1143000"/>
          </a:xfrm>
        </p:spPr>
        <p:txBody>
          <a:bodyPr>
            <a:normAutofit/>
          </a:bodyPr>
          <a:lstStyle/>
          <a:p>
            <a:r>
              <a:rPr lang="en-US" dirty="0" smtClean="0"/>
              <a:t>10-year luminosity forecast</a:t>
            </a:r>
            <a:endParaRPr lang="en-GB" dirty="0"/>
          </a:p>
        </p:txBody>
      </p:sp>
      <p:sp>
        <p:nvSpPr>
          <p:cNvPr id="13" name="TextBox 12"/>
          <p:cNvSpPr txBox="1"/>
          <p:nvPr/>
        </p:nvSpPr>
        <p:spPr>
          <a:xfrm>
            <a:off x="251520" y="6365209"/>
            <a:ext cx="4502964" cy="369332"/>
          </a:xfrm>
          <a:prstGeom prst="rect">
            <a:avLst/>
          </a:prstGeom>
          <a:noFill/>
        </p:spPr>
        <p:txBody>
          <a:bodyPr wrap="none" rtlCol="0">
            <a:spAutoFit/>
          </a:bodyPr>
          <a:lstStyle/>
          <a:p>
            <a:r>
              <a:rPr lang="en-US" dirty="0"/>
              <a:t>m</a:t>
            </a:r>
            <a:r>
              <a:rPr lang="en-US" dirty="0" smtClean="0"/>
              <a:t>odified from O. </a:t>
            </a:r>
            <a:r>
              <a:rPr lang="en-US" dirty="0" err="1" smtClean="0"/>
              <a:t>Brüning</a:t>
            </a:r>
            <a:r>
              <a:rPr lang="en-US" dirty="0" smtClean="0"/>
              <a:t>, M. Lamont, L. Rossi</a:t>
            </a:r>
            <a:endParaRPr lang="en-GB" dirty="0"/>
          </a:p>
        </p:txBody>
      </p:sp>
      <p:sp>
        <p:nvSpPr>
          <p:cNvPr id="16" name="TextBox 15"/>
          <p:cNvSpPr txBox="1"/>
          <p:nvPr/>
        </p:nvSpPr>
        <p:spPr>
          <a:xfrm>
            <a:off x="3852178" y="3717032"/>
            <a:ext cx="1109343" cy="923330"/>
          </a:xfrm>
          <a:prstGeom prst="rect">
            <a:avLst/>
          </a:prstGeom>
          <a:noFill/>
        </p:spPr>
        <p:txBody>
          <a:bodyPr wrap="none" rtlCol="0">
            <a:spAutoFit/>
          </a:bodyPr>
          <a:lstStyle/>
          <a:p>
            <a:r>
              <a:rPr lang="en-US" b="1" dirty="0" smtClean="0">
                <a:solidFill>
                  <a:srgbClr val="FF0000"/>
                </a:solidFill>
              </a:rPr>
              <a:t>6.5 </a:t>
            </a:r>
            <a:r>
              <a:rPr lang="en-US" b="1" dirty="0" err="1" smtClean="0">
                <a:solidFill>
                  <a:srgbClr val="FF0000"/>
                </a:solidFill>
              </a:rPr>
              <a:t>TeV</a:t>
            </a:r>
            <a:r>
              <a:rPr lang="en-US" b="1" dirty="0" smtClean="0">
                <a:solidFill>
                  <a:srgbClr val="FF0000"/>
                </a:solidFill>
              </a:rPr>
              <a:t> &amp;</a:t>
            </a:r>
          </a:p>
          <a:p>
            <a:r>
              <a:rPr lang="en-US" b="1" dirty="0" smtClean="0">
                <a:solidFill>
                  <a:srgbClr val="FF0000"/>
                </a:solidFill>
              </a:rPr>
              <a:t>transition</a:t>
            </a:r>
          </a:p>
          <a:p>
            <a:r>
              <a:rPr lang="en-US" b="1" dirty="0">
                <a:solidFill>
                  <a:srgbClr val="FF0000"/>
                </a:solidFill>
              </a:rPr>
              <a:t>t</a:t>
            </a:r>
            <a:r>
              <a:rPr lang="en-US" b="1" dirty="0" smtClean="0">
                <a:solidFill>
                  <a:srgbClr val="FF0000"/>
                </a:solidFill>
              </a:rPr>
              <a:t>o 25 ns</a:t>
            </a:r>
            <a:endParaRPr lang="en-GB" b="1" dirty="0">
              <a:solidFill>
                <a:srgbClr val="FF0000"/>
              </a:solidFill>
            </a:endParaRPr>
          </a:p>
        </p:txBody>
      </p:sp>
      <p:sp>
        <p:nvSpPr>
          <p:cNvPr id="19" name="TextBox 18"/>
          <p:cNvSpPr txBox="1"/>
          <p:nvPr/>
        </p:nvSpPr>
        <p:spPr>
          <a:xfrm>
            <a:off x="2054809" y="2506916"/>
            <a:ext cx="788999" cy="646331"/>
          </a:xfrm>
          <a:prstGeom prst="rect">
            <a:avLst/>
          </a:prstGeom>
          <a:noFill/>
        </p:spPr>
        <p:txBody>
          <a:bodyPr wrap="none" rtlCol="0">
            <a:spAutoFit/>
          </a:bodyPr>
          <a:lstStyle/>
          <a:p>
            <a:r>
              <a:rPr lang="en-US" b="1" dirty="0" smtClean="0">
                <a:solidFill>
                  <a:srgbClr val="0070C0"/>
                </a:solidFill>
              </a:rPr>
              <a:t>total</a:t>
            </a:r>
          </a:p>
          <a:p>
            <a:r>
              <a:rPr lang="en-US" b="1" dirty="0" smtClean="0">
                <a:solidFill>
                  <a:srgbClr val="0070C0"/>
                </a:solidFill>
              </a:rPr>
              <a:t>17 fb</a:t>
            </a:r>
            <a:r>
              <a:rPr lang="en-US" b="1" baseline="30000" dirty="0" smtClean="0">
                <a:solidFill>
                  <a:srgbClr val="0070C0"/>
                </a:solidFill>
              </a:rPr>
              <a:t>-1</a:t>
            </a:r>
            <a:endParaRPr lang="en-GB" b="1" baseline="30000" dirty="0">
              <a:solidFill>
                <a:srgbClr val="0070C0"/>
              </a:solidFill>
            </a:endParaRPr>
          </a:p>
        </p:txBody>
      </p:sp>
      <p:sp>
        <p:nvSpPr>
          <p:cNvPr id="20" name="TextBox 19"/>
          <p:cNvSpPr txBox="1"/>
          <p:nvPr/>
        </p:nvSpPr>
        <p:spPr>
          <a:xfrm>
            <a:off x="5013536" y="2483604"/>
            <a:ext cx="906017" cy="646331"/>
          </a:xfrm>
          <a:prstGeom prst="rect">
            <a:avLst/>
          </a:prstGeom>
          <a:noFill/>
        </p:spPr>
        <p:txBody>
          <a:bodyPr wrap="none" rtlCol="0">
            <a:spAutoFit/>
          </a:bodyPr>
          <a:lstStyle/>
          <a:p>
            <a:r>
              <a:rPr lang="en-US" b="1" dirty="0" smtClean="0">
                <a:solidFill>
                  <a:srgbClr val="0070C0"/>
                </a:solidFill>
              </a:rPr>
              <a:t>total</a:t>
            </a:r>
          </a:p>
          <a:p>
            <a:r>
              <a:rPr lang="en-US" b="1" dirty="0" smtClean="0">
                <a:solidFill>
                  <a:srgbClr val="0070C0"/>
                </a:solidFill>
              </a:rPr>
              <a:t>156 fb</a:t>
            </a:r>
            <a:r>
              <a:rPr lang="en-US" b="1" baseline="30000" dirty="0" smtClean="0">
                <a:solidFill>
                  <a:srgbClr val="0070C0"/>
                </a:solidFill>
              </a:rPr>
              <a:t>-1</a:t>
            </a:r>
            <a:endParaRPr lang="en-GB" b="1" baseline="30000" dirty="0">
              <a:solidFill>
                <a:srgbClr val="0070C0"/>
              </a:solidFill>
            </a:endParaRPr>
          </a:p>
        </p:txBody>
      </p:sp>
      <p:sp>
        <p:nvSpPr>
          <p:cNvPr id="21" name="TextBox 20"/>
          <p:cNvSpPr txBox="1"/>
          <p:nvPr/>
        </p:nvSpPr>
        <p:spPr>
          <a:xfrm>
            <a:off x="7164288" y="1052736"/>
            <a:ext cx="1026243" cy="646331"/>
          </a:xfrm>
          <a:prstGeom prst="rect">
            <a:avLst/>
          </a:prstGeom>
          <a:noFill/>
        </p:spPr>
        <p:txBody>
          <a:bodyPr wrap="none" rtlCol="0">
            <a:spAutoFit/>
          </a:bodyPr>
          <a:lstStyle/>
          <a:p>
            <a:r>
              <a:rPr lang="en-US" b="1" dirty="0" smtClean="0">
                <a:solidFill>
                  <a:srgbClr val="0070C0"/>
                </a:solidFill>
              </a:rPr>
              <a:t>total</a:t>
            </a:r>
          </a:p>
          <a:p>
            <a:r>
              <a:rPr lang="en-US" b="1" dirty="0" smtClean="0">
                <a:solidFill>
                  <a:srgbClr val="0070C0"/>
                </a:solidFill>
              </a:rPr>
              <a:t>~400 fb</a:t>
            </a:r>
            <a:r>
              <a:rPr lang="en-US" b="1" baseline="30000" dirty="0" smtClean="0">
                <a:solidFill>
                  <a:srgbClr val="0070C0"/>
                </a:solidFill>
              </a:rPr>
              <a:t>-1</a:t>
            </a:r>
            <a:endParaRPr lang="en-GB" b="1" baseline="30000" dirty="0">
              <a:solidFill>
                <a:srgbClr val="0070C0"/>
              </a:solidFill>
            </a:endParaRPr>
          </a:p>
        </p:txBody>
      </p:sp>
    </p:spTree>
    <p:extLst>
      <p:ext uri="{BB962C8B-B14F-4D97-AF65-F5344CB8AC3E}">
        <p14:creationId xmlns:p14="http://schemas.microsoft.com/office/powerpoint/2010/main" val="402725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62" y="1268760"/>
            <a:ext cx="9029700" cy="5029200"/>
          </a:xfrm>
          <a:prstGeom prst="rect">
            <a:avLst/>
          </a:prstGeom>
        </p:spPr>
      </p:pic>
      <p:sp>
        <p:nvSpPr>
          <p:cNvPr id="4" name="Title 1"/>
          <p:cNvSpPr txBox="1">
            <a:spLocks/>
          </p:cNvSpPr>
          <p:nvPr/>
        </p:nvSpPr>
        <p:spPr>
          <a:xfrm>
            <a:off x="467544" y="1776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10-year luminosity forecast</a:t>
            </a:r>
            <a:endParaRPr lang="en-GB" dirty="0"/>
          </a:p>
        </p:txBody>
      </p:sp>
      <p:sp>
        <p:nvSpPr>
          <p:cNvPr id="5" name="TextBox 4"/>
          <p:cNvSpPr txBox="1"/>
          <p:nvPr/>
        </p:nvSpPr>
        <p:spPr>
          <a:xfrm>
            <a:off x="7308304" y="1412776"/>
            <a:ext cx="1087157" cy="461665"/>
          </a:xfrm>
          <a:prstGeom prst="rect">
            <a:avLst/>
          </a:prstGeom>
          <a:solidFill>
            <a:schemeClr val="accent1"/>
          </a:solidFill>
        </p:spPr>
        <p:txBody>
          <a:bodyPr wrap="none" rtlCol="0">
            <a:spAutoFit/>
          </a:bodyPr>
          <a:lstStyle/>
          <a:p>
            <a:r>
              <a:rPr lang="en-US" sz="2400" b="1" dirty="0" smtClean="0">
                <a:solidFill>
                  <a:schemeClr val="bg1"/>
                </a:solidFill>
              </a:rPr>
              <a:t>HL-LHC</a:t>
            </a:r>
            <a:endParaRPr lang="en-GB" sz="2400" b="1" dirty="0">
              <a:solidFill>
                <a:schemeClr val="bg1"/>
              </a:solidFill>
            </a:endParaRPr>
          </a:p>
        </p:txBody>
      </p:sp>
      <p:sp>
        <p:nvSpPr>
          <p:cNvPr id="6" name="TextBox 5"/>
          <p:cNvSpPr txBox="1"/>
          <p:nvPr/>
        </p:nvSpPr>
        <p:spPr>
          <a:xfrm>
            <a:off x="44712" y="6488668"/>
            <a:ext cx="4502964" cy="369332"/>
          </a:xfrm>
          <a:prstGeom prst="rect">
            <a:avLst/>
          </a:prstGeom>
          <a:noFill/>
        </p:spPr>
        <p:txBody>
          <a:bodyPr wrap="none" rtlCol="0">
            <a:spAutoFit/>
          </a:bodyPr>
          <a:lstStyle/>
          <a:p>
            <a:r>
              <a:rPr lang="en-US" dirty="0"/>
              <a:t>m</a:t>
            </a:r>
            <a:r>
              <a:rPr lang="en-US" dirty="0" smtClean="0"/>
              <a:t>odified from O. </a:t>
            </a:r>
            <a:r>
              <a:rPr lang="en-US" dirty="0" err="1" smtClean="0"/>
              <a:t>Brüning</a:t>
            </a:r>
            <a:r>
              <a:rPr lang="en-US" dirty="0" smtClean="0"/>
              <a:t>, M. Lamont, L. Rossi</a:t>
            </a:r>
            <a:endParaRPr lang="en-GB" dirty="0"/>
          </a:p>
        </p:txBody>
      </p:sp>
    </p:spTree>
    <p:extLst>
      <p:ext uri="{BB962C8B-B14F-4D97-AF65-F5344CB8AC3E}">
        <p14:creationId xmlns:p14="http://schemas.microsoft.com/office/powerpoint/2010/main" val="386251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1776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10-year pile-up forecast</a:t>
            </a:r>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883749"/>
            <a:ext cx="7886700" cy="5943600"/>
          </a:xfrm>
          <a:prstGeom prst="rect">
            <a:avLst/>
          </a:prstGeom>
        </p:spPr>
      </p:pic>
    </p:spTree>
    <p:extLst>
      <p:ext uri="{BB962C8B-B14F-4D97-AF65-F5344CB8AC3E}">
        <p14:creationId xmlns:p14="http://schemas.microsoft.com/office/powerpoint/2010/main" val="1388845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7733" y="76200"/>
            <a:ext cx="8229600" cy="1143000"/>
          </a:xfrm>
        </p:spPr>
        <p:txBody>
          <a:bodyPr/>
          <a:lstStyle/>
          <a:p>
            <a:r>
              <a:rPr lang="en-US" dirty="0" smtClean="0"/>
              <a:t>2011: offset leveling test</a:t>
            </a:r>
          </a:p>
        </p:txBody>
      </p:sp>
      <p:pic>
        <p:nvPicPr>
          <p:cNvPr id="52227" name="Picture 3" descr="leveling-p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7718425"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4"/>
          <p:cNvSpPr>
            <a:spLocks noChangeArrowheads="1"/>
          </p:cNvSpPr>
          <p:nvPr/>
        </p:nvSpPr>
        <p:spPr bwMode="auto">
          <a:xfrm>
            <a:off x="381000" y="4953000"/>
            <a:ext cx="838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conclusion:  the luminosity can be successfully leveled using transverse offsets between 0 and a few </a:t>
            </a:r>
            <a:r>
              <a:rPr lang="en-US" sz="2400">
                <a:latin typeface="Symbol" pitchFamily="18" charset="2"/>
              </a:rPr>
              <a:t>s</a:t>
            </a:r>
            <a:r>
              <a:rPr lang="en-US" sz="2400"/>
              <a:t> (here at IP8) without significant effects on the beam or the performance of the other experiments (IP1&amp;5)</a:t>
            </a:r>
          </a:p>
        </p:txBody>
      </p:sp>
      <p:sp>
        <p:nvSpPr>
          <p:cNvPr id="52229" name="TextBox 5"/>
          <p:cNvSpPr txBox="1">
            <a:spLocks noChangeArrowheads="1"/>
          </p:cNvSpPr>
          <p:nvPr/>
        </p:nvSpPr>
        <p:spPr bwMode="auto">
          <a:xfrm>
            <a:off x="7315200" y="533400"/>
            <a:ext cx="1531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 Herr et al,</a:t>
            </a:r>
          </a:p>
          <a:p>
            <a:pPr eaLnBrk="1" hangingPunct="1"/>
            <a:r>
              <a:rPr lang="en-US"/>
              <a:t>March 2011</a:t>
            </a:r>
          </a:p>
        </p:txBody>
      </p:sp>
    </p:spTree>
    <p:extLst>
      <p:ext uri="{BB962C8B-B14F-4D97-AF65-F5344CB8AC3E}">
        <p14:creationId xmlns:p14="http://schemas.microsoft.com/office/powerpoint/2010/main" val="2272327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124200" y="6356350"/>
            <a:ext cx="2895600" cy="365125"/>
          </a:xfrm>
          <a:prstGeom prst="rect">
            <a:avLst/>
          </a:prstGeom>
        </p:spPr>
        <p:txBody>
          <a:bodyPr/>
          <a:lstStyle/>
          <a:p>
            <a:pPr algn="ctr">
              <a:defRPr/>
            </a:pPr>
            <a:fld id="{6AD081A2-6324-408F-9AB8-BC0BBF8656EA}" type="slidenum">
              <a:rPr lang="en-US" smtClean="0"/>
              <a:pPr algn="ctr">
                <a:defRPr/>
              </a:pPr>
              <a:t>15</a:t>
            </a:fld>
            <a:endParaRPr lang="en-US"/>
          </a:p>
        </p:txBody>
      </p:sp>
      <p:sp>
        <p:nvSpPr>
          <p:cNvPr id="5" name="Footer Placeholder 4"/>
          <p:cNvSpPr>
            <a:spLocks noGrp="1"/>
          </p:cNvSpPr>
          <p:nvPr>
            <p:ph type="ftr" sz="quarter" idx="11"/>
          </p:nvPr>
        </p:nvSpPr>
        <p:spPr>
          <a:xfrm>
            <a:off x="457200" y="6356350"/>
            <a:ext cx="2133600" cy="365125"/>
          </a:xfrm>
        </p:spPr>
        <p:txBody>
          <a:bodyPr/>
          <a:lstStyle/>
          <a:p>
            <a:pPr algn="l">
              <a:defRPr/>
            </a:pPr>
            <a:r>
              <a:rPr lang="en-US" smtClean="0"/>
              <a:t>LMC</a:t>
            </a:r>
            <a:endParaRPr lang="en-US" dirty="0"/>
          </a:p>
        </p:txBody>
      </p:sp>
      <p:sp>
        <p:nvSpPr>
          <p:cNvPr id="6" name="Date Placeholder 5"/>
          <p:cNvSpPr>
            <a:spLocks noGrp="1"/>
          </p:cNvSpPr>
          <p:nvPr>
            <p:ph type="dt" sz="quarter" idx="10"/>
          </p:nvPr>
        </p:nvSpPr>
        <p:spPr>
          <a:xfrm>
            <a:off x="6553200" y="6356350"/>
            <a:ext cx="2133600" cy="365125"/>
          </a:xfrm>
        </p:spPr>
        <p:txBody>
          <a:bodyPr/>
          <a:lstStyle/>
          <a:p>
            <a:pPr algn="r">
              <a:defRPr/>
            </a:pPr>
            <a:r>
              <a:rPr lang="en-US" smtClean="0"/>
              <a:t>08/06/2011</a:t>
            </a:r>
            <a:endParaRPr lang="en-US" dirty="0"/>
          </a:p>
        </p:txBody>
      </p:sp>
      <p:pic>
        <p:nvPicPr>
          <p:cNvPr id="5325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765175"/>
            <a:ext cx="8713787" cy="2879725"/>
          </a:xfrm>
        </p:spPr>
      </p:pic>
      <p:pic>
        <p:nvPicPr>
          <p:cNvPr id="532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794125"/>
            <a:ext cx="8713787"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TextBox 8"/>
          <p:cNvSpPr txBox="1">
            <a:spLocks noChangeArrowheads="1"/>
          </p:cNvSpPr>
          <p:nvPr/>
        </p:nvSpPr>
        <p:spPr bwMode="auto">
          <a:xfrm>
            <a:off x="6443663" y="1052513"/>
            <a:ext cx="2305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FF00"/>
                </a:solidFill>
              </a:rPr>
              <a:t>Beam intensities</a:t>
            </a:r>
          </a:p>
        </p:txBody>
      </p:sp>
      <p:sp>
        <p:nvSpPr>
          <p:cNvPr id="53256" name="TextBox 9"/>
          <p:cNvSpPr txBox="1">
            <a:spLocks noChangeArrowheads="1"/>
          </p:cNvSpPr>
          <p:nvPr/>
        </p:nvSpPr>
        <p:spPr bwMode="auto">
          <a:xfrm>
            <a:off x="6516688" y="4076700"/>
            <a:ext cx="2303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FF00"/>
                </a:solidFill>
              </a:rPr>
              <a:t>Luminosities</a:t>
            </a:r>
          </a:p>
        </p:txBody>
      </p:sp>
      <p:sp>
        <p:nvSpPr>
          <p:cNvPr id="53257" name="TextBox 10"/>
          <p:cNvSpPr txBox="1">
            <a:spLocks noChangeArrowheads="1"/>
          </p:cNvSpPr>
          <p:nvPr/>
        </p:nvSpPr>
        <p:spPr bwMode="auto">
          <a:xfrm>
            <a:off x="107950" y="1196975"/>
            <a:ext cx="1008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1.4e11</a:t>
            </a:r>
          </a:p>
        </p:txBody>
      </p:sp>
      <p:sp>
        <p:nvSpPr>
          <p:cNvPr id="53258" name="TextBox 11"/>
          <p:cNvSpPr txBox="1">
            <a:spLocks noChangeArrowheads="1"/>
          </p:cNvSpPr>
          <p:nvPr/>
        </p:nvSpPr>
        <p:spPr bwMode="auto">
          <a:xfrm>
            <a:off x="228600" y="4114800"/>
            <a:ext cx="1008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1.2e33</a:t>
            </a:r>
          </a:p>
        </p:txBody>
      </p:sp>
      <p:sp>
        <p:nvSpPr>
          <p:cNvPr id="53259" name="TextBox 12"/>
          <p:cNvSpPr txBox="1">
            <a:spLocks noChangeArrowheads="1"/>
          </p:cNvSpPr>
          <p:nvPr/>
        </p:nvSpPr>
        <p:spPr bwMode="auto">
          <a:xfrm>
            <a:off x="6372225" y="6453188"/>
            <a:ext cx="2016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Wk 3</a:t>
            </a:r>
          </a:p>
        </p:txBody>
      </p:sp>
      <p:cxnSp>
        <p:nvCxnSpPr>
          <p:cNvPr id="53260" name="Straight Connector 14"/>
          <p:cNvCxnSpPr>
            <a:cxnSpLocks noChangeShapeType="1"/>
          </p:cNvCxnSpPr>
          <p:nvPr/>
        </p:nvCxnSpPr>
        <p:spPr bwMode="auto">
          <a:xfrm rot="5400000">
            <a:off x="6061869" y="6692107"/>
            <a:ext cx="331787" cy="0"/>
          </a:xfrm>
          <a:prstGeom prst="line">
            <a:avLst/>
          </a:prstGeom>
          <a:noFill/>
          <a:ln w="12700" cap="sq" algn="ctr">
            <a:solidFill>
              <a:schemeClr val="bg2"/>
            </a:solidFill>
            <a:round/>
            <a:headEnd/>
            <a:tailEnd/>
          </a:ln>
          <a:extLst>
            <a:ext uri="{909E8E84-426E-40DD-AFC4-6F175D3DCCD1}">
              <a14:hiddenFill xmlns:a14="http://schemas.microsoft.com/office/drawing/2010/main">
                <a:noFill/>
              </a14:hiddenFill>
            </a:ext>
          </a:extLst>
        </p:spPr>
      </p:cxnSp>
      <p:cxnSp>
        <p:nvCxnSpPr>
          <p:cNvPr id="53261" name="Straight Arrow Connector 16"/>
          <p:cNvCxnSpPr>
            <a:cxnSpLocks noChangeShapeType="1"/>
          </p:cNvCxnSpPr>
          <p:nvPr/>
        </p:nvCxnSpPr>
        <p:spPr bwMode="auto">
          <a:xfrm>
            <a:off x="6227763" y="6669088"/>
            <a:ext cx="720725" cy="1587"/>
          </a:xfrm>
          <a:prstGeom prst="straightConnector1">
            <a:avLst/>
          </a:prstGeom>
          <a:noFill/>
          <a:ln w="12700" cap="sq" algn="ctr">
            <a:solidFill>
              <a:schemeClr val="bg2"/>
            </a:solidFill>
            <a:round/>
            <a:headEnd/>
            <a:tailEnd type="arrow" w="med" len="med"/>
          </a:ln>
          <a:extLst>
            <a:ext uri="{909E8E84-426E-40DD-AFC4-6F175D3DCCD1}">
              <a14:hiddenFill xmlns:a14="http://schemas.microsoft.com/office/drawing/2010/main">
                <a:noFill/>
              </a14:hiddenFill>
            </a:ext>
          </a:extLst>
        </p:spPr>
      </p:cxnSp>
      <p:sp>
        <p:nvSpPr>
          <p:cNvPr id="53262" name="TextBox 17"/>
          <p:cNvSpPr txBox="1">
            <a:spLocks noChangeArrowheads="1"/>
          </p:cNvSpPr>
          <p:nvPr/>
        </p:nvSpPr>
        <p:spPr bwMode="auto">
          <a:xfrm>
            <a:off x="7524750" y="4508500"/>
            <a:ext cx="1331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FF00"/>
                </a:solidFill>
              </a:rPr>
              <a:t>Blow up</a:t>
            </a:r>
          </a:p>
        </p:txBody>
      </p:sp>
      <p:cxnSp>
        <p:nvCxnSpPr>
          <p:cNvPr id="19" name="Straight Connector 18"/>
          <p:cNvCxnSpPr/>
          <p:nvPr/>
        </p:nvCxnSpPr>
        <p:spPr>
          <a:xfrm>
            <a:off x="152400" y="5715000"/>
            <a:ext cx="8763000" cy="0"/>
          </a:xfrm>
          <a:prstGeom prst="line">
            <a:avLst/>
          </a:prstGeom>
          <a:ln w="47625">
            <a:solidFill>
              <a:srgbClr val="FFFF00"/>
            </a:solidFill>
          </a:ln>
        </p:spPr>
        <p:style>
          <a:lnRef idx="1">
            <a:schemeClr val="accent1"/>
          </a:lnRef>
          <a:fillRef idx="0">
            <a:schemeClr val="accent1"/>
          </a:fillRef>
          <a:effectRef idx="0">
            <a:schemeClr val="accent1"/>
          </a:effectRef>
          <a:fontRef idx="minor">
            <a:schemeClr val="tx1"/>
          </a:fontRef>
        </p:style>
      </p:cxnSp>
      <p:sp>
        <p:nvSpPr>
          <p:cNvPr id="53264" name="TextBox 21"/>
          <p:cNvSpPr txBox="1">
            <a:spLocks noChangeArrowheads="1"/>
          </p:cNvSpPr>
          <p:nvPr/>
        </p:nvSpPr>
        <p:spPr bwMode="auto">
          <a:xfrm>
            <a:off x="304800" y="5257800"/>
            <a:ext cx="8583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FFFF00"/>
                </a:solidFill>
              </a:rPr>
              <a:t>							leveling works</a:t>
            </a:r>
          </a:p>
        </p:txBody>
      </p:sp>
      <p:sp>
        <p:nvSpPr>
          <p:cNvPr id="53265" name="Title 1"/>
          <p:cNvSpPr>
            <a:spLocks noGrp="1"/>
          </p:cNvSpPr>
          <p:nvPr>
            <p:ph type="title"/>
          </p:nvPr>
        </p:nvSpPr>
        <p:spPr>
          <a:xfrm>
            <a:off x="0" y="609600"/>
            <a:ext cx="9144000" cy="762000"/>
          </a:xfrm>
        </p:spPr>
        <p:txBody>
          <a:bodyPr/>
          <a:lstStyle/>
          <a:p>
            <a:r>
              <a:rPr lang="en-US" sz="3200" smtClean="0">
                <a:solidFill>
                  <a:schemeClr val="bg1"/>
                </a:solidFill>
              </a:rPr>
              <a:t> Monday 30/5 to Wednesday 08/06</a:t>
            </a:r>
          </a:p>
        </p:txBody>
      </p:sp>
      <p:sp>
        <p:nvSpPr>
          <p:cNvPr id="53266" name="TextBox 23"/>
          <p:cNvSpPr txBox="1">
            <a:spLocks noChangeArrowheads="1"/>
          </p:cNvSpPr>
          <p:nvPr/>
        </p:nvSpPr>
        <p:spPr bwMode="auto">
          <a:xfrm>
            <a:off x="960118" y="0"/>
            <a:ext cx="76758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dirty="0" smtClean="0"/>
              <a:t>2011: routine </a:t>
            </a:r>
            <a:r>
              <a:rPr lang="en-US" sz="4000" dirty="0"/>
              <a:t>leveling in IP2 &amp; </a:t>
            </a:r>
            <a:r>
              <a:rPr lang="en-US" sz="4000" dirty="0" smtClean="0"/>
              <a:t>8 </a:t>
            </a:r>
            <a:endParaRPr lang="en-US" sz="4000" dirty="0"/>
          </a:p>
        </p:txBody>
      </p:sp>
      <p:sp>
        <p:nvSpPr>
          <p:cNvPr id="53267" name="TextBox 24"/>
          <p:cNvSpPr txBox="1">
            <a:spLocks noChangeArrowheads="1"/>
          </p:cNvSpPr>
          <p:nvPr/>
        </p:nvSpPr>
        <p:spPr bwMode="auto">
          <a:xfrm>
            <a:off x="228600" y="5334000"/>
            <a:ext cx="69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FF00"/>
                </a:solidFill>
              </a:rPr>
              <a:t>3e32</a:t>
            </a:r>
          </a:p>
        </p:txBody>
      </p:sp>
    </p:spTree>
    <p:extLst>
      <p:ext uri="{BB962C8B-B14F-4D97-AF65-F5344CB8AC3E}">
        <p14:creationId xmlns:p14="http://schemas.microsoft.com/office/powerpoint/2010/main" val="3453129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43408"/>
            <a:ext cx="8229600" cy="1143000"/>
          </a:xfrm>
        </p:spPr>
        <p:txBody>
          <a:bodyPr/>
          <a:lstStyle/>
          <a:p>
            <a:r>
              <a:rPr lang="en-US" dirty="0"/>
              <a:t>e</a:t>
            </a:r>
            <a:r>
              <a:rPr lang="en-US" dirty="0" smtClean="0"/>
              <a:t>nhanced satellites for ALICE</a:t>
            </a:r>
            <a:endParaRPr lang="en-GB" dirty="0"/>
          </a:p>
        </p:txBody>
      </p:sp>
      <p:sp>
        <p:nvSpPr>
          <p:cNvPr id="5" name="Content Placeholder 2"/>
          <p:cNvSpPr>
            <a:spLocks noGrp="1"/>
          </p:cNvSpPr>
          <p:nvPr>
            <p:ph idx="1"/>
          </p:nvPr>
        </p:nvSpPr>
        <p:spPr>
          <a:xfrm>
            <a:off x="457200" y="620610"/>
            <a:ext cx="8229600" cy="1439915"/>
          </a:xfrm>
        </p:spPr>
        <p:txBody>
          <a:bodyPr/>
          <a:lstStyle/>
          <a:p>
            <a:r>
              <a:rPr lang="en-GB" sz="2000" dirty="0"/>
              <a:t>w</a:t>
            </a:r>
            <a:r>
              <a:rPr lang="en-GB" sz="2000" dirty="0" smtClean="0"/>
              <a:t>all current profile SPS beam</a:t>
            </a:r>
          </a:p>
          <a:p>
            <a:r>
              <a:rPr lang="en-GB" sz="2000" dirty="0"/>
              <a:t>a</a:t>
            </a:r>
            <a:r>
              <a:rPr lang="en-GB" sz="2000" dirty="0" smtClean="0"/>
              <a:t>verage over sequential 10 turns, 20 ms before extraction</a:t>
            </a:r>
          </a:p>
          <a:p>
            <a:r>
              <a:rPr lang="en-GB" sz="2000" dirty="0" smtClean="0"/>
              <a:t>144 bunches with satellites</a:t>
            </a:r>
            <a:endParaRPr lang="en-GB" sz="2000" dirty="0"/>
          </a:p>
        </p:txBody>
      </p:sp>
      <p:pic>
        <p:nvPicPr>
          <p:cNvPr id="6" name="Picture 2" descr="\\cern.ch\dfs\Users\b\bohl\Public\LHC_sat_main\h20111027_013.jpg"/>
          <p:cNvPicPr>
            <a:picLocks noChangeAspect="1" noChangeArrowheads="1"/>
          </p:cNvPicPr>
          <p:nvPr/>
        </p:nvPicPr>
        <p:blipFill>
          <a:blip r:embed="rId2" cstate="print"/>
          <a:srcRect/>
          <a:stretch>
            <a:fillRect/>
          </a:stretch>
        </p:blipFill>
        <p:spPr bwMode="auto">
          <a:xfrm>
            <a:off x="1475570" y="1772770"/>
            <a:ext cx="6336881" cy="4752660"/>
          </a:xfrm>
          <a:prstGeom prst="rect">
            <a:avLst/>
          </a:prstGeom>
          <a:noFill/>
        </p:spPr>
      </p:pic>
      <p:sp>
        <p:nvSpPr>
          <p:cNvPr id="7" name="TextBox 6"/>
          <p:cNvSpPr txBox="1"/>
          <p:nvPr/>
        </p:nvSpPr>
        <p:spPr>
          <a:xfrm>
            <a:off x="6804248" y="6381410"/>
            <a:ext cx="1872322" cy="369332"/>
          </a:xfrm>
          <a:prstGeom prst="rect">
            <a:avLst/>
          </a:prstGeom>
          <a:solidFill>
            <a:schemeClr val="accent1"/>
          </a:solidFill>
        </p:spPr>
        <p:txBody>
          <a:bodyPr wrap="square" rtlCol="0">
            <a:spAutoFit/>
          </a:bodyPr>
          <a:lstStyle/>
          <a:p>
            <a:pPr algn="r"/>
            <a:r>
              <a:rPr lang="en-GB" dirty="0" err="1" smtClean="0">
                <a:solidFill>
                  <a:schemeClr val="bg1"/>
                </a:solidFill>
              </a:rPr>
              <a:t>T.Bohl</a:t>
            </a:r>
            <a:r>
              <a:rPr lang="en-GB" dirty="0" smtClean="0">
                <a:solidFill>
                  <a:schemeClr val="bg1"/>
                </a:solidFill>
              </a:rPr>
              <a:t>, </a:t>
            </a:r>
            <a:r>
              <a:rPr lang="en-GB" dirty="0" err="1" smtClean="0">
                <a:solidFill>
                  <a:schemeClr val="bg1"/>
                </a:solidFill>
              </a:rPr>
              <a:t>S.Hancock</a:t>
            </a:r>
            <a:endParaRPr lang="en-GB" dirty="0">
              <a:solidFill>
                <a:schemeClr val="bg1"/>
              </a:solidFill>
            </a:endParaRPr>
          </a:p>
        </p:txBody>
      </p:sp>
      <p:cxnSp>
        <p:nvCxnSpPr>
          <p:cNvPr id="8" name="Straight Arrow Connector 7"/>
          <p:cNvCxnSpPr>
            <a:stCxn id="9" idx="1"/>
          </p:cNvCxnSpPr>
          <p:nvPr/>
        </p:nvCxnSpPr>
        <p:spPr bwMode="auto">
          <a:xfrm flipH="1">
            <a:off x="5004060" y="3170565"/>
            <a:ext cx="2304320" cy="2130695"/>
          </a:xfrm>
          <a:prstGeom prst="straightConnector1">
            <a:avLst/>
          </a:prstGeom>
          <a:solidFill>
            <a:schemeClr val="accent1"/>
          </a:solidFill>
          <a:ln w="12700" cap="sq" cmpd="sng" algn="ctr">
            <a:solidFill>
              <a:schemeClr val="tx1"/>
            </a:solidFill>
            <a:prstDash val="solid"/>
            <a:round/>
            <a:headEnd type="none" w="med" len="med"/>
            <a:tailEnd type="arrow"/>
          </a:ln>
          <a:effectLst/>
        </p:spPr>
      </p:cxnSp>
      <p:sp>
        <p:nvSpPr>
          <p:cNvPr id="9" name="TextBox 8"/>
          <p:cNvSpPr txBox="1"/>
          <p:nvPr/>
        </p:nvSpPr>
        <p:spPr>
          <a:xfrm>
            <a:off x="7308380" y="2708900"/>
            <a:ext cx="1835620" cy="923330"/>
          </a:xfrm>
          <a:prstGeom prst="rect">
            <a:avLst/>
          </a:prstGeom>
          <a:noFill/>
          <a:ln>
            <a:solidFill>
              <a:schemeClr val="accent1"/>
            </a:solidFill>
          </a:ln>
        </p:spPr>
        <p:txBody>
          <a:bodyPr wrap="square" rtlCol="0">
            <a:spAutoFit/>
          </a:bodyPr>
          <a:lstStyle/>
          <a:p>
            <a:r>
              <a:rPr lang="en-GB" dirty="0" smtClean="0"/>
              <a:t>Satellites going up to about 8 %, average of few %</a:t>
            </a:r>
            <a:endParaRPr lang="en-GB" dirty="0"/>
          </a:p>
        </p:txBody>
      </p:sp>
      <p:sp>
        <p:nvSpPr>
          <p:cNvPr id="10" name="TextBox 9"/>
          <p:cNvSpPr txBox="1"/>
          <p:nvPr/>
        </p:nvSpPr>
        <p:spPr>
          <a:xfrm>
            <a:off x="7072348" y="652046"/>
            <a:ext cx="1629805" cy="369332"/>
          </a:xfrm>
          <a:prstGeom prst="rect">
            <a:avLst/>
          </a:prstGeom>
          <a:noFill/>
        </p:spPr>
        <p:txBody>
          <a:bodyPr wrap="none" rtlCol="0">
            <a:spAutoFit/>
          </a:bodyPr>
          <a:lstStyle/>
          <a:p>
            <a:r>
              <a:rPr lang="en-US" b="1" dirty="0"/>
              <a:t>t</a:t>
            </a:r>
            <a:r>
              <a:rPr lang="en-US" b="1" dirty="0" smtClean="0"/>
              <a:t>est in week 43</a:t>
            </a:r>
            <a:endParaRPr lang="en-GB" b="1" dirty="0"/>
          </a:p>
        </p:txBody>
      </p:sp>
      <p:sp>
        <p:nvSpPr>
          <p:cNvPr id="11" name="TextBox 10"/>
          <p:cNvSpPr txBox="1"/>
          <p:nvPr/>
        </p:nvSpPr>
        <p:spPr>
          <a:xfrm>
            <a:off x="1782" y="2492896"/>
            <a:ext cx="1475570" cy="2031325"/>
          </a:xfrm>
          <a:prstGeom prst="rect">
            <a:avLst/>
          </a:prstGeom>
          <a:noFill/>
        </p:spPr>
        <p:txBody>
          <a:bodyPr wrap="square" rtlCol="0">
            <a:spAutoFit/>
          </a:bodyPr>
          <a:lstStyle/>
          <a:p>
            <a:r>
              <a:rPr lang="en-US" dirty="0" smtClean="0"/>
              <a:t>enhanced</a:t>
            </a:r>
          </a:p>
          <a:p>
            <a:r>
              <a:rPr lang="en-US" dirty="0" smtClean="0"/>
              <a:t>satellites</a:t>
            </a:r>
          </a:p>
          <a:p>
            <a:r>
              <a:rPr lang="en-US" dirty="0"/>
              <a:t>a</a:t>
            </a:r>
            <a:r>
              <a:rPr lang="en-US" dirty="0" smtClean="0"/>
              <a:t>re produced</a:t>
            </a:r>
          </a:p>
          <a:p>
            <a:r>
              <a:rPr lang="en-US" dirty="0"/>
              <a:t>b</a:t>
            </a:r>
            <a:r>
              <a:rPr lang="en-US" dirty="0" smtClean="0"/>
              <a:t>y RF</a:t>
            </a:r>
          </a:p>
          <a:p>
            <a:r>
              <a:rPr lang="en-US" dirty="0" smtClean="0"/>
              <a:t>gymnastics</a:t>
            </a:r>
          </a:p>
          <a:p>
            <a:r>
              <a:rPr lang="en-US" dirty="0"/>
              <a:t>i</a:t>
            </a:r>
            <a:r>
              <a:rPr lang="en-US" dirty="0" smtClean="0"/>
              <a:t>n the PS</a:t>
            </a:r>
          </a:p>
          <a:p>
            <a:r>
              <a:rPr lang="en-US" dirty="0" smtClean="0"/>
              <a:t>(S. Hancock)</a:t>
            </a:r>
            <a:endParaRPr lang="en-GB" dirty="0"/>
          </a:p>
        </p:txBody>
      </p:sp>
      <p:sp>
        <p:nvSpPr>
          <p:cNvPr id="12" name="TextBox 11"/>
          <p:cNvSpPr txBox="1"/>
          <p:nvPr/>
        </p:nvSpPr>
        <p:spPr>
          <a:xfrm>
            <a:off x="179512" y="6566076"/>
            <a:ext cx="1801647" cy="369332"/>
          </a:xfrm>
          <a:prstGeom prst="rect">
            <a:avLst/>
          </a:prstGeom>
          <a:noFill/>
        </p:spPr>
        <p:txBody>
          <a:bodyPr wrap="none" rtlCol="0">
            <a:spAutoFit/>
          </a:bodyPr>
          <a:lstStyle/>
          <a:p>
            <a:r>
              <a:rPr lang="en-US" dirty="0" smtClean="0"/>
              <a:t>R. </a:t>
            </a:r>
            <a:r>
              <a:rPr lang="en-US" dirty="0" err="1" smtClean="0"/>
              <a:t>Assmann</a:t>
            </a:r>
            <a:r>
              <a:rPr lang="en-US" dirty="0" smtClean="0"/>
              <a:t>, LMC</a:t>
            </a:r>
            <a:endParaRPr lang="en-GB" dirty="0"/>
          </a:p>
        </p:txBody>
      </p:sp>
    </p:spTree>
    <p:extLst>
      <p:ext uri="{BB962C8B-B14F-4D97-AF65-F5344CB8AC3E}">
        <p14:creationId xmlns:p14="http://schemas.microsoft.com/office/powerpoint/2010/main" val="846153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LHC_beambeam-MD-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8353425" cy="594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Box 3"/>
          <p:cNvSpPr txBox="1">
            <a:spLocks noChangeArrowheads="1"/>
          </p:cNvSpPr>
          <p:nvPr/>
        </p:nvSpPr>
        <p:spPr bwMode="auto">
          <a:xfrm>
            <a:off x="5562600" y="0"/>
            <a:ext cx="358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t>T. </a:t>
            </a:r>
            <a:r>
              <a:rPr lang="en-US" sz="1600" b="1" dirty="0" err="1"/>
              <a:t>Pieloni</a:t>
            </a:r>
            <a:r>
              <a:rPr lang="en-US" sz="1600" b="1" dirty="0"/>
              <a:t>, W. Herr et al, May 2011</a:t>
            </a:r>
          </a:p>
        </p:txBody>
      </p:sp>
      <p:sp>
        <p:nvSpPr>
          <p:cNvPr id="54276" name="Rectangle 4"/>
          <p:cNvSpPr>
            <a:spLocks noChangeArrowheads="1"/>
          </p:cNvSpPr>
          <p:nvPr/>
        </p:nvSpPr>
        <p:spPr bwMode="auto">
          <a:xfrm>
            <a:off x="0" y="5934075"/>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beam parameters investigated </a:t>
            </a:r>
            <a:r>
              <a:rPr lang="en-US" b="1"/>
              <a:t>beyond nominal LHC (</a:t>
            </a:r>
            <a:r>
              <a:rPr lang="en-US" b="1" i="1"/>
              <a:t>N</a:t>
            </a:r>
            <a:r>
              <a:rPr lang="en-US" b="1" i="1" baseline="-25000"/>
              <a:t>b</a:t>
            </a:r>
            <a:r>
              <a:rPr lang="en-US" b="1"/>
              <a:t> = 1.8‐1.95x10</a:t>
            </a:r>
            <a:r>
              <a:rPr lang="en-US" b="1" baseline="30000"/>
              <a:t>11</a:t>
            </a:r>
            <a:r>
              <a:rPr lang="en-US" b="1"/>
              <a:t>, </a:t>
            </a:r>
            <a:r>
              <a:rPr lang="el-GR"/>
              <a:t>ε</a:t>
            </a:r>
            <a:r>
              <a:rPr lang="en-US"/>
              <a:t> </a:t>
            </a:r>
            <a:r>
              <a:rPr lang="en-US" b="1"/>
              <a:t>=1.2-1.4 </a:t>
            </a:r>
            <a:r>
              <a:rPr lang="el-GR"/>
              <a:t>μ</a:t>
            </a:r>
            <a:r>
              <a:rPr lang="en-US" b="1"/>
              <a:t>m); </a:t>
            </a:r>
            <a:r>
              <a:rPr lang="en-US"/>
              <a:t>no significant beam losses nor emittance effects observed with linear head-on parameter of </a:t>
            </a:r>
            <a:r>
              <a:rPr lang="el-GR"/>
              <a:t>ξ</a:t>
            </a:r>
            <a:r>
              <a:rPr lang="en-US" b="1" baseline="-25000"/>
              <a:t>bb</a:t>
            </a:r>
            <a:r>
              <a:rPr lang="en-US" b="1"/>
              <a:t>= 0.02 /IP </a:t>
            </a:r>
            <a:r>
              <a:rPr lang="en-US"/>
              <a:t>and</a:t>
            </a:r>
            <a:r>
              <a:rPr lang="en-US" b="1"/>
              <a:t> </a:t>
            </a:r>
            <a:r>
              <a:rPr lang="el-GR"/>
              <a:t>ξ</a:t>
            </a:r>
            <a:r>
              <a:rPr lang="en-US" b="1" baseline="-25000"/>
              <a:t>bb</a:t>
            </a:r>
            <a:r>
              <a:rPr lang="en-US" b="1"/>
              <a:t>=0.034 (total) </a:t>
            </a:r>
            <a:r>
              <a:rPr lang="en-US" b="1" i="1">
                <a:solidFill>
                  <a:srgbClr val="0000CC"/>
                </a:solidFill>
              </a:rPr>
              <a:t>– more than 3x above design</a:t>
            </a:r>
            <a:r>
              <a:rPr lang="en-US" b="1"/>
              <a:t>!</a:t>
            </a:r>
            <a:endParaRPr lang="en-US"/>
          </a:p>
        </p:txBody>
      </p:sp>
      <p:cxnSp>
        <p:nvCxnSpPr>
          <p:cNvPr id="6" name="Straight Arrow Connector 5"/>
          <p:cNvCxnSpPr/>
          <p:nvPr/>
        </p:nvCxnSpPr>
        <p:spPr>
          <a:xfrm>
            <a:off x="6400800" y="3962400"/>
            <a:ext cx="1600200" cy="1588"/>
          </a:xfrm>
          <a:prstGeom prst="straightConnector1">
            <a:avLst/>
          </a:prstGeom>
          <a:ln w="476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6705600" y="3581400"/>
            <a:ext cx="831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olidFill>
                  <a:srgbClr val="FF0000"/>
                </a:solidFill>
              </a:rPr>
              <a:t>&gt;0.03</a:t>
            </a:r>
          </a:p>
        </p:txBody>
      </p:sp>
      <p:sp>
        <p:nvSpPr>
          <p:cNvPr id="8" name="TextBox 7"/>
          <p:cNvSpPr txBox="1">
            <a:spLocks noChangeArrowheads="1"/>
          </p:cNvSpPr>
          <p:nvPr/>
        </p:nvSpPr>
        <p:spPr bwMode="auto">
          <a:xfrm rot="-1253957">
            <a:off x="98538" y="2821057"/>
            <a:ext cx="8972328" cy="707886"/>
          </a:xfrm>
          <a:prstGeom prst="rect">
            <a:avLst/>
          </a:prstGeom>
          <a:solidFill>
            <a:srgbClr val="FF660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dirty="0"/>
              <a:t>no </a:t>
            </a:r>
            <a:r>
              <a:rPr lang="en-US" sz="4000" dirty="0" smtClean="0"/>
              <a:t>head-on beam-beam </a:t>
            </a:r>
            <a:r>
              <a:rPr lang="en-US" sz="4000" dirty="0"/>
              <a:t>limit found yet</a:t>
            </a:r>
          </a:p>
        </p:txBody>
      </p:sp>
    </p:spTree>
    <p:extLst>
      <p:ext uri="{BB962C8B-B14F-4D97-AF65-F5344CB8AC3E}">
        <p14:creationId xmlns:p14="http://schemas.microsoft.com/office/powerpoint/2010/main" val="2661043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t>
            </a:r>
            <a:r>
              <a:rPr lang="en-US" dirty="0" smtClean="0"/>
              <a:t>igh pile-up test – CMS results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8800"/>
            <a:ext cx="9144000" cy="4202062"/>
          </a:xfrm>
          <a:prstGeom prst="rect">
            <a:avLst/>
          </a:prstGeom>
        </p:spPr>
      </p:pic>
      <p:sp>
        <p:nvSpPr>
          <p:cNvPr id="5" name="TextBox 3"/>
          <p:cNvSpPr txBox="1">
            <a:spLocks noChangeArrowheads="1"/>
          </p:cNvSpPr>
          <p:nvPr/>
        </p:nvSpPr>
        <p:spPr bwMode="auto">
          <a:xfrm>
            <a:off x="5562600" y="6519862"/>
            <a:ext cx="358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600" dirty="0" smtClean="0"/>
              <a:t>A. Ryd, LMC112</a:t>
            </a:r>
            <a:endParaRPr lang="en-US" sz="1600" dirty="0"/>
          </a:p>
        </p:txBody>
      </p:sp>
      <p:sp>
        <p:nvSpPr>
          <p:cNvPr id="6" name="TextBox 5"/>
          <p:cNvSpPr txBox="1">
            <a:spLocks noChangeArrowheads="1"/>
          </p:cNvSpPr>
          <p:nvPr/>
        </p:nvSpPr>
        <p:spPr bwMode="auto">
          <a:xfrm rot="-1253957">
            <a:off x="1041170" y="2279966"/>
            <a:ext cx="6101350" cy="707886"/>
          </a:xfrm>
          <a:prstGeom prst="rect">
            <a:avLst/>
          </a:prstGeom>
          <a:solidFill>
            <a:srgbClr val="FF660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dirty="0"/>
              <a:t>no </a:t>
            </a:r>
            <a:r>
              <a:rPr lang="en-US" sz="4000" dirty="0" smtClean="0"/>
              <a:t>“pile-up limit” </a:t>
            </a:r>
            <a:r>
              <a:rPr lang="en-US" sz="4000" dirty="0"/>
              <a:t>found yet</a:t>
            </a:r>
          </a:p>
        </p:txBody>
      </p:sp>
    </p:spTree>
    <p:extLst>
      <p:ext uri="{BB962C8B-B14F-4D97-AF65-F5344CB8AC3E}">
        <p14:creationId xmlns:p14="http://schemas.microsoft.com/office/powerpoint/2010/main" val="317694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print"/>
          <a:srcRect l="-222" t="10144" r="20294" b="3908"/>
          <a:stretch/>
        </p:blipFill>
        <p:spPr>
          <a:xfrm>
            <a:off x="152400" y="990600"/>
            <a:ext cx="7543800" cy="5511800"/>
          </a:xfrm>
        </p:spPr>
      </p:pic>
      <p:sp>
        <p:nvSpPr>
          <p:cNvPr id="3" name="Title 2"/>
          <p:cNvSpPr>
            <a:spLocks noGrp="1"/>
          </p:cNvSpPr>
          <p:nvPr>
            <p:ph type="title"/>
          </p:nvPr>
        </p:nvSpPr>
        <p:spPr>
          <a:xfrm>
            <a:off x="533400" y="0"/>
            <a:ext cx="8229600" cy="1143000"/>
          </a:xfrm>
        </p:spPr>
        <p:txBody>
          <a:bodyPr/>
          <a:lstStyle/>
          <a:p>
            <a:r>
              <a:rPr lang="de-DE" dirty="0"/>
              <a:t>l</a:t>
            </a:r>
            <a:r>
              <a:rPr lang="de-DE" dirty="0" smtClean="0"/>
              <a:t>ong-range beam-beam effect</a:t>
            </a:r>
            <a:endParaRPr lang="de-DE" dirty="0"/>
          </a:p>
        </p:txBody>
      </p:sp>
      <p:sp>
        <p:nvSpPr>
          <p:cNvPr id="6" name="TextBox 5"/>
          <p:cNvSpPr txBox="1"/>
          <p:nvPr/>
        </p:nvSpPr>
        <p:spPr>
          <a:xfrm>
            <a:off x="4001531" y="1981200"/>
            <a:ext cx="646669" cy="369332"/>
          </a:xfrm>
          <a:prstGeom prst="rect">
            <a:avLst/>
          </a:prstGeom>
          <a:noFill/>
        </p:spPr>
        <p:txBody>
          <a:bodyPr wrap="none" rtlCol="0">
            <a:spAutoFit/>
          </a:bodyPr>
          <a:lstStyle/>
          <a:p>
            <a:r>
              <a:rPr lang="de-DE" dirty="0" smtClean="0"/>
              <a:t>40%</a:t>
            </a:r>
            <a:endParaRPr lang="de-DE" dirty="0"/>
          </a:p>
        </p:txBody>
      </p:sp>
      <p:sp>
        <p:nvSpPr>
          <p:cNvPr id="7" name="TextBox 6"/>
          <p:cNvSpPr txBox="1"/>
          <p:nvPr/>
        </p:nvSpPr>
        <p:spPr>
          <a:xfrm>
            <a:off x="4800600" y="1600200"/>
            <a:ext cx="646669" cy="369332"/>
          </a:xfrm>
          <a:prstGeom prst="rect">
            <a:avLst/>
          </a:prstGeom>
          <a:noFill/>
        </p:spPr>
        <p:txBody>
          <a:bodyPr wrap="none" rtlCol="0">
            <a:spAutoFit/>
          </a:bodyPr>
          <a:lstStyle/>
          <a:p>
            <a:r>
              <a:rPr lang="de-DE" dirty="0" smtClean="0"/>
              <a:t>35%</a:t>
            </a:r>
            <a:endParaRPr lang="de-DE" dirty="0"/>
          </a:p>
        </p:txBody>
      </p:sp>
      <p:sp>
        <p:nvSpPr>
          <p:cNvPr id="8" name="TextBox 7"/>
          <p:cNvSpPr txBox="1"/>
          <p:nvPr/>
        </p:nvSpPr>
        <p:spPr>
          <a:xfrm>
            <a:off x="3352800" y="2362200"/>
            <a:ext cx="646669" cy="369332"/>
          </a:xfrm>
          <a:prstGeom prst="rect">
            <a:avLst/>
          </a:prstGeom>
          <a:noFill/>
        </p:spPr>
        <p:txBody>
          <a:bodyPr wrap="none" rtlCol="0">
            <a:spAutoFit/>
          </a:bodyPr>
          <a:lstStyle/>
          <a:p>
            <a:r>
              <a:rPr lang="de-DE" dirty="0" smtClean="0"/>
              <a:t>50%</a:t>
            </a:r>
            <a:endParaRPr lang="de-DE" dirty="0"/>
          </a:p>
        </p:txBody>
      </p:sp>
      <p:sp>
        <p:nvSpPr>
          <p:cNvPr id="9" name="TextBox 8"/>
          <p:cNvSpPr txBox="1"/>
          <p:nvPr/>
        </p:nvSpPr>
        <p:spPr>
          <a:xfrm>
            <a:off x="6705600" y="1383268"/>
            <a:ext cx="646669" cy="369332"/>
          </a:xfrm>
          <a:prstGeom prst="rect">
            <a:avLst/>
          </a:prstGeom>
          <a:noFill/>
        </p:spPr>
        <p:txBody>
          <a:bodyPr wrap="none" rtlCol="0">
            <a:spAutoFit/>
          </a:bodyPr>
          <a:lstStyle/>
          <a:p>
            <a:r>
              <a:rPr lang="de-DE" dirty="0"/>
              <a:t>3</a:t>
            </a:r>
            <a:r>
              <a:rPr lang="de-DE" dirty="0" smtClean="0"/>
              <a:t>0%</a:t>
            </a:r>
            <a:endParaRPr lang="de-DE" dirty="0"/>
          </a:p>
        </p:txBody>
      </p:sp>
      <p:sp>
        <p:nvSpPr>
          <p:cNvPr id="10" name="TextBox 9"/>
          <p:cNvSpPr txBox="1"/>
          <p:nvPr/>
        </p:nvSpPr>
        <p:spPr>
          <a:xfrm>
            <a:off x="7772400" y="5562600"/>
            <a:ext cx="1121070" cy="646331"/>
          </a:xfrm>
          <a:prstGeom prst="rect">
            <a:avLst/>
          </a:prstGeom>
          <a:noFill/>
        </p:spPr>
        <p:txBody>
          <a:bodyPr wrap="none" rtlCol="0">
            <a:spAutoFit/>
          </a:bodyPr>
          <a:lstStyle/>
          <a:p>
            <a:r>
              <a:rPr lang="de-DE" dirty="0" smtClean="0"/>
              <a:t>HD 2-8</a:t>
            </a:r>
          </a:p>
          <a:p>
            <a:r>
              <a:rPr lang="de-DE" dirty="0" smtClean="0"/>
              <a:t>Small LR</a:t>
            </a:r>
            <a:endParaRPr lang="de-DE" dirty="0"/>
          </a:p>
        </p:txBody>
      </p:sp>
      <p:sp>
        <p:nvSpPr>
          <p:cNvPr id="11" name="TextBox 10"/>
          <p:cNvSpPr txBox="1"/>
          <p:nvPr/>
        </p:nvSpPr>
        <p:spPr>
          <a:xfrm>
            <a:off x="7848600" y="4191000"/>
            <a:ext cx="1223975" cy="646331"/>
          </a:xfrm>
          <a:prstGeom prst="rect">
            <a:avLst/>
          </a:prstGeom>
          <a:noFill/>
        </p:spPr>
        <p:txBody>
          <a:bodyPr wrap="none" rtlCol="0">
            <a:spAutoFit/>
          </a:bodyPr>
          <a:lstStyle/>
          <a:p>
            <a:r>
              <a:rPr lang="de-DE" dirty="0" smtClean="0"/>
              <a:t>HD 1-5</a:t>
            </a:r>
          </a:p>
          <a:p>
            <a:r>
              <a:rPr lang="de-DE" dirty="0" smtClean="0"/>
              <a:t>Strong LR</a:t>
            </a:r>
            <a:endParaRPr lang="de-DE" dirty="0"/>
          </a:p>
        </p:txBody>
      </p:sp>
      <p:sp>
        <p:nvSpPr>
          <p:cNvPr id="12" name="TextBox 11"/>
          <p:cNvSpPr txBox="1"/>
          <p:nvPr/>
        </p:nvSpPr>
        <p:spPr>
          <a:xfrm>
            <a:off x="7772400" y="1752600"/>
            <a:ext cx="1223975" cy="646331"/>
          </a:xfrm>
          <a:prstGeom prst="rect">
            <a:avLst/>
          </a:prstGeom>
          <a:noFill/>
        </p:spPr>
        <p:txBody>
          <a:bodyPr wrap="none" rtlCol="0">
            <a:spAutoFit/>
          </a:bodyPr>
          <a:lstStyle/>
          <a:p>
            <a:r>
              <a:rPr lang="de-DE" dirty="0" smtClean="0"/>
              <a:t>HD 1-2-5</a:t>
            </a:r>
          </a:p>
          <a:p>
            <a:r>
              <a:rPr lang="de-DE" dirty="0" smtClean="0"/>
              <a:t>Strong LR</a:t>
            </a:r>
            <a:endParaRPr lang="de-DE" dirty="0"/>
          </a:p>
        </p:txBody>
      </p:sp>
      <p:sp>
        <p:nvSpPr>
          <p:cNvPr id="13" name="TextBox 12"/>
          <p:cNvSpPr txBox="1"/>
          <p:nvPr/>
        </p:nvSpPr>
        <p:spPr>
          <a:xfrm>
            <a:off x="7848600" y="2935069"/>
            <a:ext cx="971390" cy="646331"/>
          </a:xfrm>
          <a:prstGeom prst="rect">
            <a:avLst/>
          </a:prstGeom>
          <a:noFill/>
        </p:spPr>
        <p:txBody>
          <a:bodyPr wrap="none" rtlCol="0">
            <a:spAutoFit/>
          </a:bodyPr>
          <a:lstStyle/>
          <a:p>
            <a:r>
              <a:rPr lang="de-DE" dirty="0" smtClean="0"/>
              <a:t>HD 8</a:t>
            </a:r>
          </a:p>
          <a:p>
            <a:r>
              <a:rPr lang="de-DE" dirty="0" err="1" smtClean="0"/>
              <a:t>Tiny</a:t>
            </a:r>
            <a:r>
              <a:rPr lang="de-DE" dirty="0" smtClean="0"/>
              <a:t> LR</a:t>
            </a:r>
            <a:endParaRPr lang="de-DE" dirty="0"/>
          </a:p>
        </p:txBody>
      </p:sp>
      <p:sp>
        <p:nvSpPr>
          <p:cNvPr id="14" name="TextBox 13"/>
          <p:cNvSpPr txBox="1"/>
          <p:nvPr/>
        </p:nvSpPr>
        <p:spPr>
          <a:xfrm>
            <a:off x="1371600" y="1447800"/>
            <a:ext cx="1979453" cy="1292662"/>
          </a:xfrm>
          <a:prstGeom prst="rect">
            <a:avLst/>
          </a:prstGeom>
          <a:noFill/>
        </p:spPr>
        <p:txBody>
          <a:bodyPr wrap="none" rtlCol="0">
            <a:spAutoFit/>
          </a:bodyPr>
          <a:lstStyle/>
          <a:p>
            <a:r>
              <a:rPr lang="de-DE" sz="2400" b="1" dirty="0"/>
              <a:t>c</a:t>
            </a:r>
            <a:r>
              <a:rPr lang="de-DE" sz="2400" b="1" dirty="0" smtClean="0"/>
              <a:t>rossing angle</a:t>
            </a:r>
          </a:p>
          <a:p>
            <a:r>
              <a:rPr lang="de-DE" dirty="0" smtClean="0"/>
              <a:t>100% = 240 </a:t>
            </a:r>
            <a:r>
              <a:rPr lang="de-DE" dirty="0" smtClean="0">
                <a:latin typeface="Symbol" charset="2"/>
                <a:cs typeface="Symbol" charset="2"/>
              </a:rPr>
              <a:t>m</a:t>
            </a:r>
            <a:r>
              <a:rPr lang="de-DE" dirty="0" smtClean="0"/>
              <a:t>rad</a:t>
            </a:r>
          </a:p>
          <a:p>
            <a:r>
              <a:rPr lang="de-DE" dirty="0"/>
              <a:t>a</a:t>
            </a:r>
            <a:r>
              <a:rPr lang="de-DE" dirty="0" smtClean="0"/>
              <a:t>t </a:t>
            </a:r>
            <a:r>
              <a:rPr lang="de-DE" dirty="0" smtClean="0">
                <a:latin typeface="Symbol" pitchFamily="18" charset="2"/>
              </a:rPr>
              <a:t>b</a:t>
            </a:r>
            <a:r>
              <a:rPr lang="de-DE" dirty="0" smtClean="0"/>
              <a:t>*=1.5 m</a:t>
            </a:r>
          </a:p>
          <a:p>
            <a:r>
              <a:rPr lang="de-DE" dirty="0" smtClean="0"/>
              <a:t>50-ns spacing</a:t>
            </a:r>
            <a:endParaRPr lang="de-DE" dirty="0"/>
          </a:p>
        </p:txBody>
      </p:sp>
      <p:sp>
        <p:nvSpPr>
          <p:cNvPr id="16" name="TextBox 3"/>
          <p:cNvSpPr txBox="1">
            <a:spLocks noChangeArrowheads="1"/>
          </p:cNvSpPr>
          <p:nvPr/>
        </p:nvSpPr>
        <p:spPr bwMode="auto">
          <a:xfrm>
            <a:off x="5562600" y="0"/>
            <a:ext cx="358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600" b="1" dirty="0" smtClean="0"/>
              <a:t>W</a:t>
            </a:r>
            <a:r>
              <a:rPr lang="en-US" sz="1600" b="1" dirty="0"/>
              <a:t>. Herr et al, </a:t>
            </a:r>
            <a:r>
              <a:rPr lang="en-US" sz="1600" b="1" dirty="0" smtClean="0"/>
              <a:t>August </a:t>
            </a:r>
            <a:r>
              <a:rPr lang="en-US" sz="1600" b="1" dirty="0"/>
              <a:t>2011</a:t>
            </a:r>
          </a:p>
        </p:txBody>
      </p:sp>
      <p:sp>
        <p:nvSpPr>
          <p:cNvPr id="17" name="TextBox 16"/>
          <p:cNvSpPr txBox="1">
            <a:spLocks noChangeArrowheads="1"/>
          </p:cNvSpPr>
          <p:nvPr/>
        </p:nvSpPr>
        <p:spPr bwMode="auto">
          <a:xfrm rot="-1253957">
            <a:off x="242018" y="2513281"/>
            <a:ext cx="8685391" cy="1323439"/>
          </a:xfrm>
          <a:prstGeom prst="rect">
            <a:avLst/>
          </a:prstGeom>
          <a:solidFill>
            <a:srgbClr val="FF660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dirty="0"/>
              <a:t>w</a:t>
            </a:r>
            <a:r>
              <a:rPr lang="en-US" sz="4000" dirty="0" smtClean="0"/>
              <a:t>e cannot reduce the crossing angle </a:t>
            </a:r>
          </a:p>
          <a:p>
            <a:pPr algn="ctr" eaLnBrk="1" hangingPunct="1"/>
            <a:r>
              <a:rPr lang="en-US" sz="4000" dirty="0" smtClean="0"/>
              <a:t>much below 240 </a:t>
            </a:r>
            <a:r>
              <a:rPr lang="en-US" sz="4000" dirty="0" err="1" smtClean="0">
                <a:latin typeface="Symbol" pitchFamily="18" charset="2"/>
              </a:rPr>
              <a:t>m</a:t>
            </a:r>
            <a:r>
              <a:rPr lang="en-US" sz="4000" dirty="0" err="1" smtClean="0"/>
              <a:t>rad</a:t>
            </a:r>
            <a:r>
              <a:rPr lang="en-US" sz="4000" dirty="0" smtClean="0"/>
              <a:t> at </a:t>
            </a:r>
            <a:r>
              <a:rPr lang="en-US" sz="4000" dirty="0" smtClean="0">
                <a:latin typeface="Symbol" pitchFamily="18" charset="2"/>
              </a:rPr>
              <a:t>b</a:t>
            </a:r>
            <a:r>
              <a:rPr lang="en-US" sz="4000" dirty="0" smtClean="0"/>
              <a:t>*=1 m</a:t>
            </a:r>
            <a:endParaRPr lang="en-US" sz="4000" dirty="0"/>
          </a:p>
        </p:txBody>
      </p:sp>
    </p:spTree>
    <p:extLst>
      <p:ext uri="{BB962C8B-B14F-4D97-AF65-F5344CB8AC3E}">
        <p14:creationId xmlns:p14="http://schemas.microsoft.com/office/powerpoint/2010/main" val="79623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US" sz="4800" dirty="0" smtClean="0"/>
              <a:t>topics</a:t>
            </a:r>
            <a:endParaRPr lang="en-GB" sz="4800" dirty="0"/>
          </a:p>
        </p:txBody>
      </p:sp>
      <p:sp>
        <p:nvSpPr>
          <p:cNvPr id="3" name="Content Placeholder 2"/>
          <p:cNvSpPr>
            <a:spLocks noGrp="1"/>
          </p:cNvSpPr>
          <p:nvPr>
            <p:ph idx="1"/>
          </p:nvPr>
        </p:nvSpPr>
        <p:spPr>
          <a:xfrm>
            <a:off x="467544" y="1124744"/>
            <a:ext cx="8229600" cy="4525963"/>
          </a:xfrm>
        </p:spPr>
        <p:txBody>
          <a:bodyPr>
            <a:noAutofit/>
          </a:bodyPr>
          <a:lstStyle/>
          <a:p>
            <a:r>
              <a:rPr lang="en-US" sz="2800" dirty="0"/>
              <a:t>l</a:t>
            </a:r>
            <a:r>
              <a:rPr lang="en-US" sz="2800" dirty="0" smtClean="0"/>
              <a:t>uminosity evolution over next few years</a:t>
            </a:r>
            <a:r>
              <a:rPr lang="en-GB" sz="2800" dirty="0" smtClean="0"/>
              <a:t> </a:t>
            </a:r>
          </a:p>
          <a:p>
            <a:pPr marL="0" indent="0" defTabSz="360363">
              <a:buNone/>
            </a:pPr>
            <a:r>
              <a:rPr lang="en-US" sz="2800" dirty="0"/>
              <a:t>	</a:t>
            </a:r>
            <a:r>
              <a:rPr lang="en-US" sz="2800" dirty="0" smtClean="0"/>
              <a:t>in light of 2011 experience</a:t>
            </a:r>
          </a:p>
          <a:p>
            <a:pPr marL="0" indent="0">
              <a:buNone/>
            </a:pPr>
            <a:r>
              <a:rPr lang="en-US" sz="2800" dirty="0"/>
              <a:t>	</a:t>
            </a:r>
            <a:r>
              <a:rPr lang="en-US" sz="2800" dirty="0" smtClean="0"/>
              <a:t>- beam-beam limits</a:t>
            </a:r>
          </a:p>
          <a:p>
            <a:pPr marL="0" indent="0">
              <a:buNone/>
            </a:pPr>
            <a:r>
              <a:rPr lang="en-US" sz="2800" dirty="0"/>
              <a:t>	</a:t>
            </a:r>
            <a:r>
              <a:rPr lang="en-US" sz="2800" dirty="0" smtClean="0"/>
              <a:t>- </a:t>
            </a:r>
            <a:r>
              <a:rPr lang="en-US" sz="2800" dirty="0" smtClean="0">
                <a:latin typeface="Symbol" pitchFamily="18" charset="2"/>
              </a:rPr>
              <a:t>b</a:t>
            </a:r>
            <a:r>
              <a:rPr lang="en-US" sz="2800" dirty="0" smtClean="0"/>
              <a:t>* reach (aperture, collimation, optics)</a:t>
            </a:r>
          </a:p>
          <a:p>
            <a:pPr marL="0" indent="0">
              <a:buNone/>
            </a:pPr>
            <a:r>
              <a:rPr lang="en-US" sz="2800" dirty="0"/>
              <a:t>	</a:t>
            </a:r>
            <a:r>
              <a:rPr lang="en-US" sz="2800" dirty="0" smtClean="0"/>
              <a:t>- leveling, pile up</a:t>
            </a:r>
          </a:p>
          <a:p>
            <a:r>
              <a:rPr lang="en-US" sz="2800" dirty="0" smtClean="0"/>
              <a:t> 50-ns </a:t>
            </a:r>
            <a:r>
              <a:rPr lang="en-US" sz="2800" dirty="0" err="1" smtClean="0"/>
              <a:t>vs</a:t>
            </a:r>
            <a:r>
              <a:rPr lang="en-US" sz="2800" dirty="0" smtClean="0"/>
              <a:t> 25-ns running</a:t>
            </a:r>
          </a:p>
          <a:p>
            <a:pPr marL="0" indent="0">
              <a:buNone/>
            </a:pPr>
            <a:r>
              <a:rPr lang="en-US" sz="2800" dirty="0"/>
              <a:t>	- </a:t>
            </a:r>
            <a:r>
              <a:rPr lang="en-US" sz="2800" dirty="0" smtClean="0"/>
              <a:t>electron cloud</a:t>
            </a:r>
            <a:endParaRPr lang="en-US" sz="2800" dirty="0"/>
          </a:p>
          <a:p>
            <a:pPr marL="0" indent="0">
              <a:buNone/>
            </a:pPr>
            <a:r>
              <a:rPr lang="en-US" sz="2800" dirty="0"/>
              <a:t>	- </a:t>
            </a:r>
            <a:r>
              <a:rPr lang="en-US" sz="2800" dirty="0" smtClean="0"/>
              <a:t>enhanced satellites w 50 ns spacing</a:t>
            </a:r>
            <a:endParaRPr lang="en-US" sz="2400" dirty="0" smtClean="0"/>
          </a:p>
          <a:p>
            <a:r>
              <a:rPr lang="en-US" sz="2800" dirty="0"/>
              <a:t> </a:t>
            </a:r>
            <a:r>
              <a:rPr lang="en-US" sz="2800" dirty="0" smtClean="0"/>
              <a:t>before/after Linac4 &amp; other upgrades</a:t>
            </a:r>
          </a:p>
          <a:p>
            <a:r>
              <a:rPr lang="en-US" sz="2800" dirty="0"/>
              <a:t> </a:t>
            </a:r>
            <a:r>
              <a:rPr lang="en-US" sz="2800" dirty="0" smtClean="0"/>
              <a:t>how to reach highest luminosity?</a:t>
            </a:r>
          </a:p>
        </p:txBody>
      </p:sp>
    </p:spTree>
    <p:extLst>
      <p:ext uri="{BB962C8B-B14F-4D97-AF65-F5344CB8AC3E}">
        <p14:creationId xmlns:p14="http://schemas.microsoft.com/office/powerpoint/2010/main" val="2315243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79033"/>
            <a:ext cx="8229600" cy="1143000"/>
          </a:xfrm>
        </p:spPr>
        <p:txBody>
          <a:bodyPr/>
          <a:lstStyle/>
          <a:p>
            <a:r>
              <a:rPr lang="de-DE" dirty="0" smtClean="0">
                <a:latin typeface="Symbol" pitchFamily="18" charset="2"/>
              </a:rPr>
              <a:t>b</a:t>
            </a:r>
            <a:r>
              <a:rPr lang="de-DE" dirty="0" smtClean="0"/>
              <a:t>* reach from 2011 MDs</a:t>
            </a:r>
            <a:endParaRPr lang="de-D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556792"/>
            <a:ext cx="5145031" cy="2088232"/>
          </a:xfrm>
          <a:prstGeom prst="rect">
            <a:avLst/>
          </a:prstGeom>
        </p:spPr>
      </p:pic>
      <p:sp>
        <p:nvSpPr>
          <p:cNvPr id="5" name="Rectangle 4"/>
          <p:cNvSpPr/>
          <p:nvPr/>
        </p:nvSpPr>
        <p:spPr>
          <a:xfrm>
            <a:off x="140149" y="6451595"/>
            <a:ext cx="5256402" cy="369332"/>
          </a:xfrm>
          <a:prstGeom prst="rect">
            <a:avLst/>
          </a:prstGeom>
        </p:spPr>
        <p:txBody>
          <a:bodyPr wrap="square">
            <a:spAutoFit/>
          </a:bodyPr>
          <a:lstStyle/>
          <a:p>
            <a:r>
              <a:rPr lang="en-US" dirty="0" smtClean="0"/>
              <a:t>R. </a:t>
            </a:r>
            <a:r>
              <a:rPr lang="en-US" dirty="0" err="1" smtClean="0"/>
              <a:t>Assmann</a:t>
            </a:r>
            <a:r>
              <a:rPr lang="en-US" dirty="0" smtClean="0"/>
              <a:t> et al,</a:t>
            </a:r>
            <a:r>
              <a:rPr lang="en-GB" dirty="0"/>
              <a:t> </a:t>
            </a:r>
            <a:r>
              <a:rPr lang="en-GB" dirty="0" smtClean="0"/>
              <a:t>CERN-ATS-Note-2011-079 </a:t>
            </a:r>
            <a:r>
              <a:rPr lang="en-GB" dirty="0"/>
              <a:t>MD</a:t>
            </a:r>
          </a:p>
        </p:txBody>
      </p:sp>
      <p:sp>
        <p:nvSpPr>
          <p:cNvPr id="6" name="TextBox 5"/>
          <p:cNvSpPr txBox="1"/>
          <p:nvPr/>
        </p:nvSpPr>
        <p:spPr>
          <a:xfrm>
            <a:off x="140149" y="1338476"/>
            <a:ext cx="4639412" cy="400110"/>
          </a:xfrm>
          <a:prstGeom prst="rect">
            <a:avLst/>
          </a:prstGeom>
          <a:noFill/>
        </p:spPr>
        <p:txBody>
          <a:bodyPr wrap="none" rtlCol="0">
            <a:spAutoFit/>
          </a:bodyPr>
          <a:lstStyle/>
          <a:p>
            <a:r>
              <a:rPr lang="en-US" sz="2000" b="1" dirty="0">
                <a:solidFill>
                  <a:srgbClr val="0070C0"/>
                </a:solidFill>
              </a:rPr>
              <a:t>t</a:t>
            </a:r>
            <a:r>
              <a:rPr lang="en-US" sz="2000" b="1" dirty="0" smtClean="0">
                <a:solidFill>
                  <a:srgbClr val="0070C0"/>
                </a:solidFill>
              </a:rPr>
              <a:t>ight collimator settings </a:t>
            </a:r>
            <a:r>
              <a:rPr lang="en-US" dirty="0" smtClean="0">
                <a:solidFill>
                  <a:srgbClr val="0070C0"/>
                </a:solidFill>
              </a:rPr>
              <a:t>tested in MD block2</a:t>
            </a:r>
            <a:endParaRPr lang="en-GB" dirty="0">
              <a:solidFill>
                <a:srgbClr val="0070C0"/>
              </a:solidFill>
            </a:endParaRPr>
          </a:p>
        </p:txBody>
      </p:sp>
      <p:sp>
        <p:nvSpPr>
          <p:cNvPr id="7" name="Rectangle 6"/>
          <p:cNvSpPr/>
          <p:nvPr/>
        </p:nvSpPr>
        <p:spPr>
          <a:xfrm>
            <a:off x="5148064" y="1338476"/>
            <a:ext cx="3995936" cy="3693319"/>
          </a:xfrm>
          <a:prstGeom prst="rect">
            <a:avLst/>
          </a:prstGeom>
        </p:spPr>
        <p:txBody>
          <a:bodyPr wrap="square">
            <a:spAutoFit/>
          </a:bodyPr>
          <a:lstStyle/>
          <a:p>
            <a:pPr defTabSz="900113"/>
            <a:r>
              <a:rPr lang="en-US" dirty="0" smtClean="0"/>
              <a:t>“We found a good </a:t>
            </a:r>
            <a:r>
              <a:rPr lang="en-US" b="1" dirty="0" smtClean="0">
                <a:solidFill>
                  <a:srgbClr val="0000CC"/>
                </a:solidFill>
              </a:rPr>
              <a:t>IR aperture</a:t>
            </a:r>
            <a:r>
              <a:rPr lang="en-US" dirty="0" smtClean="0"/>
              <a:t> </a:t>
            </a:r>
            <a:r>
              <a:rPr lang="en-US" dirty="0"/>
              <a:t>in both planes and IPs. So good that we want to take more time to see if we overlooked something. Had to open the TCT aperture to the following values before seeing primary losses at the </a:t>
            </a:r>
            <a:r>
              <a:rPr lang="en-US" dirty="0" smtClean="0"/>
              <a:t>triplet:”</a:t>
            </a:r>
            <a:r>
              <a:rPr lang="en-US" dirty="0"/>
              <a:t/>
            </a:r>
            <a:br>
              <a:rPr lang="en-US" dirty="0"/>
            </a:br>
            <a:r>
              <a:rPr lang="en-US" b="1" dirty="0">
                <a:solidFill>
                  <a:srgbClr val="FF0000"/>
                </a:solidFill>
              </a:rPr>
              <a:t>IR1 - V -&gt; 18.3 - 18.8 </a:t>
            </a:r>
            <a:r>
              <a:rPr lang="en-US" b="1" dirty="0" smtClean="0">
                <a:solidFill>
                  <a:srgbClr val="FF0000"/>
                </a:solidFill>
                <a:latin typeface="Symbol" pitchFamily="18" charset="2"/>
              </a:rPr>
              <a:t>s </a:t>
            </a:r>
            <a:r>
              <a:rPr lang="en-US" b="1" dirty="0">
                <a:solidFill>
                  <a:srgbClr val="FF0000"/>
                </a:solidFill>
              </a:rPr>
              <a:t>(</a:t>
            </a:r>
            <a:r>
              <a:rPr lang="en-US" b="1" dirty="0" smtClean="0">
                <a:solidFill>
                  <a:srgbClr val="FF0000"/>
                </a:solidFill>
              </a:rPr>
              <a:t>at </a:t>
            </a:r>
            <a:r>
              <a:rPr lang="en-US" b="1" dirty="0" smtClean="0">
                <a:solidFill>
                  <a:srgbClr val="FF0000"/>
                </a:solidFill>
                <a:latin typeface="Symbol" pitchFamily="18" charset="2"/>
              </a:rPr>
              <a:t>b</a:t>
            </a:r>
            <a:r>
              <a:rPr lang="en-US" b="1" dirty="0" smtClean="0">
                <a:solidFill>
                  <a:srgbClr val="FF0000"/>
                </a:solidFill>
              </a:rPr>
              <a:t>*=1.5 m)</a:t>
            </a:r>
            <a:r>
              <a:rPr lang="en-US" b="1" dirty="0">
                <a:solidFill>
                  <a:srgbClr val="FF0000"/>
                </a:solidFill>
              </a:rPr>
              <a:t/>
            </a:r>
            <a:br>
              <a:rPr lang="en-US" b="1" dirty="0">
                <a:solidFill>
                  <a:srgbClr val="FF0000"/>
                </a:solidFill>
              </a:rPr>
            </a:br>
            <a:r>
              <a:rPr lang="en-US" b="1" dirty="0">
                <a:solidFill>
                  <a:srgbClr val="FF0000"/>
                </a:solidFill>
              </a:rPr>
              <a:t>IR1 - H -&gt; 19.8 - </a:t>
            </a:r>
            <a:r>
              <a:rPr lang="en-US" b="1" dirty="0" smtClean="0">
                <a:solidFill>
                  <a:srgbClr val="FF0000"/>
                </a:solidFill>
              </a:rPr>
              <a:t>20.3 </a:t>
            </a:r>
            <a:r>
              <a:rPr lang="en-US" b="1" dirty="0" smtClean="0">
                <a:solidFill>
                  <a:srgbClr val="FF0000"/>
                </a:solidFill>
                <a:latin typeface="Symbol" pitchFamily="18" charset="2"/>
              </a:rPr>
              <a:t>s</a:t>
            </a:r>
            <a:r>
              <a:rPr lang="en-US" b="1" dirty="0" smtClean="0">
                <a:solidFill>
                  <a:srgbClr val="FF0000"/>
                </a:solidFill>
              </a:rPr>
              <a:t/>
            </a:r>
            <a:br>
              <a:rPr lang="en-US" b="1" dirty="0" smtClean="0">
                <a:solidFill>
                  <a:srgbClr val="FF0000"/>
                </a:solidFill>
              </a:rPr>
            </a:br>
            <a:r>
              <a:rPr lang="en-US" b="1" dirty="0" smtClean="0">
                <a:solidFill>
                  <a:srgbClr val="FF0000"/>
                </a:solidFill>
              </a:rPr>
              <a:t>IR5 </a:t>
            </a:r>
            <a:r>
              <a:rPr lang="en-US" b="1" dirty="0">
                <a:solidFill>
                  <a:srgbClr val="FF0000"/>
                </a:solidFill>
              </a:rPr>
              <a:t>- V -&gt; </a:t>
            </a:r>
            <a:r>
              <a:rPr lang="en-US" b="1" dirty="0" smtClean="0">
                <a:solidFill>
                  <a:srgbClr val="FF0000"/>
                </a:solidFill>
              </a:rPr>
              <a:t>≥ </a:t>
            </a:r>
            <a:r>
              <a:rPr lang="en-US" b="1" dirty="0">
                <a:solidFill>
                  <a:srgbClr val="FF0000"/>
                </a:solidFill>
              </a:rPr>
              <a:t>20.3 </a:t>
            </a:r>
            <a:r>
              <a:rPr lang="en-US" b="1" dirty="0" smtClean="0">
                <a:solidFill>
                  <a:srgbClr val="FF0000"/>
                </a:solidFill>
                <a:latin typeface="Symbol" pitchFamily="18" charset="2"/>
              </a:rPr>
              <a:t>s</a:t>
            </a:r>
            <a:r>
              <a:rPr lang="en-US" b="1" dirty="0" smtClean="0">
                <a:solidFill>
                  <a:srgbClr val="FF0000"/>
                </a:solidFill>
              </a:rPr>
              <a:t> </a:t>
            </a:r>
            <a:r>
              <a:rPr lang="en-US" b="1" dirty="0">
                <a:solidFill>
                  <a:srgbClr val="FF0000"/>
                </a:solidFill>
              </a:rPr>
              <a:t>(corrector limit reached)</a:t>
            </a:r>
            <a:br>
              <a:rPr lang="en-US" b="1" dirty="0">
                <a:solidFill>
                  <a:srgbClr val="FF0000"/>
                </a:solidFill>
              </a:rPr>
            </a:br>
            <a:r>
              <a:rPr lang="en-US" b="1" dirty="0">
                <a:solidFill>
                  <a:srgbClr val="FF0000"/>
                </a:solidFill>
              </a:rPr>
              <a:t>IR5 - H -&gt; 19.8 - 20.3 </a:t>
            </a:r>
            <a:r>
              <a:rPr lang="en-US" b="1" dirty="0" smtClean="0">
                <a:solidFill>
                  <a:srgbClr val="FF0000"/>
                </a:solidFill>
                <a:latin typeface="Symbol" pitchFamily="18" charset="2"/>
              </a:rPr>
              <a:t>s</a:t>
            </a:r>
            <a:r>
              <a:rPr lang="en-US" b="1" dirty="0">
                <a:solidFill>
                  <a:srgbClr val="FF0000"/>
                </a:solidFill>
              </a:rPr>
              <a:t/>
            </a:r>
            <a:br>
              <a:rPr lang="en-US" b="1" dirty="0">
                <a:solidFill>
                  <a:srgbClr val="FF0000"/>
                </a:solidFill>
              </a:rPr>
            </a:br>
            <a:r>
              <a:rPr lang="en-US" dirty="0" smtClean="0"/>
              <a:t>S. </a:t>
            </a:r>
            <a:r>
              <a:rPr lang="en-US" dirty="0" err="1" smtClean="0"/>
              <a:t>Redaelli</a:t>
            </a:r>
            <a:r>
              <a:rPr lang="en-US" dirty="0" smtClean="0"/>
              <a:t>, M. </a:t>
            </a:r>
            <a:r>
              <a:rPr lang="en-US" dirty="0" err="1" smtClean="0"/>
              <a:t>Giovannozzi</a:t>
            </a:r>
            <a:r>
              <a:rPr lang="en-US" dirty="0" smtClean="0"/>
              <a:t> et al</a:t>
            </a:r>
          </a:p>
          <a:p>
            <a:r>
              <a:rPr lang="en-US" dirty="0"/>
              <a:t>L</a:t>
            </a:r>
            <a:r>
              <a:rPr lang="en-US" dirty="0" smtClean="0"/>
              <a:t>HC MD block 3</a:t>
            </a:r>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3492701"/>
            <a:ext cx="4881760" cy="2958894"/>
          </a:xfrm>
          <a:prstGeom prst="rect">
            <a:avLst/>
          </a:prstGeom>
        </p:spPr>
      </p:pic>
      <p:sp>
        <p:nvSpPr>
          <p:cNvPr id="9" name="TextBox 8"/>
          <p:cNvSpPr txBox="1"/>
          <p:nvPr/>
        </p:nvSpPr>
        <p:spPr>
          <a:xfrm>
            <a:off x="1081127" y="3772919"/>
            <a:ext cx="2399952" cy="1200329"/>
          </a:xfrm>
          <a:prstGeom prst="rect">
            <a:avLst/>
          </a:prstGeom>
          <a:noFill/>
        </p:spPr>
        <p:txBody>
          <a:bodyPr wrap="none" rtlCol="0">
            <a:spAutoFit/>
          </a:bodyPr>
          <a:lstStyle/>
          <a:p>
            <a:r>
              <a:rPr lang="en-US" dirty="0"/>
              <a:t>t</a:t>
            </a:r>
            <a:r>
              <a:rPr lang="en-US" dirty="0" smtClean="0"/>
              <a:t>ight collimator settings</a:t>
            </a:r>
          </a:p>
          <a:p>
            <a:r>
              <a:rPr lang="en-US" dirty="0"/>
              <a:t>w</a:t>
            </a:r>
            <a:r>
              <a:rPr lang="en-US" dirty="0" smtClean="0"/>
              <a:t>ith TCT at 9.3 </a:t>
            </a:r>
            <a:r>
              <a:rPr lang="en-US" dirty="0" smtClean="0">
                <a:latin typeface="Symbol" pitchFamily="18" charset="2"/>
              </a:rPr>
              <a:t>s</a:t>
            </a:r>
            <a:r>
              <a:rPr lang="en-US" dirty="0" smtClean="0"/>
              <a:t> </a:t>
            </a:r>
          </a:p>
          <a:p>
            <a:r>
              <a:rPr lang="en-US" dirty="0" smtClean="0"/>
              <a:t>qualified for physics </a:t>
            </a:r>
          </a:p>
          <a:p>
            <a:r>
              <a:rPr lang="en-US" dirty="0" smtClean="0"/>
              <a:t>operation</a:t>
            </a:r>
            <a:endParaRPr lang="en-GB" dirty="0"/>
          </a:p>
        </p:txBody>
      </p:sp>
      <p:sp>
        <p:nvSpPr>
          <p:cNvPr id="10" name="TextBox 9"/>
          <p:cNvSpPr txBox="1"/>
          <p:nvPr/>
        </p:nvSpPr>
        <p:spPr>
          <a:xfrm>
            <a:off x="5174704" y="5473321"/>
            <a:ext cx="3755107" cy="1015663"/>
          </a:xfrm>
          <a:prstGeom prst="rect">
            <a:avLst/>
          </a:prstGeom>
          <a:solidFill>
            <a:srgbClr val="FFFF00"/>
          </a:solidFill>
        </p:spPr>
        <p:txBody>
          <a:bodyPr wrap="square" rtlCol="0">
            <a:spAutoFit/>
          </a:bodyPr>
          <a:lstStyle/>
          <a:p>
            <a:r>
              <a:rPr lang="en-US" sz="2000" b="1" dirty="0">
                <a:solidFill>
                  <a:srgbClr val="FF0000"/>
                </a:solidFill>
              </a:rPr>
              <a:t>a</a:t>
            </a:r>
            <a:r>
              <a:rPr lang="en-US" sz="2000" b="1" dirty="0" smtClean="0">
                <a:solidFill>
                  <a:srgbClr val="FF0000"/>
                </a:solidFill>
              </a:rPr>
              <a:t>t present TCTs at 11.8 </a:t>
            </a:r>
            <a:r>
              <a:rPr lang="en-US" sz="2000" b="1" dirty="0" smtClean="0">
                <a:solidFill>
                  <a:srgbClr val="FF0000"/>
                </a:solidFill>
                <a:latin typeface="Symbol" pitchFamily="18" charset="2"/>
              </a:rPr>
              <a:t>s </a:t>
            </a:r>
            <a:r>
              <a:rPr lang="en-US" sz="2000" b="1" dirty="0" smtClean="0">
                <a:solidFill>
                  <a:srgbClr val="FF0000"/>
                </a:solidFill>
              </a:rPr>
              <a:t>at</a:t>
            </a:r>
            <a:r>
              <a:rPr lang="en-US" sz="2000" b="1" dirty="0" smtClean="0">
                <a:solidFill>
                  <a:srgbClr val="FF0000"/>
                </a:solidFill>
                <a:latin typeface="Symbol" pitchFamily="18" charset="2"/>
              </a:rPr>
              <a:t> b*=1 </a:t>
            </a:r>
            <a:r>
              <a:rPr lang="en-US" sz="2000" b="1" dirty="0" smtClean="0">
                <a:solidFill>
                  <a:srgbClr val="FF0000"/>
                </a:solidFill>
              </a:rPr>
              <a:t>m; this could be reduced to 9.3 </a:t>
            </a:r>
            <a:r>
              <a:rPr lang="en-US" sz="2000" b="1" dirty="0" smtClean="0">
                <a:solidFill>
                  <a:srgbClr val="FF0000"/>
                </a:solidFill>
                <a:latin typeface="Symbol" pitchFamily="18" charset="2"/>
              </a:rPr>
              <a:t>s </a:t>
            </a:r>
          </a:p>
          <a:p>
            <a:r>
              <a:rPr lang="en-US" sz="2000" b="1" dirty="0" smtClean="0">
                <a:solidFill>
                  <a:srgbClr val="FF0000"/>
                </a:solidFill>
                <a:latin typeface="Symbol" pitchFamily="18" charset="2"/>
              </a:rPr>
              <a:t>(b*&lt;0.7 </a:t>
            </a:r>
            <a:r>
              <a:rPr lang="en-US" sz="2000" b="1" dirty="0" smtClean="0">
                <a:solidFill>
                  <a:srgbClr val="FF0000"/>
                </a:solidFill>
              </a:rPr>
              <a:t>m</a:t>
            </a:r>
            <a:r>
              <a:rPr lang="en-US" sz="2000" b="1" dirty="0" smtClean="0">
                <a:solidFill>
                  <a:srgbClr val="FF0000"/>
                </a:solidFill>
                <a:latin typeface="Symbol" pitchFamily="18" charset="2"/>
              </a:rPr>
              <a:t>)</a:t>
            </a:r>
            <a:endParaRPr lang="en-GB" sz="2000" b="1" dirty="0">
              <a:solidFill>
                <a:srgbClr val="FF0000"/>
              </a:solidFill>
              <a:latin typeface="Symbol" pitchFamily="18" charset="2"/>
            </a:endParaRPr>
          </a:p>
        </p:txBody>
      </p:sp>
    </p:spTree>
    <p:extLst>
      <p:ext uri="{BB962C8B-B14F-4D97-AF65-F5344CB8AC3E}">
        <p14:creationId xmlns:p14="http://schemas.microsoft.com/office/powerpoint/2010/main" val="1841766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5121"/>
            <a:ext cx="8229600" cy="1143000"/>
          </a:xfrm>
        </p:spPr>
        <p:txBody>
          <a:bodyPr>
            <a:normAutofit fontScale="90000"/>
          </a:bodyPr>
          <a:lstStyle/>
          <a:p>
            <a:r>
              <a:rPr lang="en-US" dirty="0" smtClean="0"/>
              <a:t>2011: LHC </a:t>
            </a:r>
            <a:r>
              <a:rPr lang="en-US" dirty="0" err="1" smtClean="0"/>
              <a:t>emittance</a:t>
            </a:r>
            <a:r>
              <a:rPr lang="en-US" dirty="0" smtClean="0"/>
              <a:t> </a:t>
            </a:r>
            <a:r>
              <a:rPr lang="en-US" dirty="0" err="1" smtClean="0"/>
              <a:t>vs</a:t>
            </a:r>
            <a:r>
              <a:rPr lang="en-US" dirty="0" smtClean="0"/>
              <a:t> bunch intensity with 50 ns spacing</a:t>
            </a:r>
            <a:endParaRPr lang="en-GB" dirty="0"/>
          </a:p>
        </p:txBody>
      </p:sp>
      <p:pic>
        <p:nvPicPr>
          <p:cNvPr id="3" name="Picture 2"/>
          <p:cNvPicPr>
            <a:picLocks noChangeAspect="1" noChangeArrowheads="1"/>
          </p:cNvPicPr>
          <p:nvPr/>
        </p:nvPicPr>
        <p:blipFill>
          <a:blip r:embed="rId2" cstate="print"/>
          <a:srcRect/>
          <a:stretch>
            <a:fillRect/>
          </a:stretch>
        </p:blipFill>
        <p:spPr bwMode="auto">
          <a:xfrm>
            <a:off x="395536" y="1268760"/>
            <a:ext cx="8033625" cy="5257800"/>
          </a:xfrm>
          <a:prstGeom prst="rect">
            <a:avLst/>
          </a:prstGeom>
          <a:noFill/>
          <a:ln w="9525">
            <a:noFill/>
            <a:miter lim="800000"/>
            <a:headEnd/>
            <a:tailEnd/>
          </a:ln>
          <a:effectLst/>
        </p:spPr>
      </p:pic>
      <p:sp>
        <p:nvSpPr>
          <p:cNvPr id="4" name="TextBox 3"/>
          <p:cNvSpPr txBox="1"/>
          <p:nvPr/>
        </p:nvSpPr>
        <p:spPr>
          <a:xfrm>
            <a:off x="7020272" y="6488668"/>
            <a:ext cx="2002536" cy="369332"/>
          </a:xfrm>
          <a:prstGeom prst="rect">
            <a:avLst/>
          </a:prstGeom>
          <a:noFill/>
        </p:spPr>
        <p:txBody>
          <a:bodyPr wrap="none" rtlCol="0">
            <a:spAutoFit/>
          </a:bodyPr>
          <a:lstStyle/>
          <a:p>
            <a:r>
              <a:rPr lang="en-US" dirty="0" smtClean="0"/>
              <a:t>G. </a:t>
            </a:r>
            <a:r>
              <a:rPr lang="en-US" dirty="0" err="1" smtClean="0"/>
              <a:t>Arduini</a:t>
            </a:r>
            <a:r>
              <a:rPr lang="en-US" dirty="0" smtClean="0"/>
              <a:t>, LMC110</a:t>
            </a:r>
            <a:endParaRPr lang="en-GB" dirty="0"/>
          </a:p>
        </p:txBody>
      </p:sp>
      <p:sp>
        <p:nvSpPr>
          <p:cNvPr id="5" name="TextBox 4"/>
          <p:cNvSpPr txBox="1"/>
          <p:nvPr/>
        </p:nvSpPr>
        <p:spPr>
          <a:xfrm>
            <a:off x="6766908" y="3765861"/>
            <a:ext cx="1606017" cy="1200329"/>
          </a:xfrm>
          <a:prstGeom prst="rect">
            <a:avLst/>
          </a:prstGeom>
          <a:solidFill>
            <a:srgbClr val="FFFF00"/>
          </a:solidFill>
        </p:spPr>
        <p:txBody>
          <a:bodyPr wrap="none" rtlCol="0">
            <a:spAutoFit/>
          </a:bodyPr>
          <a:lstStyle/>
          <a:p>
            <a:r>
              <a:rPr lang="en-US" b="1" dirty="0">
                <a:solidFill>
                  <a:srgbClr val="FF0000"/>
                </a:solidFill>
              </a:rPr>
              <a:t>a</a:t>
            </a:r>
            <a:r>
              <a:rPr lang="en-US" b="1" dirty="0" smtClean="0">
                <a:solidFill>
                  <a:srgbClr val="FF0000"/>
                </a:solidFill>
              </a:rPr>
              <a:t>t </a:t>
            </a:r>
            <a:r>
              <a:rPr lang="en-US" b="1" i="1" dirty="0" err="1" smtClean="0">
                <a:solidFill>
                  <a:srgbClr val="FF0000"/>
                </a:solidFill>
              </a:rPr>
              <a:t>N</a:t>
            </a:r>
            <a:r>
              <a:rPr lang="en-US" b="1" i="1" baseline="-25000" dirty="0" err="1" smtClean="0">
                <a:solidFill>
                  <a:srgbClr val="FF0000"/>
                </a:solidFill>
              </a:rPr>
              <a:t>b</a:t>
            </a:r>
            <a:r>
              <a:rPr lang="en-US" b="1" dirty="0" smtClean="0">
                <a:solidFill>
                  <a:srgbClr val="FF0000"/>
                </a:solidFill>
              </a:rPr>
              <a:t>=1.5x10</a:t>
            </a:r>
            <a:r>
              <a:rPr lang="en-US" b="1" baseline="30000" dirty="0" smtClean="0">
                <a:solidFill>
                  <a:srgbClr val="FF0000"/>
                </a:solidFill>
              </a:rPr>
              <a:t>11 </a:t>
            </a:r>
          </a:p>
          <a:p>
            <a:r>
              <a:rPr lang="en-US" b="1" dirty="0" err="1">
                <a:solidFill>
                  <a:srgbClr val="FF0000"/>
                </a:solidFill>
              </a:rPr>
              <a:t>e</a:t>
            </a:r>
            <a:r>
              <a:rPr lang="en-US" b="1" dirty="0" err="1" smtClean="0">
                <a:solidFill>
                  <a:srgbClr val="FF0000"/>
                </a:solidFill>
              </a:rPr>
              <a:t>mittance</a:t>
            </a:r>
            <a:r>
              <a:rPr lang="en-US" b="1" dirty="0" smtClean="0">
                <a:solidFill>
                  <a:srgbClr val="FF0000"/>
                </a:solidFill>
              </a:rPr>
              <a:t> is </a:t>
            </a:r>
          </a:p>
          <a:p>
            <a:r>
              <a:rPr lang="en-US" b="1" dirty="0" smtClean="0">
                <a:solidFill>
                  <a:srgbClr val="FF0000"/>
                </a:solidFill>
              </a:rPr>
              <a:t>about</a:t>
            </a:r>
          </a:p>
          <a:p>
            <a:r>
              <a:rPr lang="en-US" b="1" dirty="0" smtClean="0">
                <a:solidFill>
                  <a:srgbClr val="FF0000"/>
                </a:solidFill>
              </a:rPr>
              <a:t>~2.5 </a:t>
            </a:r>
            <a:r>
              <a:rPr lang="en-US" b="1" dirty="0" smtClean="0">
                <a:solidFill>
                  <a:srgbClr val="FF0000"/>
                </a:solidFill>
                <a:latin typeface="Symbol" pitchFamily="18" charset="2"/>
              </a:rPr>
              <a:t>m</a:t>
            </a:r>
            <a:r>
              <a:rPr lang="en-US" b="1" dirty="0" smtClean="0">
                <a:solidFill>
                  <a:srgbClr val="FF0000"/>
                </a:solidFill>
              </a:rPr>
              <a:t>m</a:t>
            </a:r>
            <a:endParaRPr lang="en-GB" b="1" dirty="0">
              <a:solidFill>
                <a:srgbClr val="FF0000"/>
              </a:solidFill>
            </a:endParaRPr>
          </a:p>
        </p:txBody>
      </p:sp>
    </p:spTree>
    <p:extLst>
      <p:ext uri="{BB962C8B-B14F-4D97-AF65-F5344CB8AC3E}">
        <p14:creationId xmlns:p14="http://schemas.microsoft.com/office/powerpoint/2010/main" val="2438633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555186" y="1205150"/>
            <a:ext cx="8033625" cy="5257800"/>
          </a:xfrm>
          <a:prstGeom prst="rect">
            <a:avLst/>
          </a:prstGeom>
          <a:noFill/>
          <a:ln w="9525">
            <a:noFill/>
            <a:miter lim="800000"/>
            <a:headEnd/>
            <a:tailEnd/>
          </a:ln>
          <a:effectLst/>
        </p:spPr>
      </p:pic>
      <p:sp>
        <p:nvSpPr>
          <p:cNvPr id="5" name="Title 1"/>
          <p:cNvSpPr txBox="1">
            <a:spLocks/>
          </p:cNvSpPr>
          <p:nvPr/>
        </p:nvSpPr>
        <p:spPr>
          <a:xfrm>
            <a:off x="457199" y="25121"/>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2011: injector </a:t>
            </a:r>
            <a:r>
              <a:rPr lang="en-US" dirty="0" err="1" smtClean="0"/>
              <a:t>emittance</a:t>
            </a:r>
            <a:r>
              <a:rPr lang="en-US" dirty="0" smtClean="0"/>
              <a:t> </a:t>
            </a:r>
            <a:r>
              <a:rPr lang="en-US" dirty="0" err="1" smtClean="0"/>
              <a:t>vs</a:t>
            </a:r>
            <a:r>
              <a:rPr lang="en-US" dirty="0" smtClean="0"/>
              <a:t> equivalent LHC bunch intensity (w/o losses)</a:t>
            </a:r>
            <a:endParaRPr lang="en-GB" dirty="0"/>
          </a:p>
        </p:txBody>
      </p:sp>
      <p:sp>
        <p:nvSpPr>
          <p:cNvPr id="6" name="TextBox 5"/>
          <p:cNvSpPr txBox="1"/>
          <p:nvPr/>
        </p:nvSpPr>
        <p:spPr>
          <a:xfrm>
            <a:off x="7020272" y="6488668"/>
            <a:ext cx="2002536" cy="369332"/>
          </a:xfrm>
          <a:prstGeom prst="rect">
            <a:avLst/>
          </a:prstGeom>
          <a:noFill/>
        </p:spPr>
        <p:txBody>
          <a:bodyPr wrap="none" rtlCol="0">
            <a:spAutoFit/>
          </a:bodyPr>
          <a:lstStyle/>
          <a:p>
            <a:r>
              <a:rPr lang="en-US" dirty="0" smtClean="0"/>
              <a:t>G. </a:t>
            </a:r>
            <a:r>
              <a:rPr lang="en-US" dirty="0" err="1" smtClean="0"/>
              <a:t>Arduini</a:t>
            </a:r>
            <a:r>
              <a:rPr lang="en-US" dirty="0" smtClean="0"/>
              <a:t>, LMC110</a:t>
            </a:r>
            <a:endParaRPr lang="en-GB" dirty="0"/>
          </a:p>
        </p:txBody>
      </p:sp>
    </p:spTree>
    <p:extLst>
      <p:ext uri="{BB962C8B-B14F-4D97-AF65-F5344CB8AC3E}">
        <p14:creationId xmlns:p14="http://schemas.microsoft.com/office/powerpoint/2010/main" val="4034005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lstStyle/>
          <a:p>
            <a:r>
              <a:rPr lang="en-US" dirty="0" smtClean="0"/>
              <a:t>50 ns </a:t>
            </a:r>
            <a:r>
              <a:rPr lang="en-US" dirty="0" err="1" smtClean="0"/>
              <a:t>vs</a:t>
            </a:r>
            <a:r>
              <a:rPr lang="en-US" dirty="0" smtClean="0"/>
              <a:t> 25 ns</a:t>
            </a:r>
            <a:endParaRPr lang="en-GB" dirty="0"/>
          </a:p>
        </p:txBody>
      </p:sp>
      <p:sp>
        <p:nvSpPr>
          <p:cNvPr id="3" name="Content Placeholder 2"/>
          <p:cNvSpPr>
            <a:spLocks noGrp="1"/>
          </p:cNvSpPr>
          <p:nvPr>
            <p:ph idx="1"/>
          </p:nvPr>
        </p:nvSpPr>
        <p:spPr>
          <a:xfrm>
            <a:off x="-10598" y="836712"/>
            <a:ext cx="9170818" cy="4525963"/>
          </a:xfrm>
        </p:spPr>
        <p:txBody>
          <a:bodyPr>
            <a:noAutofit/>
          </a:bodyPr>
          <a:lstStyle/>
          <a:p>
            <a:r>
              <a:rPr lang="en-US" sz="2400" b="1" dirty="0" smtClean="0">
                <a:solidFill>
                  <a:srgbClr val="0070C0"/>
                </a:solidFill>
              </a:rPr>
              <a:t>50-ns beam: smaller </a:t>
            </a:r>
            <a:r>
              <a:rPr lang="en-US" sz="2400" b="1" dirty="0" err="1" smtClean="0">
                <a:solidFill>
                  <a:srgbClr val="0070C0"/>
                </a:solidFill>
              </a:rPr>
              <a:t>emittance</a:t>
            </a:r>
            <a:r>
              <a:rPr lang="en-US" sz="2400" b="1" dirty="0">
                <a:solidFill>
                  <a:srgbClr val="0070C0"/>
                </a:solidFill>
              </a:rPr>
              <a:t> </a:t>
            </a:r>
            <a:r>
              <a:rPr lang="en-US" sz="2400" b="1" dirty="0" smtClean="0">
                <a:solidFill>
                  <a:srgbClr val="0070C0"/>
                </a:solidFill>
              </a:rPr>
              <a:t>from the PS </a:t>
            </a:r>
            <a:r>
              <a:rPr lang="en-US" sz="2400" dirty="0" smtClean="0"/>
              <a:t>(less </a:t>
            </a:r>
            <a:r>
              <a:rPr lang="en-US" sz="2400" dirty="0" err="1" smtClean="0"/>
              <a:t>splittings</a:t>
            </a:r>
            <a:r>
              <a:rPr lang="en-US" sz="2400" dirty="0" smtClean="0"/>
              <a:t> in the PS; i.e. less charge in the PSB); ~2 </a:t>
            </a:r>
            <a:r>
              <a:rPr lang="en-US" sz="2400" dirty="0" smtClean="0">
                <a:latin typeface="Symbol" pitchFamily="18" charset="2"/>
              </a:rPr>
              <a:t>m</a:t>
            </a:r>
            <a:r>
              <a:rPr lang="en-US" sz="2400" dirty="0" smtClean="0"/>
              <a:t>m </a:t>
            </a:r>
            <a:r>
              <a:rPr lang="en-US" sz="2400" dirty="0" err="1" smtClean="0"/>
              <a:t>vs</a:t>
            </a:r>
            <a:r>
              <a:rPr lang="en-US" sz="2400" dirty="0" smtClean="0"/>
              <a:t> ~3.5 </a:t>
            </a:r>
            <a:r>
              <a:rPr lang="en-US" sz="2400" dirty="0" smtClean="0">
                <a:latin typeface="Symbol" pitchFamily="18" charset="2"/>
              </a:rPr>
              <a:t>m</a:t>
            </a:r>
            <a:r>
              <a:rPr lang="en-US" sz="2400" dirty="0" smtClean="0"/>
              <a:t>m at LHC injection</a:t>
            </a:r>
          </a:p>
          <a:p>
            <a:r>
              <a:rPr lang="en-US" sz="2400" b="1" dirty="0" smtClean="0">
                <a:solidFill>
                  <a:srgbClr val="0070C0"/>
                </a:solidFill>
              </a:rPr>
              <a:t>25-ns beam: </a:t>
            </a:r>
            <a:r>
              <a:rPr lang="en-US" sz="2400" b="1" dirty="0" err="1" smtClean="0">
                <a:solidFill>
                  <a:srgbClr val="0070C0"/>
                </a:solidFill>
              </a:rPr>
              <a:t>emittance</a:t>
            </a:r>
            <a:r>
              <a:rPr lang="en-US" sz="2400" b="1" dirty="0" smtClean="0">
                <a:solidFill>
                  <a:srgbClr val="0070C0"/>
                </a:solidFill>
              </a:rPr>
              <a:t> growth due to e-cloud in the SPS and LHC </a:t>
            </a:r>
            <a:r>
              <a:rPr lang="en-US" sz="2400" dirty="0" smtClean="0"/>
              <a:t>(to be improved by scrubbing in the LHC, and a-C coating in the SPS)</a:t>
            </a:r>
          </a:p>
          <a:p>
            <a:r>
              <a:rPr lang="en-US" sz="2400" dirty="0" smtClean="0"/>
              <a:t>25-ns has more </a:t>
            </a:r>
            <a:r>
              <a:rPr lang="en-US" sz="2400" b="1" dirty="0" smtClean="0">
                <a:solidFill>
                  <a:srgbClr val="0070C0"/>
                </a:solidFill>
              </a:rPr>
              <a:t>long-range collisions</a:t>
            </a:r>
          </a:p>
          <a:p>
            <a:r>
              <a:rPr lang="en-US" sz="2400" b="1" dirty="0" smtClean="0">
                <a:solidFill>
                  <a:srgbClr val="0070C0"/>
                </a:solidFill>
              </a:rPr>
              <a:t>total current</a:t>
            </a:r>
            <a:r>
              <a:rPr lang="en-US" sz="2400" dirty="0" smtClean="0"/>
              <a:t> </a:t>
            </a:r>
            <a:r>
              <a:rPr lang="en-US" sz="2400" b="1" dirty="0" smtClean="0">
                <a:solidFill>
                  <a:srgbClr val="0070C0"/>
                </a:solidFill>
              </a:rPr>
              <a:t>limit </a:t>
            </a:r>
            <a:r>
              <a:rPr lang="en-US" sz="2400" dirty="0" smtClean="0"/>
              <a:t>(by vacuum; RF) </a:t>
            </a:r>
            <a:r>
              <a:rPr lang="en-US" sz="2400" dirty="0" smtClean="0">
                <a:latin typeface="Calibri"/>
                <a:cs typeface="Calibri"/>
              </a:rPr>
              <a:t>→ </a:t>
            </a:r>
            <a:r>
              <a:rPr lang="en-US" sz="2400" dirty="0" smtClean="0"/>
              <a:t>limit # bunches</a:t>
            </a:r>
          </a:p>
          <a:p>
            <a:r>
              <a:rPr lang="en-US" sz="2400" dirty="0"/>
              <a:t>b</a:t>
            </a:r>
            <a:r>
              <a:rPr lang="en-US" sz="2400" dirty="0" smtClean="0"/>
              <a:t>unch train current limits in SPS &amp; LHC</a:t>
            </a:r>
            <a:r>
              <a:rPr lang="en-US" sz="2400" dirty="0">
                <a:cs typeface="Calibri"/>
              </a:rPr>
              <a:t> → </a:t>
            </a:r>
            <a:r>
              <a:rPr lang="en-US" sz="2400" dirty="0"/>
              <a:t>limit </a:t>
            </a:r>
            <a:r>
              <a:rPr lang="en-US" sz="2400" dirty="0" smtClean="0"/>
              <a:t># bunches</a:t>
            </a:r>
          </a:p>
          <a:p>
            <a:r>
              <a:rPr lang="en-US" sz="2400" b="1" dirty="0" smtClean="0">
                <a:solidFill>
                  <a:srgbClr val="0070C0"/>
                </a:solidFill>
              </a:rPr>
              <a:t>UFO rate</a:t>
            </a:r>
            <a:r>
              <a:rPr lang="en-US" sz="2400" dirty="0" smtClean="0"/>
              <a:t> seems to greatly increase for 25-ns spacing</a:t>
            </a:r>
          </a:p>
          <a:p>
            <a:r>
              <a:rPr lang="en-US" sz="2400" b="1" dirty="0">
                <a:solidFill>
                  <a:srgbClr val="0070C0"/>
                </a:solidFill>
              </a:rPr>
              <a:t>u</a:t>
            </a:r>
            <a:r>
              <a:rPr lang="en-US" sz="2400" b="1" dirty="0" smtClean="0">
                <a:solidFill>
                  <a:srgbClr val="0070C0"/>
                </a:solidFill>
              </a:rPr>
              <a:t>ltimately (2014?) we must (try to) transit to 25-ns spacing </a:t>
            </a:r>
            <a:r>
              <a:rPr lang="en-US" sz="2400" dirty="0" smtClean="0"/>
              <a:t>because of pile up</a:t>
            </a:r>
          </a:p>
          <a:p>
            <a:r>
              <a:rPr lang="en-US" sz="2400" dirty="0"/>
              <a:t>a</a:t>
            </a:r>
            <a:r>
              <a:rPr lang="en-US" sz="2400" dirty="0" smtClean="0"/>
              <a:t>lso there are the possibilities to </a:t>
            </a:r>
            <a:r>
              <a:rPr lang="en-US" sz="2400" b="1" dirty="0" smtClean="0">
                <a:solidFill>
                  <a:srgbClr val="FF0000"/>
                </a:solidFill>
              </a:rPr>
              <a:t>alternate high-luminosity high-pile-up 50-ns running and lower-luminosity 25-ns running with reduced pile up </a:t>
            </a:r>
            <a:r>
              <a:rPr lang="en-US" sz="2400" dirty="0" smtClean="0"/>
              <a:t>(?); </a:t>
            </a:r>
            <a:r>
              <a:rPr lang="en-US" sz="2400" b="1" dirty="0" smtClean="0">
                <a:solidFill>
                  <a:srgbClr val="FF0000"/>
                </a:solidFill>
              </a:rPr>
              <a:t>or </a:t>
            </a:r>
            <a:r>
              <a:rPr lang="en-US" sz="2400" b="1" dirty="0">
                <a:solidFill>
                  <a:srgbClr val="FF0000"/>
                </a:solidFill>
              </a:rPr>
              <a:t>t</a:t>
            </a:r>
            <a:r>
              <a:rPr lang="en-US" sz="2400" b="1" dirty="0" smtClean="0">
                <a:solidFill>
                  <a:srgbClr val="FF0000"/>
                </a:solidFill>
              </a:rPr>
              <a:t>o use ALICE enhanced satellites to get both high and low pile up events at the same time </a:t>
            </a:r>
            <a:r>
              <a:rPr lang="en-US" sz="2400" dirty="0" smtClean="0"/>
              <a:t>– preferences of experiments?</a:t>
            </a:r>
          </a:p>
          <a:p>
            <a:endParaRPr lang="en-US" sz="2400" dirty="0" smtClean="0"/>
          </a:p>
          <a:p>
            <a:endParaRPr lang="en-GB" sz="2400" dirty="0"/>
          </a:p>
        </p:txBody>
      </p:sp>
    </p:spTree>
    <p:extLst>
      <p:ext uri="{BB962C8B-B14F-4D97-AF65-F5344CB8AC3E}">
        <p14:creationId xmlns:p14="http://schemas.microsoft.com/office/powerpoint/2010/main" val="276613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07504" y="332655"/>
            <a:ext cx="8712968" cy="6440731"/>
          </a:xfrm>
          <a:prstGeom prst="rect">
            <a:avLst/>
          </a:prstGeom>
          <a:noFill/>
          <a:ln w="9525">
            <a:noFill/>
            <a:miter lim="800000"/>
            <a:headEnd/>
            <a:tailEnd/>
          </a:ln>
        </p:spPr>
      </p:pic>
      <p:sp>
        <p:nvSpPr>
          <p:cNvPr id="2" name="Title 1"/>
          <p:cNvSpPr>
            <a:spLocks noGrp="1"/>
          </p:cNvSpPr>
          <p:nvPr>
            <p:ph type="title"/>
          </p:nvPr>
        </p:nvSpPr>
        <p:spPr>
          <a:xfrm>
            <a:off x="590872" y="0"/>
            <a:ext cx="8229600" cy="1143000"/>
          </a:xfrm>
          <a:solidFill>
            <a:schemeClr val="bg1"/>
          </a:solidFill>
        </p:spPr>
        <p:txBody>
          <a:bodyPr>
            <a:normAutofit fontScale="90000"/>
          </a:bodyPr>
          <a:lstStyle/>
          <a:p>
            <a:pPr algn="r"/>
            <a:r>
              <a:rPr lang="en-US" dirty="0"/>
              <a:t>e</a:t>
            </a:r>
            <a:r>
              <a:rPr lang="en-US" dirty="0" smtClean="0"/>
              <a:t>-cloud </a:t>
            </a:r>
            <a:r>
              <a:rPr lang="en-US" dirty="0" err="1" smtClean="0"/>
              <a:t>emittance</a:t>
            </a:r>
            <a:r>
              <a:rPr lang="en-US" dirty="0" smtClean="0"/>
              <a:t> blow up with 25 ns</a:t>
            </a:r>
            <a:br>
              <a:rPr lang="en-US" dirty="0" smtClean="0"/>
            </a:br>
            <a:r>
              <a:rPr lang="en-US" sz="3600" dirty="0" smtClean="0"/>
              <a:t>MD October 2011</a:t>
            </a:r>
            <a:endParaRPr lang="en-GB" sz="3600" dirty="0"/>
          </a:p>
        </p:txBody>
      </p:sp>
      <p:cxnSp>
        <p:nvCxnSpPr>
          <p:cNvPr id="5" name="Straight Connector 4"/>
          <p:cNvCxnSpPr/>
          <p:nvPr/>
        </p:nvCxnSpPr>
        <p:spPr>
          <a:xfrm>
            <a:off x="2699792" y="6021288"/>
            <a:ext cx="5400600" cy="0"/>
          </a:xfrm>
          <a:prstGeom prst="line">
            <a:avLst/>
          </a:prstGeom>
          <a:ln w="47625">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100392" y="5836622"/>
            <a:ext cx="728084" cy="400110"/>
          </a:xfrm>
          <a:prstGeom prst="rect">
            <a:avLst/>
          </a:prstGeom>
          <a:noFill/>
        </p:spPr>
        <p:txBody>
          <a:bodyPr wrap="none" rtlCol="0">
            <a:spAutoFit/>
          </a:bodyPr>
          <a:lstStyle/>
          <a:p>
            <a:r>
              <a:rPr lang="en-US" sz="2000" b="1" dirty="0" smtClean="0">
                <a:solidFill>
                  <a:srgbClr val="00B050"/>
                </a:solidFill>
              </a:rPr>
              <a:t>2 </a:t>
            </a:r>
            <a:r>
              <a:rPr lang="en-US" sz="2000" b="1" dirty="0" smtClean="0">
                <a:solidFill>
                  <a:srgbClr val="00B050"/>
                </a:solidFill>
                <a:latin typeface="Symbol" pitchFamily="18" charset="2"/>
              </a:rPr>
              <a:t>m</a:t>
            </a:r>
            <a:r>
              <a:rPr lang="en-US" sz="2000" b="1" dirty="0" smtClean="0">
                <a:solidFill>
                  <a:srgbClr val="00B050"/>
                </a:solidFill>
              </a:rPr>
              <a:t>m</a:t>
            </a:r>
            <a:endParaRPr lang="en-GB" sz="2000" b="1" dirty="0">
              <a:solidFill>
                <a:srgbClr val="00B050"/>
              </a:solidFill>
            </a:endParaRPr>
          </a:p>
        </p:txBody>
      </p:sp>
      <p:cxnSp>
        <p:nvCxnSpPr>
          <p:cNvPr id="9" name="Straight Connector 8"/>
          <p:cNvCxnSpPr/>
          <p:nvPr/>
        </p:nvCxnSpPr>
        <p:spPr>
          <a:xfrm>
            <a:off x="2699792" y="5733256"/>
            <a:ext cx="5400600" cy="0"/>
          </a:xfrm>
          <a:prstGeom prst="line">
            <a:avLst/>
          </a:prstGeom>
          <a:ln w="47625">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103523" y="5436512"/>
            <a:ext cx="926857" cy="400110"/>
          </a:xfrm>
          <a:prstGeom prst="rect">
            <a:avLst/>
          </a:prstGeom>
          <a:noFill/>
        </p:spPr>
        <p:txBody>
          <a:bodyPr wrap="none" rtlCol="0">
            <a:spAutoFit/>
          </a:bodyPr>
          <a:lstStyle/>
          <a:p>
            <a:r>
              <a:rPr lang="en-US" sz="2000" b="1" dirty="0" smtClean="0">
                <a:solidFill>
                  <a:srgbClr val="7030A0"/>
                </a:solidFill>
              </a:rPr>
              <a:t>3.5 </a:t>
            </a:r>
            <a:r>
              <a:rPr lang="en-US" sz="2000" b="1" dirty="0" smtClean="0">
                <a:solidFill>
                  <a:srgbClr val="7030A0"/>
                </a:solidFill>
                <a:latin typeface="Symbol" pitchFamily="18" charset="2"/>
              </a:rPr>
              <a:t>m</a:t>
            </a:r>
            <a:r>
              <a:rPr lang="en-US" sz="2000" b="1" dirty="0" smtClean="0">
                <a:solidFill>
                  <a:srgbClr val="7030A0"/>
                </a:solidFill>
              </a:rPr>
              <a:t>m</a:t>
            </a:r>
            <a:endParaRPr lang="en-GB" sz="2000" b="1" dirty="0">
              <a:solidFill>
                <a:srgbClr val="7030A0"/>
              </a:solidFill>
            </a:endParaRPr>
          </a:p>
        </p:txBody>
      </p:sp>
    </p:spTree>
    <p:extLst>
      <p:ext uri="{BB962C8B-B14F-4D97-AF65-F5344CB8AC3E}">
        <p14:creationId xmlns:p14="http://schemas.microsoft.com/office/powerpoint/2010/main" val="112504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0"/>
            <a:ext cx="8507288" cy="1143000"/>
          </a:xfrm>
          <a:prstGeom prst="rect">
            <a:avLst/>
          </a:prstGeom>
        </p:spPr>
        <p:txBody>
          <a:bodyPr/>
          <a:lstStyle/>
          <a:p>
            <a:pPr algn="ctr" eaLnBrk="0" hangingPunct="0">
              <a:defRPr/>
            </a:pPr>
            <a:r>
              <a:rPr lang="en-US" sz="4400" dirty="0">
                <a:latin typeface="+mj-lt"/>
                <a:ea typeface="+mj-ea"/>
                <a:cs typeface="+mj-cs"/>
              </a:rPr>
              <a:t>electron cloud </a:t>
            </a:r>
            <a:r>
              <a:rPr lang="en-US" sz="4400" dirty="0" smtClean="0">
                <a:latin typeface="+mj-lt"/>
                <a:ea typeface="+mj-ea"/>
                <a:cs typeface="+mj-cs"/>
              </a:rPr>
              <a:t>scrubbing – LHC arcs</a:t>
            </a:r>
            <a:endParaRPr lang="en-US" sz="4400" dirty="0">
              <a:latin typeface="+mj-lt"/>
              <a:ea typeface="+mj-ea"/>
              <a:cs typeface="+mj-cs"/>
            </a:endParaRPr>
          </a:p>
        </p:txBody>
      </p:sp>
      <p:pic>
        <p:nvPicPr>
          <p:cNvPr id="39939" name="Picture 2" descr="hm-multipacti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35000"/>
            <a:ext cx="8153400"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5-Point Star 4"/>
          <p:cNvSpPr/>
          <p:nvPr/>
        </p:nvSpPr>
        <p:spPr>
          <a:xfrm>
            <a:off x="3733800" y="3048000"/>
            <a:ext cx="457200" cy="457200"/>
          </a:xfrm>
          <a:prstGeom prst="star5">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Arrow Connector 6"/>
          <p:cNvCxnSpPr>
            <a:endCxn id="5" idx="0"/>
          </p:cNvCxnSpPr>
          <p:nvPr/>
        </p:nvCxnSpPr>
        <p:spPr>
          <a:xfrm flipH="1">
            <a:off x="3962400" y="1754187"/>
            <a:ext cx="4764" cy="1293813"/>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943" name="TextBox 8"/>
          <p:cNvSpPr txBox="1">
            <a:spLocks noChangeArrowheads="1"/>
          </p:cNvSpPr>
          <p:nvPr/>
        </p:nvSpPr>
        <p:spPr bwMode="auto">
          <a:xfrm>
            <a:off x="5410200" y="6248400"/>
            <a:ext cx="17605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of low-energy e-</a:t>
            </a:r>
          </a:p>
        </p:txBody>
      </p:sp>
      <p:sp>
        <p:nvSpPr>
          <p:cNvPr id="10" name="TextBox 9"/>
          <p:cNvSpPr txBox="1">
            <a:spLocks noChangeArrowheads="1"/>
          </p:cNvSpPr>
          <p:nvPr/>
        </p:nvSpPr>
        <p:spPr bwMode="auto">
          <a:xfrm>
            <a:off x="4114800" y="3048000"/>
            <a:ext cx="25365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a:solidFill>
                  <a:srgbClr val="FF3300"/>
                </a:solidFill>
              </a:rPr>
              <a:t>a</a:t>
            </a:r>
            <a:r>
              <a:rPr lang="en-US" sz="2000" b="1" dirty="0" smtClean="0">
                <a:solidFill>
                  <a:srgbClr val="FF3300"/>
                </a:solidFill>
              </a:rPr>
              <a:t>fter April </a:t>
            </a:r>
          </a:p>
          <a:p>
            <a:pPr eaLnBrk="1" hangingPunct="1"/>
            <a:r>
              <a:rPr lang="en-US" sz="2000" b="1" dirty="0" smtClean="0">
                <a:solidFill>
                  <a:srgbClr val="FF3300"/>
                </a:solidFill>
              </a:rPr>
              <a:t>2011 scrubbing run</a:t>
            </a:r>
            <a:endParaRPr lang="en-US" sz="2000" b="1" dirty="0">
              <a:solidFill>
                <a:srgbClr val="FF3300"/>
              </a:solidFill>
            </a:endParaRPr>
          </a:p>
        </p:txBody>
      </p:sp>
      <p:sp>
        <p:nvSpPr>
          <p:cNvPr id="39946" name="TextBox 10"/>
          <p:cNvSpPr txBox="1">
            <a:spLocks noChangeArrowheads="1"/>
          </p:cNvSpPr>
          <p:nvPr/>
        </p:nvSpPr>
        <p:spPr bwMode="auto">
          <a:xfrm>
            <a:off x="7696200" y="1371600"/>
            <a:ext cx="1120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 Maury</a:t>
            </a:r>
          </a:p>
        </p:txBody>
      </p:sp>
      <p:sp>
        <p:nvSpPr>
          <p:cNvPr id="12" name="TextBox 11"/>
          <p:cNvSpPr txBox="1">
            <a:spLocks noChangeArrowheads="1"/>
          </p:cNvSpPr>
          <p:nvPr/>
        </p:nvSpPr>
        <p:spPr bwMode="auto">
          <a:xfrm>
            <a:off x="4147376" y="4053647"/>
            <a:ext cx="17943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smtClean="0">
                <a:solidFill>
                  <a:srgbClr val="FF3300"/>
                </a:solidFill>
              </a:rPr>
              <a:t>25-ns tests</a:t>
            </a:r>
          </a:p>
          <a:p>
            <a:pPr eaLnBrk="1" hangingPunct="1"/>
            <a:r>
              <a:rPr lang="en-US" sz="2000" b="1" dirty="0" smtClean="0">
                <a:solidFill>
                  <a:srgbClr val="FF3300"/>
                </a:solidFill>
              </a:rPr>
              <a:t>October 2011</a:t>
            </a:r>
            <a:endParaRPr lang="en-US" sz="2000" b="1" dirty="0">
              <a:solidFill>
                <a:srgbClr val="FF3300"/>
              </a:solidFill>
            </a:endParaRPr>
          </a:p>
        </p:txBody>
      </p:sp>
      <p:cxnSp>
        <p:nvCxnSpPr>
          <p:cNvPr id="13" name="Straight Arrow Connector 12"/>
          <p:cNvCxnSpPr/>
          <p:nvPr/>
        </p:nvCxnSpPr>
        <p:spPr>
          <a:xfrm flipH="1">
            <a:off x="3957636" y="3424949"/>
            <a:ext cx="4764" cy="940155"/>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3874405" y="5373216"/>
            <a:ext cx="18501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a:solidFill>
                  <a:srgbClr val="FF3300"/>
                </a:solidFill>
              </a:rPr>
              <a:t>g</a:t>
            </a:r>
            <a:r>
              <a:rPr lang="en-US" sz="2000" b="1" dirty="0" smtClean="0">
                <a:solidFill>
                  <a:srgbClr val="FF3300"/>
                </a:solidFill>
              </a:rPr>
              <a:t>oal for 25 ns</a:t>
            </a:r>
            <a:endParaRPr lang="en-US" sz="2000" b="1" dirty="0">
              <a:solidFill>
                <a:srgbClr val="FF3300"/>
              </a:solidFill>
            </a:endParaRPr>
          </a:p>
        </p:txBody>
      </p:sp>
      <p:sp>
        <p:nvSpPr>
          <p:cNvPr id="16" name="5-Point Star 15"/>
          <p:cNvSpPr/>
          <p:nvPr/>
        </p:nvSpPr>
        <p:spPr>
          <a:xfrm>
            <a:off x="3733800" y="4136504"/>
            <a:ext cx="457200" cy="457200"/>
          </a:xfrm>
          <a:prstGeom prst="star5">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5-Point Star 16"/>
          <p:cNvSpPr/>
          <p:nvPr/>
        </p:nvSpPr>
        <p:spPr>
          <a:xfrm>
            <a:off x="3773232" y="5100545"/>
            <a:ext cx="457200" cy="457200"/>
          </a:xfrm>
          <a:prstGeom prst="star5">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993480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ox(i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ox(in)">
                                      <p:cBhvr>
                                        <p:cTn id="25" dur="500"/>
                                        <p:tgtEl>
                                          <p:spTgt spid="16"/>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ox(i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ox(in)">
                                      <p:cBhvr>
                                        <p:cTn id="33" dur="500"/>
                                        <p:tgtEl>
                                          <p:spTgt spid="15"/>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5" grpId="0"/>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9112"/>
            <a:ext cx="9144000" cy="1143000"/>
          </a:xfrm>
          <a:prstGeom prst="rect">
            <a:avLst/>
          </a:prstGeom>
        </p:spPr>
        <p:txBody>
          <a:bodyPr/>
          <a:lstStyle/>
          <a:p>
            <a:pPr algn="ctr" eaLnBrk="0" hangingPunct="0">
              <a:defRPr/>
            </a:pPr>
            <a:r>
              <a:rPr lang="en-US" sz="4800" dirty="0" smtClean="0">
                <a:latin typeface="+mj-lt"/>
                <a:ea typeface="+mj-ea"/>
                <a:cs typeface="+mj-cs"/>
              </a:rPr>
              <a:t>possible concerns for 2014/15</a:t>
            </a:r>
            <a:endParaRPr lang="en-US" sz="4800" dirty="0">
              <a:latin typeface="+mj-lt"/>
              <a:ea typeface="+mj-ea"/>
              <a:cs typeface="+mj-cs"/>
            </a:endParaRPr>
          </a:p>
        </p:txBody>
      </p:sp>
      <p:sp>
        <p:nvSpPr>
          <p:cNvPr id="23555" name="TextBox 2"/>
          <p:cNvSpPr txBox="1">
            <a:spLocks noChangeArrowheads="1"/>
          </p:cNvSpPr>
          <p:nvPr/>
        </p:nvSpPr>
        <p:spPr bwMode="auto">
          <a:xfrm>
            <a:off x="248460" y="1700808"/>
            <a:ext cx="8695842" cy="6555641"/>
          </a:xfrm>
          <a:prstGeom prst="rect">
            <a:avLst/>
          </a:prstGeom>
          <a:noFill/>
          <a:ln w="9525">
            <a:noFill/>
            <a:miter lim="800000"/>
            <a:headEnd/>
            <a:tailEnd/>
          </a:ln>
        </p:spPr>
        <p:txBody>
          <a:bodyPr wrap="none">
            <a:spAutoFit/>
          </a:bodyPr>
          <a:lstStyle/>
          <a:p>
            <a:pPr>
              <a:lnSpc>
                <a:spcPct val="150000"/>
              </a:lnSpc>
              <a:buFont typeface="Arial" charset="0"/>
              <a:buChar char="•"/>
              <a:defRPr/>
            </a:pPr>
            <a:r>
              <a:rPr lang="en-US" sz="4000" dirty="0">
                <a:latin typeface="+mn-lt"/>
              </a:rPr>
              <a:t> radiation to electronics – SEU’s</a:t>
            </a:r>
          </a:p>
          <a:p>
            <a:pPr>
              <a:lnSpc>
                <a:spcPct val="150000"/>
              </a:lnSpc>
              <a:buFont typeface="Arial" charset="0"/>
              <a:buChar char="•"/>
              <a:defRPr/>
            </a:pPr>
            <a:r>
              <a:rPr lang="en-US" sz="4000" dirty="0">
                <a:latin typeface="+mn-lt"/>
              </a:rPr>
              <a:t> UFOs </a:t>
            </a:r>
            <a:r>
              <a:rPr lang="en-US" sz="4000" dirty="0" smtClean="0">
                <a:latin typeface="+mn-lt"/>
              </a:rPr>
              <a:t>at higher energy &amp; with 25 ns</a:t>
            </a:r>
            <a:endParaRPr lang="en-US" sz="4000" dirty="0">
              <a:latin typeface="+mn-lt"/>
            </a:endParaRPr>
          </a:p>
          <a:p>
            <a:pPr>
              <a:lnSpc>
                <a:spcPct val="150000"/>
              </a:lnSpc>
              <a:buFont typeface="Arial" charset="0"/>
              <a:buChar char="•"/>
              <a:defRPr/>
            </a:pPr>
            <a:r>
              <a:rPr lang="en-US" sz="4000" dirty="0" smtClean="0">
                <a:latin typeface="+mn-lt"/>
              </a:rPr>
              <a:t> electron </a:t>
            </a:r>
            <a:r>
              <a:rPr lang="en-US" sz="4000" dirty="0">
                <a:latin typeface="+mn-lt"/>
              </a:rPr>
              <a:t>cloud </a:t>
            </a:r>
            <a:r>
              <a:rPr lang="en-US" sz="4000" dirty="0" smtClean="0">
                <a:latin typeface="+mn-lt"/>
              </a:rPr>
              <a:t>&amp; high energy &amp; at </a:t>
            </a:r>
            <a:r>
              <a:rPr lang="en-US" sz="4000" dirty="0">
                <a:latin typeface="+mn-lt"/>
              </a:rPr>
              <a:t>25 ns</a:t>
            </a:r>
          </a:p>
          <a:p>
            <a:pPr>
              <a:lnSpc>
                <a:spcPct val="150000"/>
              </a:lnSpc>
              <a:buFont typeface="Arial" charset="0"/>
              <a:buChar char="•"/>
              <a:defRPr/>
            </a:pPr>
            <a:r>
              <a:rPr lang="en-US" sz="4000" dirty="0" smtClean="0">
                <a:latin typeface="+mn-lt"/>
              </a:rPr>
              <a:t> </a:t>
            </a:r>
            <a:r>
              <a:rPr lang="en-US" sz="4000" dirty="0" err="1" smtClean="0">
                <a:latin typeface="+mn-lt"/>
              </a:rPr>
              <a:t>emittance</a:t>
            </a:r>
            <a:r>
              <a:rPr lang="en-US" sz="4000" dirty="0" smtClean="0">
                <a:latin typeface="+mn-lt"/>
              </a:rPr>
              <a:t> </a:t>
            </a:r>
            <a:r>
              <a:rPr lang="en-US" sz="4000" dirty="0">
                <a:latin typeface="+mn-lt"/>
              </a:rPr>
              <a:t>growth in physics </a:t>
            </a:r>
            <a:endParaRPr lang="en-US" sz="4000" dirty="0" smtClean="0">
              <a:latin typeface="+mn-lt"/>
            </a:endParaRPr>
          </a:p>
          <a:p>
            <a:pPr>
              <a:lnSpc>
                <a:spcPct val="150000"/>
              </a:lnSpc>
              <a:buFont typeface="Arial" charset="0"/>
              <a:buChar char="•"/>
              <a:defRPr/>
            </a:pPr>
            <a:r>
              <a:rPr lang="en-US" sz="4000" dirty="0" smtClean="0">
                <a:latin typeface="+mn-lt"/>
              </a:rPr>
              <a:t> …</a:t>
            </a:r>
          </a:p>
          <a:p>
            <a:pPr>
              <a:lnSpc>
                <a:spcPct val="150000"/>
              </a:lnSpc>
              <a:defRPr/>
            </a:pPr>
            <a:endParaRPr lang="en-US" sz="4000" dirty="0">
              <a:latin typeface="+mn-lt"/>
            </a:endParaRPr>
          </a:p>
          <a:p>
            <a:pPr>
              <a:lnSpc>
                <a:spcPct val="150000"/>
              </a:lnSpc>
              <a:defRPr/>
            </a:pPr>
            <a:endParaRPr lang="en-US" sz="4000" dirty="0">
              <a:latin typeface="+mn-lt"/>
            </a:endParaRPr>
          </a:p>
        </p:txBody>
      </p:sp>
    </p:spTree>
    <p:extLst>
      <p:ext uri="{BB962C8B-B14F-4D97-AF65-F5344CB8AC3E}">
        <p14:creationId xmlns:p14="http://schemas.microsoft.com/office/powerpoint/2010/main" val="24943555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nimationLH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6400" y="819150"/>
            <a:ext cx="8051800" cy="603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14"/>
          <p:cNvSpPr>
            <a:spLocks noChangeArrowheads="1"/>
          </p:cNvSpPr>
          <p:nvPr/>
        </p:nvSpPr>
        <p:spPr bwMode="auto">
          <a:xfrm>
            <a:off x="2514600" y="1219200"/>
            <a:ext cx="3913188" cy="914400"/>
          </a:xfrm>
          <a:prstGeom prst="rect">
            <a:avLst/>
          </a:prstGeom>
          <a:solidFill>
            <a:srgbClr val="CCFFCC"/>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ctr">
            <a:spAutoFit/>
          </a:bodyPr>
          <a:lstStyle/>
          <a:p>
            <a:pPr eaLnBrk="0" hangingPunct="0">
              <a:tabLst>
                <a:tab pos="1255713" algn="l"/>
                <a:tab pos="1487488" algn="l"/>
              </a:tabLst>
            </a:pPr>
            <a:r>
              <a:rPr lang="en-AU" sz="1000" b="1">
                <a:solidFill>
                  <a:schemeClr val="accent1"/>
                </a:solidFill>
                <a:cs typeface="Times New Roman" pitchFamily="18" charset="0"/>
              </a:rPr>
              <a:t>Duoplasmatron	=	Source </a:t>
            </a:r>
            <a:r>
              <a:rPr lang="en-AU" sz="1000" b="1">
                <a:solidFill>
                  <a:schemeClr val="accent1"/>
                </a:solidFill>
                <a:cs typeface="Times New Roman" pitchFamily="18" charset="0"/>
                <a:sym typeface="Mathematica1" pitchFamily="2" charset="2"/>
              </a:rPr>
              <a:t></a:t>
            </a:r>
            <a:r>
              <a:rPr lang="en-AU" sz="1000" b="1">
                <a:solidFill>
                  <a:schemeClr val="accent1"/>
                </a:solidFill>
                <a:cs typeface="Times New Roman" pitchFamily="18" charset="0"/>
              </a:rPr>
              <a:t> 90 keV (kinetic energy)</a:t>
            </a:r>
            <a:endParaRPr lang="en-AU" sz="1000" b="1">
              <a:solidFill>
                <a:schemeClr val="accent1"/>
              </a:solidFill>
              <a:cs typeface="Times New Roman" pitchFamily="18" charset="0"/>
              <a:sym typeface="Mathematica1" pitchFamily="2" charset="2"/>
            </a:endParaRPr>
          </a:p>
          <a:p>
            <a:pPr eaLnBrk="0" hangingPunct="0">
              <a:tabLst>
                <a:tab pos="1255713" algn="l"/>
                <a:tab pos="1487488" algn="l"/>
              </a:tabLst>
            </a:pPr>
            <a:r>
              <a:rPr lang="en-AU" sz="1000" b="1">
                <a:solidFill>
                  <a:schemeClr val="accent1"/>
                </a:solidFill>
                <a:cs typeface="Times New Roman" pitchFamily="18" charset="0"/>
                <a:sym typeface="Mathematica1" pitchFamily="2" charset="2"/>
              </a:rPr>
              <a:t>LINAC2	=	Linear accelerator </a:t>
            </a:r>
            <a:r>
              <a:rPr lang="en-AU" sz="1000" b="1">
                <a:solidFill>
                  <a:schemeClr val="accent1"/>
                </a:solidFill>
                <a:cs typeface="Times New Roman" pitchFamily="18" charset="0"/>
              </a:rPr>
              <a:t> 50 MeV</a:t>
            </a:r>
            <a:endParaRPr lang="en-AU" sz="1000" b="1">
              <a:solidFill>
                <a:schemeClr val="accent1"/>
              </a:solidFill>
              <a:cs typeface="Times New Roman" pitchFamily="18" charset="0"/>
              <a:sym typeface="Mathematica1" pitchFamily="2" charset="2"/>
            </a:endParaRPr>
          </a:p>
          <a:p>
            <a:pPr eaLnBrk="0" hangingPunct="0">
              <a:tabLst>
                <a:tab pos="1255713" algn="l"/>
                <a:tab pos="1487488" algn="l"/>
              </a:tabLst>
            </a:pPr>
            <a:r>
              <a:rPr lang="en-AU" sz="1000" b="1">
                <a:solidFill>
                  <a:schemeClr val="accent1"/>
                </a:solidFill>
                <a:cs typeface="Times New Roman" pitchFamily="18" charset="0"/>
                <a:sym typeface="Mathematica1" pitchFamily="2" charset="2"/>
              </a:rPr>
              <a:t>PSBooster	=	Proton Synchrotron Booster </a:t>
            </a:r>
            <a:r>
              <a:rPr lang="en-AU" sz="1000" b="1">
                <a:solidFill>
                  <a:schemeClr val="accent1"/>
                </a:solidFill>
                <a:cs typeface="Times New Roman" pitchFamily="18" charset="0"/>
              </a:rPr>
              <a:t> 1.4 GeV</a:t>
            </a:r>
            <a:endParaRPr lang="en-AU" sz="1000" b="1">
              <a:solidFill>
                <a:schemeClr val="accent1"/>
              </a:solidFill>
              <a:cs typeface="Times New Roman" pitchFamily="18" charset="0"/>
              <a:sym typeface="Mathematica1" pitchFamily="2" charset="2"/>
            </a:endParaRPr>
          </a:p>
          <a:p>
            <a:pPr eaLnBrk="0" hangingPunct="0">
              <a:tabLst>
                <a:tab pos="1255713" algn="l"/>
                <a:tab pos="1487488" algn="l"/>
              </a:tabLst>
            </a:pPr>
            <a:r>
              <a:rPr lang="en-AU" sz="1000" b="1">
                <a:solidFill>
                  <a:schemeClr val="accent1"/>
                </a:solidFill>
                <a:cs typeface="Times New Roman" pitchFamily="18" charset="0"/>
                <a:sym typeface="Mathematica1" pitchFamily="2" charset="2"/>
              </a:rPr>
              <a:t>PS	=	Proton Synchrotron </a:t>
            </a:r>
            <a:r>
              <a:rPr lang="en-AU" sz="1000" b="1">
                <a:solidFill>
                  <a:schemeClr val="accent1"/>
                </a:solidFill>
                <a:cs typeface="Times New Roman" pitchFamily="18" charset="0"/>
              </a:rPr>
              <a:t> 25 GeV</a:t>
            </a:r>
            <a:endParaRPr lang="en-AU" sz="1000" b="1">
              <a:solidFill>
                <a:schemeClr val="accent1"/>
              </a:solidFill>
              <a:cs typeface="Times New Roman" pitchFamily="18" charset="0"/>
              <a:sym typeface="Mathematica1" pitchFamily="2" charset="2"/>
            </a:endParaRPr>
          </a:p>
          <a:p>
            <a:pPr eaLnBrk="0" hangingPunct="0">
              <a:tabLst>
                <a:tab pos="1255713" algn="l"/>
                <a:tab pos="1487488" algn="l"/>
              </a:tabLst>
            </a:pPr>
            <a:r>
              <a:rPr lang="en-AU" sz="1000" b="1">
                <a:solidFill>
                  <a:schemeClr val="accent1"/>
                </a:solidFill>
                <a:cs typeface="Times New Roman" pitchFamily="18" charset="0"/>
                <a:sym typeface="Mathematica1" pitchFamily="2" charset="2"/>
              </a:rPr>
              <a:t>SPS	=	Super Proton Synchrotron </a:t>
            </a:r>
            <a:r>
              <a:rPr lang="en-AU" sz="1000" b="1">
                <a:solidFill>
                  <a:schemeClr val="accent1"/>
                </a:solidFill>
                <a:cs typeface="Times New Roman" pitchFamily="18" charset="0"/>
              </a:rPr>
              <a:t> 450 GeV</a:t>
            </a:r>
            <a:endParaRPr lang="en-AU" sz="1000" b="1">
              <a:solidFill>
                <a:schemeClr val="accent1"/>
              </a:solidFill>
              <a:cs typeface="Times New Roman" pitchFamily="18" charset="0"/>
              <a:sym typeface="Mathematica1" pitchFamily="2" charset="2"/>
            </a:endParaRPr>
          </a:p>
          <a:p>
            <a:pPr eaLnBrk="0" hangingPunct="0">
              <a:tabLst>
                <a:tab pos="1255713" algn="l"/>
                <a:tab pos="1487488" algn="l"/>
              </a:tabLst>
            </a:pPr>
            <a:r>
              <a:rPr lang="fr-FR" sz="1000" b="1">
                <a:solidFill>
                  <a:schemeClr val="accent1"/>
                </a:solidFill>
                <a:cs typeface="Times New Roman" pitchFamily="18" charset="0"/>
                <a:sym typeface="Mathematica1" pitchFamily="2" charset="2"/>
              </a:rPr>
              <a:t>LHC	=	Large Hadron Collider </a:t>
            </a:r>
            <a:r>
              <a:rPr lang="en-AU" sz="1000" b="1">
                <a:solidFill>
                  <a:schemeClr val="accent1"/>
                </a:solidFill>
                <a:cs typeface="Times New Roman" pitchFamily="18" charset="0"/>
                <a:sym typeface="Mathematica1" pitchFamily="2" charset="2"/>
              </a:rPr>
              <a:t></a:t>
            </a:r>
            <a:r>
              <a:rPr lang="en-AU" sz="1000" b="1">
                <a:solidFill>
                  <a:schemeClr val="accent1"/>
                </a:solidFill>
                <a:cs typeface="Times New Roman" pitchFamily="18" charset="0"/>
              </a:rPr>
              <a:t> 7 TeV</a:t>
            </a:r>
            <a:endParaRPr lang="en-AU" sz="1000" b="1">
              <a:solidFill>
                <a:schemeClr val="accent1"/>
              </a:solidFill>
              <a:cs typeface="Times New Roman" pitchFamily="18" charset="0"/>
              <a:sym typeface="Mathematica1" pitchFamily="2" charset="2"/>
            </a:endParaRPr>
          </a:p>
        </p:txBody>
      </p:sp>
      <p:sp>
        <p:nvSpPr>
          <p:cNvPr id="4" name="Title 1"/>
          <p:cNvSpPr txBox="1">
            <a:spLocks/>
          </p:cNvSpPr>
          <p:nvPr/>
        </p:nvSpPr>
        <p:spPr>
          <a:xfrm>
            <a:off x="457200" y="0"/>
            <a:ext cx="8229600" cy="1143000"/>
          </a:xfrm>
          <a:prstGeom prst="rect">
            <a:avLst/>
          </a:prstGeom>
        </p:spPr>
        <p:txBody>
          <a:bodyPr/>
          <a:lstStyle/>
          <a:p>
            <a:pPr algn="ctr" eaLnBrk="0" hangingPunct="0">
              <a:defRPr/>
            </a:pPr>
            <a:r>
              <a:rPr lang="en-US" sz="4400" dirty="0">
                <a:latin typeface="+mj-lt"/>
                <a:ea typeface="+mj-ea"/>
                <a:cs typeface="+mj-cs"/>
              </a:rPr>
              <a:t>LHC injector complex</a:t>
            </a:r>
          </a:p>
        </p:txBody>
      </p:sp>
    </p:spTree>
    <p:extLst>
      <p:ext uri="{BB962C8B-B14F-4D97-AF65-F5344CB8AC3E}">
        <p14:creationId xmlns:p14="http://schemas.microsoft.com/office/powerpoint/2010/main" val="15837722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3810000"/>
          <a:ext cx="9144000" cy="2462212"/>
        </p:xfrm>
        <a:graphic>
          <a:graphicData uri="http://schemas.openxmlformats.org/drawingml/2006/table">
            <a:tbl>
              <a:tblPr/>
              <a:tblGrid>
                <a:gridCol w="1257905"/>
                <a:gridCol w="756415"/>
                <a:gridCol w="842968"/>
                <a:gridCol w="558592"/>
                <a:gridCol w="599219"/>
                <a:gridCol w="785501"/>
                <a:gridCol w="758247"/>
                <a:gridCol w="599219"/>
                <a:gridCol w="852334"/>
                <a:gridCol w="691414"/>
                <a:gridCol w="700780"/>
                <a:gridCol w="741406"/>
              </a:tblGrid>
              <a:tr h="311587">
                <a:tc>
                  <a:txBody>
                    <a:bodyPr/>
                    <a:lstStyle/>
                    <a:p>
                      <a:pPr algn="l" fontAlgn="b"/>
                      <a:r>
                        <a:rPr lang="en-GB" sz="1400" b="0" i="0" u="none" strike="noStrike" dirty="0">
                          <a:solidFill>
                            <a:srgbClr val="000000"/>
                          </a:solidFill>
                          <a:latin typeface="Calibri"/>
                        </a:rPr>
                        <a:t> </a:t>
                      </a:r>
                    </a:p>
                  </a:txBody>
                  <a:tcPr marL="6773" marR="6773" marT="6773" marB="0" anchor="b">
                    <a:lnL>
                      <a:noFill/>
                    </a:lnL>
                    <a:lnR w="12700" cap="flat" cmpd="sng" algn="ctr">
                      <a:solidFill>
                        <a:srgbClr val="000000"/>
                      </a:solidFill>
                      <a:prstDash val="solid"/>
                      <a:round/>
                      <a:headEnd type="none" w="med" len="med"/>
                      <a:tailEnd type="none" w="med" len="med"/>
                    </a:lnR>
                    <a:lnT>
                      <a:noFill/>
                    </a:lnT>
                    <a:lnB>
                      <a:noFill/>
                    </a:lnB>
                    <a:noFill/>
                  </a:tcPr>
                </a:tc>
                <a:tc gridSpan="11">
                  <a:txBody>
                    <a:bodyPr/>
                    <a:lstStyle/>
                    <a:p>
                      <a:pPr algn="ctr" fontAlgn="b"/>
                      <a:r>
                        <a:rPr lang="en-GB" sz="2000" b="0" i="0" u="none" strike="noStrike" dirty="0" smtClean="0">
                          <a:solidFill>
                            <a:srgbClr val="006100"/>
                          </a:solidFill>
                          <a:latin typeface="Calibri"/>
                        </a:rPr>
                        <a:t>Possible </a:t>
                      </a:r>
                      <a:r>
                        <a:rPr lang="en-GB" sz="2000" b="0" i="0" u="none" strike="noStrike" dirty="0">
                          <a:solidFill>
                            <a:srgbClr val="006100"/>
                          </a:solidFill>
                          <a:latin typeface="Calibri"/>
                        </a:rPr>
                        <a:t>Characteristics </a:t>
                      </a:r>
                      <a:r>
                        <a:rPr lang="en-GB" sz="2000" b="0" i="0" u="none" strike="noStrike" dirty="0" smtClean="0">
                          <a:solidFill>
                            <a:srgbClr val="006100"/>
                          </a:solidFill>
                          <a:latin typeface="Calibri"/>
                        </a:rPr>
                        <a:t>2011</a:t>
                      </a:r>
                      <a:endParaRPr lang="en-GB" sz="2000" b="0" i="0" u="none" strike="noStrike" dirty="0">
                        <a:solidFill>
                          <a:srgbClr val="006100"/>
                        </a:solidFill>
                        <a:latin typeface="Calibri"/>
                      </a:endParaRP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20143">
                <a:tc>
                  <a:txBody>
                    <a:bodyPr/>
                    <a:lstStyle/>
                    <a:p>
                      <a:pPr algn="l" fontAlgn="b"/>
                      <a:r>
                        <a:rPr lang="en-GB" sz="1400" b="1" i="0" u="none" strike="noStrike" dirty="0">
                          <a:solidFill>
                            <a:srgbClr val="000000"/>
                          </a:solidFill>
                          <a:latin typeface="Calibri"/>
                        </a:rPr>
                        <a:t> </a:t>
                      </a:r>
                    </a:p>
                  </a:txBody>
                  <a:tcPr marL="6773" marR="6773" marT="6773" marB="0" anchor="b">
                    <a:lnL>
                      <a:noFill/>
                    </a:lnL>
                    <a:lnR w="12700" cap="flat" cmpd="sng" algn="ctr">
                      <a:solidFill>
                        <a:srgbClr val="000000"/>
                      </a:solidFill>
                      <a:prstDash val="solid"/>
                      <a:round/>
                      <a:headEnd type="none" w="med" len="med"/>
                      <a:tailEnd type="none" w="med" len="med"/>
                    </a:lnR>
                    <a:lnT>
                      <a:noFill/>
                    </a:lnT>
                    <a:lnB>
                      <a:noFill/>
                    </a:lnB>
                    <a:noFill/>
                  </a:tcPr>
                </a:tc>
                <a:tc gridSpan="4">
                  <a:txBody>
                    <a:bodyPr/>
                    <a:lstStyle/>
                    <a:p>
                      <a:pPr algn="ctr" fontAlgn="b"/>
                      <a:r>
                        <a:rPr lang="en-GB" sz="1400" b="1" i="0" u="none" strike="noStrike" dirty="0">
                          <a:solidFill>
                            <a:srgbClr val="000000"/>
                          </a:solidFill>
                          <a:latin typeface="Calibri"/>
                        </a:rPr>
                        <a:t>PSB extraction</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gn="ctr" fontAlgn="b"/>
                      <a:r>
                        <a:rPr lang="en-GB" sz="1400" b="1" i="0" u="none" strike="noStrike">
                          <a:solidFill>
                            <a:srgbClr val="000000"/>
                          </a:solidFill>
                          <a:latin typeface="Calibri"/>
                        </a:rPr>
                        <a:t>PS extraction</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gridSpan="4">
                  <a:txBody>
                    <a:bodyPr/>
                    <a:lstStyle/>
                    <a:p>
                      <a:pPr algn="ctr" fontAlgn="b"/>
                      <a:r>
                        <a:rPr lang="en-GB" sz="1400" b="1" i="0" u="none" strike="noStrike" dirty="0">
                          <a:solidFill>
                            <a:srgbClr val="000000"/>
                          </a:solidFill>
                          <a:latin typeface="Calibri"/>
                        </a:rPr>
                        <a:t>SPS extraction</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20143">
                <a:tc>
                  <a:txBody>
                    <a:bodyPr/>
                    <a:lstStyle/>
                    <a:p>
                      <a:pPr algn="l" fontAlgn="b"/>
                      <a:r>
                        <a:rPr lang="en-GB" sz="1400" b="1" i="0" u="none" strike="noStrike" dirty="0">
                          <a:solidFill>
                            <a:srgbClr val="000000"/>
                          </a:solidFill>
                          <a:latin typeface="Calibri"/>
                        </a:rPr>
                        <a:t> </a:t>
                      </a:r>
                    </a:p>
                  </a:txBody>
                  <a:tcPr marL="6773" marR="6773" marT="6773"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400" b="1" i="0" u="none" strike="noStrike" dirty="0" err="1">
                          <a:solidFill>
                            <a:srgbClr val="000000"/>
                          </a:solidFill>
                          <a:latin typeface="Calibri"/>
                        </a:rPr>
                        <a:t>Ip</a:t>
                      </a:r>
                      <a:r>
                        <a:rPr lang="en-GB" sz="1400" b="1" i="0" u="none" strike="noStrike" dirty="0">
                          <a:solidFill>
                            <a:srgbClr val="000000"/>
                          </a:solidFill>
                          <a:latin typeface="Calibri"/>
                        </a:rPr>
                        <a:t> / </a:t>
                      </a:r>
                      <a:r>
                        <a:rPr lang="en-GB" sz="1400" b="1" i="0" u="none" strike="noStrike" dirty="0" smtClean="0">
                          <a:solidFill>
                            <a:srgbClr val="000000"/>
                          </a:solidFill>
                          <a:latin typeface="Calibri"/>
                        </a:rPr>
                        <a:t>ring</a:t>
                      </a:r>
                      <a:endParaRPr lang="en-GB" sz="1400" b="1" i="0" u="none" strike="noStrike" dirty="0">
                        <a:solidFill>
                          <a:srgbClr val="000000"/>
                        </a:solidFill>
                        <a:latin typeface="Calibri"/>
                      </a:endParaRPr>
                    </a:p>
                  </a:txBody>
                  <a:tcPr marL="6773" marR="6773" marT="67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400" b="1" i="0" u="none" strike="noStrike" dirty="0" err="1">
                          <a:solidFill>
                            <a:srgbClr val="000000"/>
                          </a:solidFill>
                          <a:latin typeface="Calibri"/>
                        </a:rPr>
                        <a:t>ɛ</a:t>
                      </a:r>
                      <a:r>
                        <a:rPr lang="en-GB" sz="1400" b="1" i="0" u="none" strike="noStrike" baseline="-25000" dirty="0" err="1">
                          <a:solidFill>
                            <a:srgbClr val="000000"/>
                          </a:solidFill>
                          <a:latin typeface="Calibri"/>
                        </a:rPr>
                        <a:t>h</a:t>
                      </a:r>
                      <a:r>
                        <a:rPr lang="en-GB" sz="1400" b="1" i="0" u="none" strike="noStrike" dirty="0">
                          <a:solidFill>
                            <a:srgbClr val="000000"/>
                          </a:solidFill>
                          <a:latin typeface="Calibri"/>
                        </a:rPr>
                        <a:t> and </a:t>
                      </a:r>
                      <a:r>
                        <a:rPr lang="en-GB" sz="1400" b="1" i="0" u="none" strike="noStrike" dirty="0" err="1">
                          <a:solidFill>
                            <a:srgbClr val="000000"/>
                          </a:solidFill>
                          <a:latin typeface="Calibri"/>
                        </a:rPr>
                        <a:t>ɛ</a:t>
                      </a:r>
                      <a:r>
                        <a:rPr lang="en-GB" sz="1400" b="1" i="0" u="none" strike="noStrike" baseline="-25000" dirty="0" err="1">
                          <a:solidFill>
                            <a:srgbClr val="000000"/>
                          </a:solidFill>
                          <a:latin typeface="Calibri"/>
                        </a:rPr>
                        <a:t>v</a:t>
                      </a:r>
                      <a:endParaRPr lang="en-GB" sz="1400" b="1" i="0" u="none" strike="noStrike" dirty="0">
                        <a:solidFill>
                          <a:srgbClr val="00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400" b="1" i="0" u="none" strike="noStrike" dirty="0" err="1">
                          <a:solidFill>
                            <a:srgbClr val="000000"/>
                          </a:solidFill>
                          <a:latin typeface="Calibri"/>
                        </a:rPr>
                        <a:t>nb</a:t>
                      </a:r>
                      <a:endParaRPr lang="en-GB" sz="1400" b="1" i="0" u="none" strike="noStrike" dirty="0">
                        <a:solidFill>
                          <a:srgbClr val="00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400" b="1" i="0" u="none" strike="noStrike" dirty="0" err="1">
                          <a:solidFill>
                            <a:srgbClr val="000000"/>
                          </a:solidFill>
                          <a:latin typeface="Calibri"/>
                        </a:rPr>
                        <a:t>nb</a:t>
                      </a:r>
                      <a:endParaRPr lang="en-GB" sz="1400" b="1" i="0" u="none" strike="noStrike" dirty="0">
                        <a:solidFill>
                          <a:srgbClr val="00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400" b="1" i="0" u="none" strike="noStrike" dirty="0" err="1">
                          <a:solidFill>
                            <a:srgbClr val="000000"/>
                          </a:solidFill>
                          <a:latin typeface="Calibri"/>
                        </a:rPr>
                        <a:t>Ip</a:t>
                      </a:r>
                      <a:r>
                        <a:rPr lang="en-GB" sz="1400" b="1" i="0" u="none" strike="noStrike" dirty="0">
                          <a:solidFill>
                            <a:srgbClr val="000000"/>
                          </a:solidFill>
                          <a:latin typeface="Calibri"/>
                        </a:rPr>
                        <a:t> / bunch</a:t>
                      </a:r>
                    </a:p>
                  </a:txBody>
                  <a:tcPr marL="6773" marR="6773" marT="67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400" b="1" i="0" u="none" strike="noStrike" dirty="0" err="1">
                          <a:solidFill>
                            <a:srgbClr val="000000"/>
                          </a:solidFill>
                          <a:latin typeface="Calibri"/>
                        </a:rPr>
                        <a:t>ɛ</a:t>
                      </a:r>
                      <a:r>
                        <a:rPr lang="en-GB" sz="1400" b="1" i="0" u="none" strike="noStrike" baseline="-25000" dirty="0" err="1">
                          <a:solidFill>
                            <a:srgbClr val="000000"/>
                          </a:solidFill>
                          <a:latin typeface="Calibri"/>
                        </a:rPr>
                        <a:t>h</a:t>
                      </a:r>
                      <a:r>
                        <a:rPr lang="en-GB" sz="1400" b="1" i="0" u="none" strike="noStrike" dirty="0">
                          <a:solidFill>
                            <a:srgbClr val="000000"/>
                          </a:solidFill>
                          <a:latin typeface="Calibri"/>
                        </a:rPr>
                        <a:t> and </a:t>
                      </a:r>
                      <a:r>
                        <a:rPr lang="en-GB" sz="1400" b="1" i="0" u="none" strike="noStrike" dirty="0" err="1">
                          <a:solidFill>
                            <a:srgbClr val="000000"/>
                          </a:solidFill>
                          <a:latin typeface="Calibri"/>
                        </a:rPr>
                        <a:t>ɛ</a:t>
                      </a:r>
                      <a:r>
                        <a:rPr lang="en-GB" sz="1400" b="1" i="0" u="none" strike="noStrike" baseline="-25000" dirty="0" err="1">
                          <a:solidFill>
                            <a:srgbClr val="000000"/>
                          </a:solidFill>
                          <a:latin typeface="Calibri"/>
                        </a:rPr>
                        <a:t>v</a:t>
                      </a:r>
                      <a:endParaRPr lang="en-GB" sz="1400" b="1" i="0" u="none" strike="noStrike" dirty="0">
                        <a:solidFill>
                          <a:srgbClr val="00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400" b="1" i="0" u="none" strike="noStrike">
                          <a:solidFill>
                            <a:srgbClr val="000000"/>
                          </a:solidFill>
                          <a:latin typeface="Calibri"/>
                        </a:rPr>
                        <a:t>nb</a:t>
                      </a:r>
                    </a:p>
                  </a:txBody>
                  <a:tcPr marL="6773" marR="6773" marT="67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400" b="1" i="0" u="none" strike="noStrike">
                          <a:solidFill>
                            <a:srgbClr val="000000"/>
                          </a:solidFill>
                          <a:latin typeface="Calibri"/>
                        </a:rPr>
                        <a:t>Ip / bunch</a:t>
                      </a:r>
                    </a:p>
                  </a:txBody>
                  <a:tcPr marL="6773" marR="6773" marT="67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400" b="1" i="0" u="none" strike="noStrike">
                          <a:solidFill>
                            <a:srgbClr val="000000"/>
                          </a:solidFill>
                          <a:latin typeface="Calibri"/>
                        </a:rPr>
                        <a:t>ɛ</a:t>
                      </a:r>
                      <a:r>
                        <a:rPr lang="en-GB" sz="1400" b="1" i="0" u="none" strike="noStrike" baseline="-25000">
                          <a:solidFill>
                            <a:srgbClr val="000000"/>
                          </a:solidFill>
                          <a:latin typeface="Calibri"/>
                        </a:rPr>
                        <a:t>h</a:t>
                      </a:r>
                      <a:r>
                        <a:rPr lang="en-GB" sz="1400" b="1" i="0" u="none" strike="noStrike">
                          <a:solidFill>
                            <a:srgbClr val="000000"/>
                          </a:solidFill>
                          <a:latin typeface="Calibri"/>
                        </a:rPr>
                        <a:t> and ɛ</a:t>
                      </a:r>
                      <a:r>
                        <a:rPr lang="en-GB" sz="1400" b="1" i="0" u="none" strike="noStrike" baseline="-25000">
                          <a:solidFill>
                            <a:srgbClr val="000000"/>
                          </a:solidFill>
                          <a:latin typeface="Calibri"/>
                        </a:rPr>
                        <a:t>v</a:t>
                      </a:r>
                      <a:endParaRPr lang="en-GB" sz="1400" b="1" i="0" u="none" strike="noStrike">
                        <a:solidFill>
                          <a:srgbClr val="00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400" b="1" i="0" u="none" strike="noStrike">
                          <a:solidFill>
                            <a:srgbClr val="000000"/>
                          </a:solidFill>
                          <a:latin typeface="Calibri"/>
                        </a:rPr>
                        <a:t>ɛ</a:t>
                      </a:r>
                      <a:r>
                        <a:rPr lang="en-GB" sz="1400" b="1" i="0" u="none" strike="noStrike" baseline="-25000">
                          <a:solidFill>
                            <a:srgbClr val="000000"/>
                          </a:solidFill>
                          <a:latin typeface="Calibri"/>
                        </a:rPr>
                        <a:t>longit</a:t>
                      </a:r>
                      <a:endParaRPr lang="en-GB" sz="1400" b="1" i="0" u="none" strike="noStrike">
                        <a:solidFill>
                          <a:srgbClr val="00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400" b="1" i="0" u="none" strike="noStrike">
                          <a:solidFill>
                            <a:srgbClr val="000000"/>
                          </a:solidFill>
                          <a:latin typeface="Calibri"/>
                        </a:rPr>
                        <a:t>nb</a:t>
                      </a:r>
                    </a:p>
                  </a:txBody>
                  <a:tcPr marL="6773" marR="6773" marT="67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433512">
                <a:tc>
                  <a:txBody>
                    <a:bodyPr/>
                    <a:lstStyle/>
                    <a:p>
                      <a:pPr algn="l" fontAlgn="b"/>
                      <a:r>
                        <a:rPr lang="en-GB" sz="1400" b="1" i="0" u="none" strike="noStrike" dirty="0">
                          <a:solidFill>
                            <a:srgbClr val="000000"/>
                          </a:solidFill>
                          <a:latin typeface="Calibri"/>
                        </a:rPr>
                        <a:t> </a:t>
                      </a:r>
                    </a:p>
                  </a:txBody>
                  <a:tcPr marL="6773" marR="6773" marT="6773"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400" b="1" i="0" u="none" strike="noStrike" dirty="0">
                          <a:solidFill>
                            <a:srgbClr val="000000"/>
                          </a:solidFill>
                          <a:latin typeface="Calibri"/>
                        </a:rPr>
                        <a:t>[x10</a:t>
                      </a:r>
                      <a:r>
                        <a:rPr lang="en-GB" sz="1400" b="1" i="0" u="none" strike="noStrike" baseline="30000" dirty="0">
                          <a:solidFill>
                            <a:srgbClr val="000000"/>
                          </a:solidFill>
                          <a:latin typeface="Calibri"/>
                        </a:rPr>
                        <a:t>11</a:t>
                      </a:r>
                      <a:r>
                        <a:rPr lang="en-GB" sz="1400" b="1" i="0" u="none" strike="noStrike" dirty="0">
                          <a:solidFill>
                            <a:srgbClr val="000000"/>
                          </a:solidFill>
                          <a:latin typeface="Calibri"/>
                        </a:rPr>
                        <a:t>]</a:t>
                      </a:r>
                    </a:p>
                  </a:txBody>
                  <a:tcPr marL="6773" marR="6773" marT="67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400" b="1" i="0" u="none" strike="noStrike" dirty="0">
                          <a:solidFill>
                            <a:srgbClr val="000000"/>
                          </a:solidFill>
                          <a:latin typeface="Calibri"/>
                        </a:rPr>
                        <a:t>[mm ∙ </a:t>
                      </a:r>
                      <a:r>
                        <a:rPr lang="en-GB" sz="1400" b="1" i="0" u="none" strike="noStrike" dirty="0" err="1">
                          <a:solidFill>
                            <a:srgbClr val="000000"/>
                          </a:solidFill>
                          <a:latin typeface="Calibri"/>
                        </a:rPr>
                        <a:t>mrad</a:t>
                      </a:r>
                      <a:r>
                        <a:rPr lang="en-GB" sz="1400" b="1" i="0" u="none" strike="noStrike" dirty="0">
                          <a:solidFill>
                            <a:srgbClr val="000000"/>
                          </a:solidFill>
                          <a:latin typeface="Calibri"/>
                        </a:rPr>
                        <a:t>]</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400" b="1" i="0" u="none" strike="noStrike">
                          <a:solidFill>
                            <a:srgbClr val="000000"/>
                          </a:solidFill>
                          <a:latin typeface="Calibri"/>
                        </a:rPr>
                        <a:t>batches</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400" b="1" i="0" u="none" strike="noStrike" dirty="0">
                          <a:solidFill>
                            <a:srgbClr val="000000"/>
                          </a:solidFill>
                          <a:latin typeface="Calibri"/>
                        </a:rPr>
                        <a:t>bunches</a:t>
                      </a:r>
                    </a:p>
                  </a:txBody>
                  <a:tcPr marL="6773" marR="6773" marT="67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400" b="1" i="0" u="none" strike="noStrike" dirty="0">
                          <a:solidFill>
                            <a:srgbClr val="000000"/>
                          </a:solidFill>
                          <a:latin typeface="Calibri"/>
                        </a:rPr>
                        <a:t>[x10</a:t>
                      </a:r>
                      <a:r>
                        <a:rPr lang="en-GB" sz="1400" b="1" i="0" u="none" strike="noStrike" baseline="30000" dirty="0">
                          <a:solidFill>
                            <a:srgbClr val="000000"/>
                          </a:solidFill>
                          <a:latin typeface="Calibri"/>
                        </a:rPr>
                        <a:t>11</a:t>
                      </a:r>
                      <a:r>
                        <a:rPr lang="en-GB" sz="1400" b="1" i="0" u="none" strike="noStrike" dirty="0">
                          <a:solidFill>
                            <a:srgbClr val="000000"/>
                          </a:solidFill>
                          <a:latin typeface="Calibri"/>
                        </a:rPr>
                        <a:t>]</a:t>
                      </a:r>
                    </a:p>
                  </a:txBody>
                  <a:tcPr marL="6773" marR="6773" marT="67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400" b="1" i="0" u="none" strike="noStrike" dirty="0">
                          <a:solidFill>
                            <a:srgbClr val="000000"/>
                          </a:solidFill>
                          <a:latin typeface="Calibri"/>
                        </a:rPr>
                        <a:t>[mm ∙ </a:t>
                      </a:r>
                      <a:r>
                        <a:rPr lang="en-GB" sz="1400" b="1" i="0" u="none" strike="noStrike" dirty="0" err="1">
                          <a:solidFill>
                            <a:srgbClr val="000000"/>
                          </a:solidFill>
                          <a:latin typeface="Calibri"/>
                        </a:rPr>
                        <a:t>mrad</a:t>
                      </a:r>
                      <a:r>
                        <a:rPr lang="en-GB" sz="1400" b="1" i="0" u="none" strike="noStrike" dirty="0">
                          <a:solidFill>
                            <a:srgbClr val="000000"/>
                          </a:solidFill>
                          <a:latin typeface="Calibri"/>
                        </a:rPr>
                        <a:t>]</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400" b="1" i="0" u="none" strike="noStrike">
                          <a:solidFill>
                            <a:srgbClr val="000000"/>
                          </a:solidFill>
                          <a:latin typeface="Calibri"/>
                        </a:rPr>
                        <a:t>bunches</a:t>
                      </a:r>
                    </a:p>
                  </a:txBody>
                  <a:tcPr marL="6773" marR="6773" marT="67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400" b="1" i="0" u="none" strike="noStrike">
                          <a:solidFill>
                            <a:srgbClr val="000000"/>
                          </a:solidFill>
                          <a:latin typeface="Calibri"/>
                        </a:rPr>
                        <a:t>[x10</a:t>
                      </a:r>
                      <a:r>
                        <a:rPr lang="en-GB" sz="1400" b="1" i="0" u="none" strike="noStrike" baseline="30000">
                          <a:solidFill>
                            <a:srgbClr val="000000"/>
                          </a:solidFill>
                          <a:latin typeface="Calibri"/>
                        </a:rPr>
                        <a:t>11</a:t>
                      </a:r>
                      <a:r>
                        <a:rPr lang="en-GB" sz="1400" b="1" i="0" u="none" strike="noStrike">
                          <a:solidFill>
                            <a:srgbClr val="000000"/>
                          </a:solidFill>
                          <a:latin typeface="Calibri"/>
                        </a:rPr>
                        <a:t>]</a:t>
                      </a:r>
                    </a:p>
                  </a:txBody>
                  <a:tcPr marL="6773" marR="6773" marT="67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400" b="1" i="0" u="none" strike="noStrike">
                          <a:solidFill>
                            <a:srgbClr val="000000"/>
                          </a:solidFill>
                          <a:latin typeface="Calibri"/>
                        </a:rPr>
                        <a:t>[mm ∙ mrad]</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400" b="1" i="0" u="none" strike="noStrike">
                          <a:solidFill>
                            <a:srgbClr val="000000"/>
                          </a:solidFill>
                          <a:latin typeface="Calibri"/>
                        </a:rPr>
                        <a:t>[eVs]</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400" b="1" i="0" u="none" strike="noStrike">
                          <a:solidFill>
                            <a:srgbClr val="000000"/>
                          </a:solidFill>
                          <a:latin typeface="Calibri"/>
                        </a:rPr>
                        <a:t>bunches</a:t>
                      </a:r>
                    </a:p>
                  </a:txBody>
                  <a:tcPr marL="6773" marR="6773" marT="67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433512">
                <a:tc>
                  <a:txBody>
                    <a:bodyPr/>
                    <a:lstStyle/>
                    <a:p>
                      <a:pPr algn="l" fontAlgn="b"/>
                      <a:r>
                        <a:rPr lang="en-GB" sz="1400" b="1" i="0" u="none" strike="noStrike" dirty="0">
                          <a:solidFill>
                            <a:srgbClr val="000000"/>
                          </a:solidFill>
                          <a:latin typeface="Calibri"/>
                        </a:rPr>
                        <a:t> </a:t>
                      </a:r>
                    </a:p>
                  </a:txBody>
                  <a:tcPr marL="6773" marR="6773" marT="677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GB" sz="1400" b="1" i="0" u="none" strike="noStrike">
                          <a:solidFill>
                            <a:srgbClr val="000000"/>
                          </a:solidFill>
                          <a:latin typeface="Calibri"/>
                        </a:rPr>
                        <a:t> </a:t>
                      </a:r>
                    </a:p>
                  </a:txBody>
                  <a:tcPr marL="6773" marR="6773" marT="67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l-GR" sz="1400" b="1" i="0" u="none" strike="noStrike" dirty="0">
                          <a:solidFill>
                            <a:srgbClr val="000000"/>
                          </a:solidFill>
                          <a:latin typeface="Calibri"/>
                        </a:rPr>
                        <a:t>1σ, </a:t>
                      </a:r>
                      <a:r>
                        <a:rPr lang="en-GB" sz="1400" b="1" i="0" u="none" strike="noStrike" dirty="0">
                          <a:solidFill>
                            <a:srgbClr val="000000"/>
                          </a:solidFill>
                          <a:latin typeface="Calibri"/>
                        </a:rPr>
                        <a:t>norm.</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400" b="1" i="0" u="none" strike="noStrike">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400" b="1" i="0" u="none" strike="noStrike" dirty="0">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400" b="1" i="0" u="none" strike="noStrike" dirty="0">
                          <a:solidFill>
                            <a:srgbClr val="000000"/>
                          </a:solidFill>
                          <a:latin typeface="Calibri"/>
                        </a:rPr>
                        <a:t> </a:t>
                      </a:r>
                    </a:p>
                  </a:txBody>
                  <a:tcPr marL="6773" marR="6773" marT="67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l-GR" sz="1400" b="1" i="0" u="none" strike="noStrike" dirty="0">
                          <a:solidFill>
                            <a:srgbClr val="000000"/>
                          </a:solidFill>
                          <a:latin typeface="Calibri"/>
                        </a:rPr>
                        <a:t>1σ, </a:t>
                      </a:r>
                      <a:r>
                        <a:rPr lang="en-GB" sz="1400" b="1" i="0" u="none" strike="noStrike" dirty="0">
                          <a:solidFill>
                            <a:srgbClr val="000000"/>
                          </a:solidFill>
                          <a:latin typeface="Calibri"/>
                        </a:rPr>
                        <a:t>norm.</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400" b="1" i="0" u="none" strike="noStrike">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400" b="1" i="0" u="none" strike="noStrike">
                          <a:solidFill>
                            <a:srgbClr val="000000"/>
                          </a:solidFill>
                          <a:latin typeface="Calibri"/>
                        </a:rPr>
                        <a:t> </a:t>
                      </a:r>
                    </a:p>
                  </a:txBody>
                  <a:tcPr marL="6773" marR="6773" marT="67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l-GR" sz="1400" b="1" i="0" u="none" strike="noStrike">
                          <a:solidFill>
                            <a:srgbClr val="000000"/>
                          </a:solidFill>
                          <a:latin typeface="Calibri"/>
                        </a:rPr>
                        <a:t>1σ, </a:t>
                      </a:r>
                      <a:r>
                        <a:rPr lang="en-GB" sz="1400" b="1" i="0" u="none" strike="noStrike">
                          <a:solidFill>
                            <a:srgbClr val="000000"/>
                          </a:solidFill>
                          <a:latin typeface="Calibri"/>
                        </a:rPr>
                        <a:t>norm.</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400" b="1" i="0" u="none" strike="noStrike">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400" b="1" i="0" u="none" strike="noStrike">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81105">
                <a:tc>
                  <a:txBody>
                    <a:bodyPr/>
                    <a:lstStyle/>
                    <a:p>
                      <a:pPr algn="l" fontAlgn="b"/>
                      <a:r>
                        <a:rPr lang="en-GB" sz="1800" b="1" i="0" u="none" strike="noStrike" dirty="0" smtClean="0">
                          <a:solidFill>
                            <a:srgbClr val="00B050"/>
                          </a:solidFill>
                          <a:latin typeface="Calibri"/>
                        </a:rPr>
                        <a:t>LHC25 (DB)</a:t>
                      </a:r>
                      <a:endParaRPr lang="en-GB" sz="1800" b="1" i="0" u="none" strike="noStrike" dirty="0">
                        <a:solidFill>
                          <a:srgbClr val="00B050"/>
                        </a:solidFill>
                        <a:latin typeface="Calibri"/>
                      </a:endParaRP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dirty="0" smtClean="0">
                          <a:solidFill>
                            <a:srgbClr val="000000"/>
                          </a:solidFill>
                          <a:latin typeface="Calibri"/>
                        </a:rPr>
                        <a:t>16</a:t>
                      </a:r>
                      <a:r>
                        <a:rPr lang="en-GB" sz="1800" b="0" i="0" u="none" strike="noStrike" dirty="0">
                          <a:solidFill>
                            <a:srgbClr val="000000"/>
                          </a:solidFill>
                          <a:latin typeface="Calibri"/>
                        </a:rPr>
                        <a:t> </a:t>
                      </a:r>
                    </a:p>
                  </a:txBody>
                  <a:tcPr marL="6773" marR="6773" marT="67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dirty="0">
                          <a:solidFill>
                            <a:srgbClr val="000000"/>
                          </a:solidFill>
                          <a:latin typeface="Calibri"/>
                        </a:rPr>
                        <a:t> </a:t>
                      </a:r>
                      <a:r>
                        <a:rPr lang="en-GB" sz="1800" b="0" i="0" u="none" strike="noStrike" dirty="0" smtClean="0">
                          <a:solidFill>
                            <a:srgbClr val="000000"/>
                          </a:solidFill>
                          <a:latin typeface="Calibri"/>
                        </a:rPr>
                        <a:t>2.5</a:t>
                      </a:r>
                      <a:endParaRPr lang="en-GB" sz="1800" b="0" i="0" u="none" strike="noStrike" dirty="0">
                        <a:solidFill>
                          <a:srgbClr val="00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dirty="0">
                          <a:solidFill>
                            <a:srgbClr val="000000"/>
                          </a:solidFill>
                          <a:latin typeface="Calibri"/>
                        </a:rPr>
                        <a:t>2</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dirty="0">
                          <a:solidFill>
                            <a:srgbClr val="000000"/>
                          </a:solidFill>
                          <a:latin typeface="Calibri"/>
                        </a:rPr>
                        <a:t>4 + 2</a:t>
                      </a:r>
                    </a:p>
                  </a:txBody>
                  <a:tcPr marL="6773" marR="6773" marT="67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dirty="0">
                          <a:solidFill>
                            <a:srgbClr val="000000"/>
                          </a:solidFill>
                          <a:latin typeface="Calibri"/>
                        </a:rPr>
                        <a:t> </a:t>
                      </a:r>
                      <a:r>
                        <a:rPr lang="en-GB" sz="1800" b="0" i="0" u="none" strike="noStrike" dirty="0" smtClean="0">
                          <a:solidFill>
                            <a:srgbClr val="000000"/>
                          </a:solidFill>
                          <a:latin typeface="Calibri"/>
                        </a:rPr>
                        <a:t>1.3</a:t>
                      </a:r>
                      <a:endParaRPr lang="en-GB" sz="1800" b="0" i="0" u="none" strike="noStrike" dirty="0">
                        <a:solidFill>
                          <a:srgbClr val="000000"/>
                        </a:solidFill>
                        <a:latin typeface="Calibri"/>
                      </a:endParaRPr>
                    </a:p>
                  </a:txBody>
                  <a:tcPr marL="6773" marR="6773" marT="67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dirty="0">
                          <a:solidFill>
                            <a:srgbClr val="000000"/>
                          </a:solidFill>
                          <a:latin typeface="Calibri"/>
                        </a:rPr>
                        <a:t> </a:t>
                      </a:r>
                      <a:r>
                        <a:rPr lang="en-GB" sz="1800" b="0" i="0" u="none" strike="noStrike" dirty="0" smtClean="0">
                          <a:solidFill>
                            <a:srgbClr val="000000"/>
                          </a:solidFill>
                          <a:latin typeface="Calibri"/>
                        </a:rPr>
                        <a:t>2.5</a:t>
                      </a:r>
                      <a:endParaRPr lang="en-GB" sz="1800" b="0" i="0" u="none" strike="noStrike" dirty="0">
                        <a:solidFill>
                          <a:srgbClr val="00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dirty="0">
                          <a:solidFill>
                            <a:srgbClr val="000000"/>
                          </a:solidFill>
                          <a:latin typeface="Calibri"/>
                        </a:rPr>
                        <a:t>72</a:t>
                      </a:r>
                    </a:p>
                  </a:txBody>
                  <a:tcPr marL="6773" marR="6773" marT="67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1" i="0" u="none" strike="noStrike" dirty="0" smtClean="0">
                          <a:solidFill>
                            <a:srgbClr val="00B050"/>
                          </a:solidFill>
                          <a:latin typeface="Calibri"/>
                        </a:rPr>
                        <a:t>1.15</a:t>
                      </a:r>
                      <a:endParaRPr lang="en-GB" sz="1800" b="1" i="0" u="none" strike="noStrike" dirty="0">
                        <a:solidFill>
                          <a:srgbClr val="00B050"/>
                        </a:solidFill>
                        <a:latin typeface="Calibri"/>
                      </a:endParaRPr>
                    </a:p>
                  </a:txBody>
                  <a:tcPr marL="6773" marR="6773" marT="67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1" i="0" u="none" strike="noStrike" dirty="0">
                          <a:solidFill>
                            <a:srgbClr val="00B050"/>
                          </a:solidFill>
                          <a:latin typeface="Calibri"/>
                        </a:rPr>
                        <a:t> </a:t>
                      </a:r>
                      <a:r>
                        <a:rPr lang="en-GB" sz="1800" b="1" i="0" u="none" strike="noStrike" dirty="0" smtClean="0">
                          <a:solidFill>
                            <a:srgbClr val="00B050"/>
                          </a:solidFill>
                          <a:latin typeface="Calibri"/>
                        </a:rPr>
                        <a:t>3.6</a:t>
                      </a:r>
                      <a:endParaRPr lang="en-GB" sz="1800" b="1" i="0" u="none" strike="noStrike" dirty="0">
                        <a:solidFill>
                          <a:srgbClr val="00B050"/>
                        </a:solidFill>
                        <a:latin typeface="Calibri"/>
                      </a:endParaRP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dirty="0" smtClean="0">
                          <a:solidFill>
                            <a:srgbClr val="000000"/>
                          </a:solidFill>
                          <a:latin typeface="Calibri"/>
                        </a:rPr>
                        <a:t>0.7</a:t>
                      </a:r>
                      <a:endParaRPr lang="en-GB" sz="1800" b="0" i="0" u="none" strike="noStrike" dirty="0">
                        <a:solidFill>
                          <a:srgbClr val="00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dirty="0" smtClean="0">
                          <a:solidFill>
                            <a:srgbClr val="000000"/>
                          </a:solidFill>
                          <a:latin typeface="Calibri"/>
                        </a:rPr>
                        <a:t>4 </a:t>
                      </a:r>
                      <a:r>
                        <a:rPr lang="en-GB" sz="1800" b="0" i="0" u="none" strike="noStrike" dirty="0">
                          <a:solidFill>
                            <a:srgbClr val="000000"/>
                          </a:solidFill>
                          <a:latin typeface="Calibri"/>
                        </a:rPr>
                        <a:t>x 72</a:t>
                      </a:r>
                    </a:p>
                  </a:txBody>
                  <a:tcPr marL="6773" marR="6773" marT="67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1105">
                <a:tc>
                  <a:txBody>
                    <a:bodyPr/>
                    <a:lstStyle/>
                    <a:p>
                      <a:pPr algn="l" fontAlgn="b"/>
                      <a:r>
                        <a:rPr lang="en-GB" sz="1800" b="1" i="0" u="none" strike="noStrike" dirty="0">
                          <a:solidFill>
                            <a:srgbClr val="0000FF"/>
                          </a:solidFill>
                          <a:latin typeface="Calibri"/>
                        </a:rPr>
                        <a:t>LHC50 (SB)</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dirty="0" smtClean="0">
                          <a:solidFill>
                            <a:srgbClr val="000000"/>
                          </a:solidFill>
                          <a:latin typeface="Calibri"/>
                        </a:rPr>
                        <a:t>24</a:t>
                      </a:r>
                      <a:endParaRPr lang="en-GB" sz="1800" b="0" i="0" u="none" strike="noStrike" dirty="0">
                        <a:solidFill>
                          <a:srgbClr val="000000"/>
                        </a:solidFill>
                        <a:latin typeface="Calibri"/>
                      </a:endParaRPr>
                    </a:p>
                  </a:txBody>
                  <a:tcPr marL="6773" marR="6773" marT="67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dirty="0">
                          <a:solidFill>
                            <a:srgbClr val="000000"/>
                          </a:solidFill>
                          <a:latin typeface="Calibri"/>
                        </a:rPr>
                        <a:t>3</a:t>
                      </a:r>
                      <a:r>
                        <a:rPr lang="en-GB" sz="1800" b="0" i="0" u="none" strike="noStrike" dirty="0" smtClean="0">
                          <a:solidFill>
                            <a:srgbClr val="000000"/>
                          </a:solidFill>
                          <a:latin typeface="Calibri"/>
                        </a:rPr>
                        <a:t>.5</a:t>
                      </a:r>
                      <a:endParaRPr lang="en-GB" sz="1800" b="0" i="0" u="none" strike="noStrike" dirty="0">
                        <a:solidFill>
                          <a:srgbClr val="00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dirty="0">
                          <a:solidFill>
                            <a:srgbClr val="000000"/>
                          </a:solidFill>
                          <a:latin typeface="Calibri"/>
                        </a:rPr>
                        <a:t>1</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dirty="0" smtClean="0">
                          <a:solidFill>
                            <a:srgbClr val="000000"/>
                          </a:solidFill>
                          <a:latin typeface="Calibri"/>
                        </a:rPr>
                        <a:t>3</a:t>
                      </a:r>
                      <a:r>
                        <a:rPr lang="en-GB" sz="1800" b="0" i="0" u="none" strike="noStrike" baseline="0" dirty="0" smtClean="0">
                          <a:solidFill>
                            <a:srgbClr val="000000"/>
                          </a:solidFill>
                          <a:latin typeface="Calibri"/>
                        </a:rPr>
                        <a:t> x 2</a:t>
                      </a:r>
                      <a:endParaRPr lang="en-GB" sz="1800" b="0" i="0" u="none" strike="noStrike" dirty="0">
                        <a:solidFill>
                          <a:srgbClr val="00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dirty="0" smtClean="0">
                          <a:solidFill>
                            <a:srgbClr val="000000"/>
                          </a:solidFill>
                          <a:latin typeface="Calibri"/>
                        </a:rPr>
                        <a:t>1.75</a:t>
                      </a:r>
                      <a:endParaRPr lang="en-GB" sz="1800" b="0" i="0" u="none" strike="noStrike" dirty="0">
                        <a:solidFill>
                          <a:srgbClr val="000000"/>
                        </a:solidFill>
                        <a:latin typeface="Calibri"/>
                      </a:endParaRPr>
                    </a:p>
                  </a:txBody>
                  <a:tcPr marL="6773" marR="6773" marT="67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dirty="0">
                          <a:solidFill>
                            <a:srgbClr val="000000"/>
                          </a:solidFill>
                          <a:latin typeface="Calibri"/>
                        </a:rPr>
                        <a:t>3</a:t>
                      </a:r>
                      <a:r>
                        <a:rPr lang="en-GB" sz="1800" b="0" i="0" u="none" strike="noStrike" dirty="0" smtClean="0">
                          <a:solidFill>
                            <a:srgbClr val="000000"/>
                          </a:solidFill>
                          <a:latin typeface="Calibri"/>
                        </a:rPr>
                        <a:t>.5</a:t>
                      </a:r>
                      <a:endParaRPr lang="en-GB" sz="1800" b="0" i="0" u="none" strike="noStrike" dirty="0">
                        <a:solidFill>
                          <a:srgbClr val="00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latin typeface="Calibri"/>
                        </a:rPr>
                        <a:t>36</a:t>
                      </a:r>
                    </a:p>
                  </a:txBody>
                  <a:tcPr marL="6773" marR="6773" marT="67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1" i="0" u="none" strike="noStrike" dirty="0" smtClean="0">
                          <a:solidFill>
                            <a:srgbClr val="0000FF"/>
                          </a:solidFill>
                          <a:latin typeface="Calibri"/>
                        </a:rPr>
                        <a:t>1.45</a:t>
                      </a:r>
                    </a:p>
                  </a:txBody>
                  <a:tcPr marL="6773" marR="6773" marT="67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1" i="0" u="none" strike="noStrike" dirty="0" smtClean="0">
                          <a:solidFill>
                            <a:srgbClr val="0000FF"/>
                          </a:solidFill>
                          <a:latin typeface="Calibri"/>
                        </a:rPr>
                        <a:t>&lt;3.5</a:t>
                      </a:r>
                      <a:endParaRPr lang="en-GB" sz="1800" b="1" i="0" u="none" strike="noStrike" dirty="0">
                        <a:solidFill>
                          <a:srgbClr val="0000FF"/>
                        </a:solidFill>
                        <a:latin typeface="Calibri"/>
                      </a:endParaRP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latin typeface="Calibri"/>
                        </a:rPr>
                        <a:t>≤ 0.8</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dirty="0" smtClean="0">
                          <a:solidFill>
                            <a:srgbClr val="000000"/>
                          </a:solidFill>
                          <a:latin typeface="Calibri"/>
                        </a:rPr>
                        <a:t>4 </a:t>
                      </a:r>
                      <a:r>
                        <a:rPr lang="en-GB" sz="1800" b="0" i="0" u="none" strike="noStrike" dirty="0">
                          <a:solidFill>
                            <a:srgbClr val="000000"/>
                          </a:solidFill>
                          <a:latin typeface="Calibri"/>
                        </a:rPr>
                        <a:t>x 36</a:t>
                      </a:r>
                    </a:p>
                  </a:txBody>
                  <a:tcPr marL="6773" marR="6773" marT="67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1105">
                <a:tc>
                  <a:txBody>
                    <a:bodyPr/>
                    <a:lstStyle/>
                    <a:p>
                      <a:pPr algn="l" fontAlgn="b"/>
                      <a:r>
                        <a:rPr lang="en-GB" sz="1800" b="1" i="0" u="none" strike="noStrike" dirty="0">
                          <a:solidFill>
                            <a:srgbClr val="FF0000"/>
                          </a:solidFill>
                          <a:latin typeface="Calibri"/>
                        </a:rPr>
                        <a:t>LHC50 </a:t>
                      </a:r>
                      <a:r>
                        <a:rPr lang="en-GB" sz="1800" b="1" i="0" u="none" strike="noStrike" dirty="0" smtClean="0">
                          <a:solidFill>
                            <a:srgbClr val="FF0000"/>
                          </a:solidFill>
                          <a:latin typeface="Calibri"/>
                        </a:rPr>
                        <a:t>(DB</a:t>
                      </a:r>
                      <a:r>
                        <a:rPr lang="en-GB" sz="1800" b="1" i="0" u="none" strike="noStrike" dirty="0">
                          <a:solidFill>
                            <a:srgbClr val="FF0000"/>
                          </a:solidFill>
                          <a:latin typeface="Calibri"/>
                        </a:rPr>
                        <a:t>)</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dirty="0" smtClean="0">
                          <a:solidFill>
                            <a:srgbClr val="000000"/>
                          </a:solidFill>
                          <a:latin typeface="Calibri"/>
                        </a:rPr>
                        <a:t>8</a:t>
                      </a:r>
                      <a:endParaRPr lang="en-GB" sz="1800" b="0" i="0" u="none" strike="noStrike" dirty="0">
                        <a:solidFill>
                          <a:srgbClr val="000000"/>
                        </a:solidFill>
                        <a:latin typeface="Calibri"/>
                      </a:endParaRPr>
                    </a:p>
                  </a:txBody>
                  <a:tcPr marL="6773" marR="6773" marT="67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dirty="0" smtClean="0">
                          <a:solidFill>
                            <a:srgbClr val="000000"/>
                          </a:solidFill>
                          <a:latin typeface="Calibri"/>
                        </a:rPr>
                        <a:t>1.2</a:t>
                      </a:r>
                      <a:endParaRPr lang="en-GB" sz="1800" b="0" i="0" u="none" strike="noStrike" dirty="0">
                        <a:solidFill>
                          <a:srgbClr val="00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dirty="0" smtClean="0">
                          <a:solidFill>
                            <a:srgbClr val="000000"/>
                          </a:solidFill>
                          <a:latin typeface="Calibri"/>
                        </a:rPr>
                        <a:t>2</a:t>
                      </a:r>
                      <a:endParaRPr lang="en-GB" sz="1800" b="0" i="0" u="none" strike="noStrike" dirty="0">
                        <a:solidFill>
                          <a:srgbClr val="00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dirty="0" smtClean="0">
                          <a:solidFill>
                            <a:srgbClr val="000000"/>
                          </a:solidFill>
                          <a:latin typeface="Calibri"/>
                        </a:rPr>
                        <a:t>4 + 2</a:t>
                      </a:r>
                      <a:endParaRPr lang="en-GB" sz="1800" b="0" i="0" u="none" strike="noStrike" dirty="0">
                        <a:solidFill>
                          <a:srgbClr val="00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dirty="0" smtClean="0">
                          <a:solidFill>
                            <a:srgbClr val="000000"/>
                          </a:solidFill>
                          <a:latin typeface="Calibri"/>
                        </a:rPr>
                        <a:t>1.3</a:t>
                      </a:r>
                      <a:endParaRPr lang="en-GB" sz="1800" b="0" i="0" u="none" strike="noStrike" dirty="0">
                        <a:solidFill>
                          <a:srgbClr val="000000"/>
                        </a:solidFill>
                        <a:latin typeface="Calibri"/>
                      </a:endParaRPr>
                    </a:p>
                  </a:txBody>
                  <a:tcPr marL="6773" marR="6773" marT="67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dirty="0" smtClean="0">
                          <a:solidFill>
                            <a:srgbClr val="000000"/>
                          </a:solidFill>
                          <a:latin typeface="Calibri"/>
                        </a:rPr>
                        <a:t>1.3</a:t>
                      </a:r>
                      <a:endParaRPr lang="en-GB" sz="1800" b="0" i="0" u="none" strike="noStrike" dirty="0">
                        <a:solidFill>
                          <a:srgbClr val="00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dirty="0">
                          <a:solidFill>
                            <a:srgbClr val="000000"/>
                          </a:solidFill>
                          <a:latin typeface="Calibri"/>
                        </a:rPr>
                        <a:t>36</a:t>
                      </a:r>
                    </a:p>
                  </a:txBody>
                  <a:tcPr marL="6773" marR="6773" marT="67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1" i="0" u="none" strike="noStrike" dirty="0" smtClean="0">
                          <a:solidFill>
                            <a:srgbClr val="FF0000"/>
                          </a:solidFill>
                          <a:latin typeface="Calibri"/>
                        </a:rPr>
                        <a:t>1.15 (?)</a:t>
                      </a:r>
                      <a:endParaRPr lang="en-GB" sz="1800" b="1" i="0" u="none" strike="noStrike" dirty="0">
                        <a:solidFill>
                          <a:srgbClr val="FF0000"/>
                        </a:solidFill>
                        <a:latin typeface="Calibri"/>
                      </a:endParaRPr>
                    </a:p>
                  </a:txBody>
                  <a:tcPr marL="6773" marR="6773" marT="67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1" i="0" u="none" strike="noStrike" dirty="0" smtClean="0">
                          <a:solidFill>
                            <a:srgbClr val="FF0000"/>
                          </a:solidFill>
                          <a:latin typeface="Calibri"/>
                        </a:rPr>
                        <a:t>1.5 (?)</a:t>
                      </a:r>
                      <a:endParaRPr lang="en-GB" sz="1800" b="1" i="0" u="none" strike="noStrike" dirty="0">
                        <a:solidFill>
                          <a:srgbClr val="FF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dirty="0">
                          <a:solidFill>
                            <a:srgbClr val="000000"/>
                          </a:solidFill>
                          <a:latin typeface="Calibri"/>
                        </a:rPr>
                        <a:t>≤ 0.8</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dirty="0" smtClean="0">
                          <a:solidFill>
                            <a:srgbClr val="000000"/>
                          </a:solidFill>
                          <a:latin typeface="Calibri"/>
                        </a:rPr>
                        <a:t>4 </a:t>
                      </a:r>
                      <a:r>
                        <a:rPr lang="en-GB" sz="1800" b="0" i="0" u="none" strike="noStrike" dirty="0">
                          <a:solidFill>
                            <a:srgbClr val="000000"/>
                          </a:solidFill>
                          <a:latin typeface="Calibri"/>
                        </a:rPr>
                        <a:t>x 36</a:t>
                      </a:r>
                    </a:p>
                  </a:txBody>
                  <a:tcPr marL="6773" marR="6773" marT="67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pic>
        <p:nvPicPr>
          <p:cNvPr id="205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898525"/>
            <a:ext cx="4038600"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79475"/>
            <a:ext cx="4211638"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181600" y="2057400"/>
            <a:ext cx="2667000" cy="1323975"/>
          </a:xfrm>
          <a:prstGeom prst="rect">
            <a:avLst/>
          </a:prstGeom>
          <a:solidFill>
            <a:schemeClr val="accent1">
              <a:lumMod val="20000"/>
              <a:lumOff val="80000"/>
              <a:alpha val="60000"/>
            </a:schemeClr>
          </a:solidFill>
        </p:spPr>
        <p:txBody>
          <a:bodyPr>
            <a:spAutoFit/>
          </a:bodyPr>
          <a:lstStyle/>
          <a:p>
            <a:r>
              <a:rPr lang="en-GB" sz="2000" b="1">
                <a:cs typeface="Calibri" pitchFamily="34" charset="0"/>
              </a:rPr>
              <a:t>Ɛ</a:t>
            </a:r>
            <a:r>
              <a:rPr lang="en-GB" sz="2000" b="1" baseline="-25000">
                <a:cs typeface="Calibri" pitchFamily="34" charset="0"/>
              </a:rPr>
              <a:t>h/v  </a:t>
            </a:r>
            <a:r>
              <a:rPr lang="en-GB" sz="2000" b="1">
                <a:cs typeface="Calibri" pitchFamily="34" charset="0"/>
              </a:rPr>
              <a:t>very low, potential for higher than nominal intensity</a:t>
            </a:r>
            <a:endParaRPr lang="en-US" sz="2000" b="1"/>
          </a:p>
        </p:txBody>
      </p:sp>
      <p:sp>
        <p:nvSpPr>
          <p:cNvPr id="20585" name="TextBox 7"/>
          <p:cNvSpPr txBox="1">
            <a:spLocks noChangeArrowheads="1"/>
          </p:cNvSpPr>
          <p:nvPr/>
        </p:nvSpPr>
        <p:spPr bwMode="auto">
          <a:xfrm>
            <a:off x="0" y="609600"/>
            <a:ext cx="2800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25 ns beam from the PS</a:t>
            </a:r>
          </a:p>
        </p:txBody>
      </p:sp>
      <p:sp>
        <p:nvSpPr>
          <p:cNvPr id="20586" name="TextBox 8"/>
          <p:cNvSpPr txBox="1">
            <a:spLocks noChangeArrowheads="1"/>
          </p:cNvSpPr>
          <p:nvPr/>
        </p:nvSpPr>
        <p:spPr bwMode="auto">
          <a:xfrm>
            <a:off x="5029200" y="609600"/>
            <a:ext cx="2800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50 ns beam from the PS</a:t>
            </a:r>
          </a:p>
        </p:txBody>
      </p:sp>
      <p:sp>
        <p:nvSpPr>
          <p:cNvPr id="20587" name="TextBox 9"/>
          <p:cNvSpPr txBox="1">
            <a:spLocks noChangeArrowheads="1"/>
          </p:cNvSpPr>
          <p:nvPr/>
        </p:nvSpPr>
        <p:spPr bwMode="auto">
          <a:xfrm>
            <a:off x="0" y="4114800"/>
            <a:ext cx="13128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err="1"/>
              <a:t>Rende</a:t>
            </a:r>
            <a:endParaRPr lang="en-US" sz="1600" dirty="0"/>
          </a:p>
          <a:p>
            <a:pPr eaLnBrk="1" hangingPunct="1"/>
            <a:r>
              <a:rPr lang="en-US" sz="1600" dirty="0" err="1"/>
              <a:t>Steerenberg</a:t>
            </a:r>
            <a:endParaRPr lang="en-US" sz="1600" dirty="0"/>
          </a:p>
          <a:p>
            <a:pPr eaLnBrk="1" hangingPunct="1"/>
            <a:r>
              <a:rPr lang="en-US" sz="1600" b="1" dirty="0"/>
              <a:t>Chamonix</a:t>
            </a:r>
          </a:p>
          <a:p>
            <a:pPr eaLnBrk="1" hangingPunct="1"/>
            <a:r>
              <a:rPr lang="en-US" sz="1600" b="1" dirty="0"/>
              <a:t>2011</a:t>
            </a:r>
          </a:p>
        </p:txBody>
      </p:sp>
      <p:sp>
        <p:nvSpPr>
          <p:cNvPr id="20588" name="Title 1"/>
          <p:cNvSpPr>
            <a:spLocks noGrp="1"/>
          </p:cNvSpPr>
          <p:nvPr>
            <p:ph type="title"/>
          </p:nvPr>
        </p:nvSpPr>
        <p:spPr>
          <a:xfrm>
            <a:off x="0" y="0"/>
            <a:ext cx="9144000" cy="609600"/>
          </a:xfrm>
        </p:spPr>
        <p:txBody>
          <a:bodyPr>
            <a:normAutofit fontScale="90000"/>
          </a:bodyPr>
          <a:lstStyle/>
          <a:p>
            <a:pPr eaLnBrk="1" hangingPunct="1"/>
            <a:r>
              <a:rPr lang="en-US" sz="4800" smtClean="0"/>
              <a:t>3 LHC </a:t>
            </a:r>
            <a:r>
              <a:rPr lang="en-US" sz="4800" i="1" smtClean="0"/>
              <a:t>p</a:t>
            </a:r>
            <a:r>
              <a:rPr lang="en-US" sz="4800" smtClean="0"/>
              <a:t> beams from the CERN PS</a:t>
            </a:r>
          </a:p>
        </p:txBody>
      </p:sp>
      <p:sp>
        <p:nvSpPr>
          <p:cNvPr id="20589" name="TextBox 11"/>
          <p:cNvSpPr txBox="1">
            <a:spLocks noChangeArrowheads="1"/>
          </p:cNvSpPr>
          <p:nvPr/>
        </p:nvSpPr>
        <p:spPr bwMode="auto">
          <a:xfrm>
            <a:off x="-12413" y="6172200"/>
            <a:ext cx="94821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0000FF"/>
                </a:solidFill>
              </a:rPr>
              <a:t>LHC50 SB </a:t>
            </a:r>
            <a:r>
              <a:rPr lang="en-US" b="1" dirty="0" smtClean="0">
                <a:solidFill>
                  <a:srgbClr val="0000FF"/>
                </a:solidFill>
              </a:rPr>
              <a:t>(2010) </a:t>
            </a:r>
            <a:r>
              <a:rPr lang="en-US" sz="2000" b="1" dirty="0"/>
              <a:t>→</a:t>
            </a:r>
            <a:r>
              <a:rPr lang="en-US" b="1" dirty="0"/>
              <a:t> </a:t>
            </a:r>
            <a:r>
              <a:rPr lang="en-US" b="1" dirty="0">
                <a:solidFill>
                  <a:srgbClr val="FF3300"/>
                </a:solidFill>
              </a:rPr>
              <a:t>LHC 50 DB </a:t>
            </a:r>
            <a:r>
              <a:rPr lang="en-US" b="1" dirty="0">
                <a:solidFill>
                  <a:srgbClr val="FF0000"/>
                </a:solidFill>
              </a:rPr>
              <a:t>(</a:t>
            </a:r>
            <a:r>
              <a:rPr lang="en-US" b="1" dirty="0" smtClean="0">
                <a:solidFill>
                  <a:srgbClr val="FF0000"/>
                </a:solidFill>
              </a:rPr>
              <a:t>low </a:t>
            </a:r>
            <a:r>
              <a:rPr lang="en-US" b="1" dirty="0" err="1" smtClean="0">
                <a:solidFill>
                  <a:srgbClr val="FF0000"/>
                </a:solidFill>
              </a:rPr>
              <a:t>emittance</a:t>
            </a:r>
            <a:r>
              <a:rPr lang="en-US" b="1" dirty="0" smtClean="0">
                <a:solidFill>
                  <a:srgbClr val="FF0000"/>
                </a:solidFill>
              </a:rPr>
              <a:t>, 2011) </a:t>
            </a:r>
            <a:r>
              <a:rPr lang="en-US" b="1" dirty="0"/>
              <a:t>or </a:t>
            </a:r>
            <a:r>
              <a:rPr lang="en-US" b="1" dirty="0">
                <a:solidFill>
                  <a:srgbClr val="00B050"/>
                </a:solidFill>
              </a:rPr>
              <a:t>LHC25 DB (more bunches)</a:t>
            </a:r>
          </a:p>
        </p:txBody>
      </p:sp>
      <p:sp>
        <p:nvSpPr>
          <p:cNvPr id="20591" name="TextBox 13"/>
          <p:cNvSpPr txBox="1">
            <a:spLocks noChangeArrowheads="1"/>
          </p:cNvSpPr>
          <p:nvPr/>
        </p:nvSpPr>
        <p:spPr bwMode="auto">
          <a:xfrm>
            <a:off x="1295400" y="6488113"/>
            <a:ext cx="7089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 future PS “</a:t>
            </a:r>
            <a:r>
              <a:rPr lang="en-US" b="1"/>
              <a:t>batch compression</a:t>
            </a:r>
            <a:r>
              <a:rPr lang="en-US"/>
              <a:t>” to (further) boost the brightness?</a:t>
            </a:r>
          </a:p>
        </p:txBody>
      </p:sp>
    </p:spTree>
    <p:extLst>
      <p:ext uri="{BB962C8B-B14F-4D97-AF65-F5344CB8AC3E}">
        <p14:creationId xmlns:p14="http://schemas.microsoft.com/office/powerpoint/2010/main" val="3910088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001713" y="274638"/>
            <a:ext cx="7964487" cy="747712"/>
          </a:xfrm>
        </p:spPr>
        <p:txBody>
          <a:bodyPr/>
          <a:lstStyle/>
          <a:p>
            <a:r>
              <a:rPr lang="fr-CH" smtClean="0">
                <a:latin typeface="Arial" charset="0"/>
                <a:cs typeface="Arial" charset="0"/>
              </a:rPr>
              <a:t>SPS: 50ns bunch train – Double PSB batch</a:t>
            </a:r>
            <a:endParaRPr lang="en-GB" smtClean="0">
              <a:latin typeface="Arial" charset="0"/>
              <a:cs typeface="Arial" charset="0"/>
            </a:endParaRPr>
          </a:p>
        </p:txBody>
      </p:sp>
      <p:sp>
        <p:nvSpPr>
          <p:cNvPr id="21507" name="Content Placeholder 2"/>
          <p:cNvSpPr>
            <a:spLocks noGrp="1"/>
          </p:cNvSpPr>
          <p:nvPr>
            <p:ph type="body" sz="quarter" idx="10"/>
          </p:nvPr>
        </p:nvSpPr>
        <p:spPr>
          <a:xfrm>
            <a:off x="0" y="1066800"/>
            <a:ext cx="8763000" cy="4745038"/>
          </a:xfrm>
        </p:spPr>
        <p:txBody>
          <a:bodyPr/>
          <a:lstStyle/>
          <a:p>
            <a:pPr marL="185738" lvl="1" indent="0">
              <a:lnSpc>
                <a:spcPct val="80000"/>
              </a:lnSpc>
              <a:buFont typeface="Arial" charset="0"/>
              <a:buNone/>
            </a:pPr>
            <a:r>
              <a:rPr lang="en-US" dirty="0" smtClean="0"/>
              <a:t>Intensity </a:t>
            </a:r>
            <a:r>
              <a:rPr lang="en-US" b="1" dirty="0" smtClean="0">
                <a:solidFill>
                  <a:srgbClr val="0000CC"/>
                </a:solidFill>
              </a:rPr>
              <a:t>1.65 10</a:t>
            </a:r>
            <a:r>
              <a:rPr lang="en-US" b="1" baseline="30000" dirty="0" smtClean="0">
                <a:solidFill>
                  <a:srgbClr val="0000CC"/>
                </a:solidFill>
              </a:rPr>
              <a:t>11</a:t>
            </a:r>
            <a:r>
              <a:rPr lang="en-US" b="1" dirty="0" smtClean="0">
                <a:solidFill>
                  <a:srgbClr val="0000CC"/>
                </a:solidFill>
              </a:rPr>
              <a:t> p/b reached !</a:t>
            </a:r>
          </a:p>
          <a:p>
            <a:pPr lvl="2">
              <a:lnSpc>
                <a:spcPct val="80000"/>
              </a:lnSpc>
            </a:pPr>
            <a:r>
              <a:rPr lang="en-US" sz="2000" dirty="0" smtClean="0"/>
              <a:t>Up to 4 batches injected</a:t>
            </a:r>
            <a:endParaRPr lang="en-US" sz="2000" b="1" dirty="0" smtClean="0"/>
          </a:p>
          <a:p>
            <a:pPr lvl="2">
              <a:lnSpc>
                <a:spcPct val="80000"/>
              </a:lnSpc>
            </a:pPr>
            <a:r>
              <a:rPr lang="en-US" sz="2000" b="1" dirty="0" smtClean="0"/>
              <a:t>Very low losses </a:t>
            </a:r>
            <a:r>
              <a:rPr lang="en-US" sz="2000" dirty="0" smtClean="0"/>
              <a:t>along the cycle (reproducible 3%)</a:t>
            </a:r>
          </a:p>
          <a:p>
            <a:pPr lvl="2">
              <a:lnSpc>
                <a:spcPct val="80000"/>
              </a:lnSpc>
            </a:pPr>
            <a:r>
              <a:rPr lang="en-US" sz="2000" b="1" dirty="0" smtClean="0">
                <a:solidFill>
                  <a:srgbClr val="0000CC"/>
                </a:solidFill>
                <a:latin typeface="Symbol" pitchFamily="18" charset="2"/>
              </a:rPr>
              <a:t>e</a:t>
            </a:r>
            <a:r>
              <a:rPr lang="en-US" sz="2000" b="1" baseline="-25000" dirty="0" smtClean="0">
                <a:solidFill>
                  <a:srgbClr val="0000CC"/>
                </a:solidFill>
              </a:rPr>
              <a:t>x</a:t>
            </a:r>
            <a:r>
              <a:rPr lang="en-US" sz="2000" b="1" dirty="0" smtClean="0">
                <a:solidFill>
                  <a:srgbClr val="0000CC"/>
                </a:solidFill>
                <a:latin typeface="Symbol" pitchFamily="18" charset="2"/>
              </a:rPr>
              <a:t>=2.0</a:t>
            </a:r>
            <a:r>
              <a:rPr lang="en-US" sz="2000" b="1" dirty="0" smtClean="0">
                <a:solidFill>
                  <a:srgbClr val="0000CC"/>
                </a:solidFill>
              </a:rPr>
              <a:t> </a:t>
            </a:r>
            <a:r>
              <a:rPr lang="en-US" sz="2000" b="1" dirty="0" smtClean="0">
                <a:solidFill>
                  <a:srgbClr val="0000CC"/>
                </a:solidFill>
                <a:latin typeface="Symbol" pitchFamily="18" charset="2"/>
              </a:rPr>
              <a:t>m</a:t>
            </a:r>
            <a:r>
              <a:rPr lang="en-US" sz="2000" b="1" dirty="0" smtClean="0">
                <a:solidFill>
                  <a:srgbClr val="0000CC"/>
                </a:solidFill>
              </a:rPr>
              <a:t>m and </a:t>
            </a:r>
            <a:r>
              <a:rPr lang="en-US" sz="2000" b="1" dirty="0" err="1" smtClean="0">
                <a:solidFill>
                  <a:srgbClr val="0000CC"/>
                </a:solidFill>
                <a:latin typeface="Symbol" pitchFamily="18" charset="2"/>
              </a:rPr>
              <a:t>e</a:t>
            </a:r>
            <a:r>
              <a:rPr lang="en-US" sz="2000" b="1" baseline="-25000" dirty="0" err="1" smtClean="0">
                <a:solidFill>
                  <a:srgbClr val="0000CC"/>
                </a:solidFill>
              </a:rPr>
              <a:t>y</a:t>
            </a:r>
            <a:r>
              <a:rPr lang="en-US" sz="2000" b="1" dirty="0" smtClean="0">
                <a:solidFill>
                  <a:srgbClr val="0000CC"/>
                </a:solidFill>
              </a:rPr>
              <a:t>=1.9 </a:t>
            </a:r>
            <a:r>
              <a:rPr lang="en-US" sz="2000" b="1" dirty="0" smtClean="0">
                <a:solidFill>
                  <a:srgbClr val="0000CC"/>
                </a:solidFill>
                <a:latin typeface="Symbol" pitchFamily="18" charset="2"/>
              </a:rPr>
              <a:t>m</a:t>
            </a:r>
            <a:r>
              <a:rPr lang="en-US" sz="2000" b="1" dirty="0" smtClean="0">
                <a:solidFill>
                  <a:srgbClr val="0000CC"/>
                </a:solidFill>
              </a:rPr>
              <a:t>m </a:t>
            </a:r>
            <a:r>
              <a:rPr lang="en-US" sz="2000" dirty="0" smtClean="0"/>
              <a:t>at flat top (sum 3.9) </a:t>
            </a:r>
          </a:p>
        </p:txBody>
      </p:sp>
      <p:pic>
        <p:nvPicPr>
          <p:cNvPr id="21508" name="Picture 6" descr="BCT-db50ns-lowint.png"/>
          <p:cNvPicPr>
            <a:picLocks noChangeAspect="1"/>
          </p:cNvPicPr>
          <p:nvPr/>
        </p:nvPicPr>
        <p:blipFill>
          <a:blip r:embed="rId2">
            <a:extLst>
              <a:ext uri="{28A0092B-C50C-407E-A947-70E740481C1C}">
                <a14:useLocalDpi xmlns:a14="http://schemas.microsoft.com/office/drawing/2010/main" val="0"/>
              </a:ext>
            </a:extLst>
          </a:blip>
          <a:srcRect b="8823"/>
          <a:stretch>
            <a:fillRect/>
          </a:stretch>
        </p:blipFill>
        <p:spPr bwMode="auto">
          <a:xfrm>
            <a:off x="193675" y="2570163"/>
            <a:ext cx="4946650" cy="376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descr="fBCT-db50ns-lowint.png"/>
          <p:cNvPicPr>
            <a:picLocks noChangeAspect="1"/>
          </p:cNvPicPr>
          <p:nvPr/>
        </p:nvPicPr>
        <p:blipFill>
          <a:blip r:embed="rId3" cstate="print">
            <a:extLst>
              <a:ext uri="{28A0092B-C50C-407E-A947-70E740481C1C}">
                <a14:useLocalDpi xmlns:a14="http://schemas.microsoft.com/office/drawing/2010/main" val="0"/>
              </a:ext>
            </a:extLst>
          </a:blip>
          <a:srcRect b="5833"/>
          <a:stretch>
            <a:fillRect/>
          </a:stretch>
        </p:blipFill>
        <p:spPr bwMode="auto">
          <a:xfrm>
            <a:off x="4846638" y="3022600"/>
            <a:ext cx="4119562"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Box 6"/>
          <p:cNvSpPr txBox="1">
            <a:spLocks noChangeArrowheads="1"/>
          </p:cNvSpPr>
          <p:nvPr/>
        </p:nvSpPr>
        <p:spPr bwMode="auto">
          <a:xfrm>
            <a:off x="0" y="6488113"/>
            <a:ext cx="32877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Roland Garoby, LHCC 14/06/2011</a:t>
            </a:r>
          </a:p>
        </p:txBody>
      </p:sp>
      <p:sp>
        <p:nvSpPr>
          <p:cNvPr id="21512" name="TextBox 7"/>
          <p:cNvSpPr txBox="1">
            <a:spLocks noChangeArrowheads="1"/>
          </p:cNvSpPr>
          <p:nvPr/>
        </p:nvSpPr>
        <p:spPr bwMode="auto">
          <a:xfrm>
            <a:off x="7239000" y="2438400"/>
            <a:ext cx="1514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May 2011</a:t>
            </a:r>
          </a:p>
        </p:txBody>
      </p:sp>
    </p:spTree>
    <p:extLst>
      <p:ext uri="{BB962C8B-B14F-4D97-AF65-F5344CB8AC3E}">
        <p14:creationId xmlns:p14="http://schemas.microsoft.com/office/powerpoint/2010/main" val="2659559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692696"/>
            <a:ext cx="5472608" cy="5472608"/>
          </a:xfrm>
          <a:prstGeom prst="rect">
            <a:avLst/>
          </a:prstGeom>
        </p:spPr>
      </p:pic>
      <p:sp>
        <p:nvSpPr>
          <p:cNvPr id="3" name="TextBox 2"/>
          <p:cNvSpPr txBox="1"/>
          <p:nvPr/>
        </p:nvSpPr>
        <p:spPr>
          <a:xfrm>
            <a:off x="781522" y="219998"/>
            <a:ext cx="6061146" cy="646331"/>
          </a:xfrm>
          <a:prstGeom prst="rect">
            <a:avLst/>
          </a:prstGeom>
          <a:noFill/>
        </p:spPr>
        <p:txBody>
          <a:bodyPr wrap="none" rtlCol="0">
            <a:spAutoFit/>
          </a:bodyPr>
          <a:lstStyle/>
          <a:p>
            <a:r>
              <a:rPr lang="en-US" sz="3600" dirty="0" smtClean="0"/>
              <a:t>2011 peak </a:t>
            </a:r>
            <a:r>
              <a:rPr lang="en-US" sz="3600" dirty="0"/>
              <a:t>l</a:t>
            </a:r>
            <a:r>
              <a:rPr lang="en-US" sz="3600" dirty="0" smtClean="0"/>
              <a:t>uminosity evolution</a:t>
            </a:r>
            <a:endParaRPr lang="en-GB" sz="3600" dirty="0"/>
          </a:p>
        </p:txBody>
      </p:sp>
      <p:sp>
        <p:nvSpPr>
          <p:cNvPr id="4" name="TextBox 3"/>
          <p:cNvSpPr txBox="1"/>
          <p:nvPr/>
        </p:nvSpPr>
        <p:spPr>
          <a:xfrm>
            <a:off x="238155" y="6021287"/>
            <a:ext cx="8972136" cy="830997"/>
          </a:xfrm>
          <a:prstGeom prst="rect">
            <a:avLst/>
          </a:prstGeom>
          <a:noFill/>
        </p:spPr>
        <p:txBody>
          <a:bodyPr wrap="none" rtlCol="0">
            <a:spAutoFit/>
          </a:bodyPr>
          <a:lstStyle/>
          <a:p>
            <a:r>
              <a:rPr lang="en-US" sz="2400" dirty="0"/>
              <a:t>p</a:t>
            </a:r>
            <a:r>
              <a:rPr lang="en-US" sz="2400" dirty="0" smtClean="0"/>
              <a:t>eak luminosity increased almost linearly over the year (adding more </a:t>
            </a:r>
          </a:p>
          <a:p>
            <a:r>
              <a:rPr lang="en-US" sz="2400" dirty="0"/>
              <a:t>b</a:t>
            </a:r>
            <a:r>
              <a:rPr lang="en-US" sz="2400" dirty="0" smtClean="0"/>
              <a:t>unches, </a:t>
            </a:r>
            <a:r>
              <a:rPr lang="en-GB" sz="2400" dirty="0" smtClean="0"/>
              <a:t>increasing bunch intensity, reducing </a:t>
            </a:r>
            <a:r>
              <a:rPr lang="en-GB" sz="2400" dirty="0" smtClean="0">
                <a:latin typeface="Symbol" pitchFamily="18" charset="2"/>
              </a:rPr>
              <a:t>b</a:t>
            </a:r>
            <a:r>
              <a:rPr lang="en-GB" sz="2400" dirty="0" smtClean="0"/>
              <a:t>*) – now near the limit</a:t>
            </a:r>
            <a:endParaRPr lang="en-US" sz="2400" dirty="0" smtClean="0"/>
          </a:p>
        </p:txBody>
      </p:sp>
    </p:spTree>
    <p:extLst>
      <p:ext uri="{BB962C8B-B14F-4D97-AF65-F5344CB8AC3E}">
        <p14:creationId xmlns:p14="http://schemas.microsoft.com/office/powerpoint/2010/main" val="39824899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7"/>
          <p:cNvGrpSpPr>
            <a:grpSpLocks/>
          </p:cNvGrpSpPr>
          <p:nvPr/>
        </p:nvGrpSpPr>
        <p:grpSpPr bwMode="auto">
          <a:xfrm>
            <a:off x="4648200" y="2971800"/>
            <a:ext cx="4057650" cy="2924175"/>
            <a:chOff x="5308599" y="1131751"/>
            <a:chExt cx="3834937" cy="3166376"/>
          </a:xfrm>
        </p:grpSpPr>
        <p:pic>
          <p:nvPicPr>
            <p:cNvPr id="22552" name="Picture 8" descr="SlippageFactorVsGammaT.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8599" y="1379917"/>
              <a:ext cx="3782401" cy="291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3" name="TextBox 9"/>
            <p:cNvSpPr txBox="1">
              <a:spLocks noChangeArrowheads="1"/>
            </p:cNvSpPr>
            <p:nvPr/>
          </p:nvSpPr>
          <p:spPr bwMode="auto">
            <a:xfrm>
              <a:off x="5560504" y="1131751"/>
              <a:ext cx="3583032" cy="31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1300">
                  <a:solidFill>
                    <a:srgbClr val="000000"/>
                  </a:solidFill>
                  <a:latin typeface="Calibri" pitchFamily="34" charset="0"/>
                </a:rPr>
                <a:t>Slippage factor in SPS relative to nominal optics</a:t>
              </a:r>
            </a:p>
          </p:txBody>
        </p:sp>
      </p:grpSp>
      <p:grpSp>
        <p:nvGrpSpPr>
          <p:cNvPr id="22531" name="Group 13"/>
          <p:cNvGrpSpPr>
            <a:grpSpLocks/>
          </p:cNvGrpSpPr>
          <p:nvPr/>
        </p:nvGrpSpPr>
        <p:grpSpPr bwMode="auto">
          <a:xfrm>
            <a:off x="533400" y="2743200"/>
            <a:ext cx="3848100" cy="3170238"/>
            <a:chOff x="347197" y="974086"/>
            <a:chExt cx="4529603" cy="3813814"/>
          </a:xfrm>
        </p:grpSpPr>
        <p:pic>
          <p:nvPicPr>
            <p:cNvPr id="22543" name="Picture 14" descr="GammaT.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7197" y="974086"/>
              <a:ext cx="4529603" cy="3813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p:cNvCxnSpPr/>
            <p:nvPr/>
          </p:nvCxnSpPr>
          <p:spPr>
            <a:xfrm rot="5400000">
              <a:off x="914869" y="3430052"/>
              <a:ext cx="557653" cy="0"/>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2545" name="TextBox 16"/>
            <p:cNvSpPr txBox="1">
              <a:spLocks noChangeArrowheads="1"/>
            </p:cNvSpPr>
            <p:nvPr/>
          </p:nvSpPr>
          <p:spPr bwMode="auto">
            <a:xfrm>
              <a:off x="868272" y="2781063"/>
              <a:ext cx="652643" cy="37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7F7F7F"/>
                  </a:solidFill>
                  <a:latin typeface="Calibri" pitchFamily="34" charset="0"/>
                </a:rPr>
                <a:t>1978</a:t>
              </a:r>
            </a:p>
          </p:txBody>
        </p:sp>
        <p:cxnSp>
          <p:nvCxnSpPr>
            <p:cNvPr id="18" name="Straight Arrow Connector 17"/>
            <p:cNvCxnSpPr/>
            <p:nvPr/>
          </p:nvCxnSpPr>
          <p:spPr>
            <a:xfrm rot="5400000">
              <a:off x="2338758" y="2832315"/>
              <a:ext cx="559562" cy="186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2547" name="TextBox 18"/>
            <p:cNvSpPr txBox="1">
              <a:spLocks noChangeArrowheads="1"/>
            </p:cNvSpPr>
            <p:nvPr/>
          </p:nvSpPr>
          <p:spPr bwMode="auto">
            <a:xfrm>
              <a:off x="2293757" y="2184161"/>
              <a:ext cx="652643" cy="37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008000"/>
                  </a:solidFill>
                  <a:latin typeface="Calibri" pitchFamily="34" charset="0"/>
                </a:rPr>
                <a:t>2010</a:t>
              </a:r>
            </a:p>
          </p:txBody>
        </p:sp>
        <p:cxnSp>
          <p:nvCxnSpPr>
            <p:cNvPr id="20" name="Straight Arrow Connector 19"/>
            <p:cNvCxnSpPr/>
            <p:nvPr/>
          </p:nvCxnSpPr>
          <p:spPr>
            <a:xfrm rot="5400000">
              <a:off x="3457143" y="2514317"/>
              <a:ext cx="559564"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549" name="TextBox 20"/>
            <p:cNvSpPr txBox="1">
              <a:spLocks noChangeArrowheads="1"/>
            </p:cNvSpPr>
            <p:nvPr/>
          </p:nvSpPr>
          <p:spPr bwMode="auto">
            <a:xfrm>
              <a:off x="3601857" y="1865629"/>
              <a:ext cx="652643" cy="37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FF0000"/>
                  </a:solidFill>
                  <a:latin typeface="Calibri" pitchFamily="34" charset="0"/>
                </a:rPr>
                <a:t>1998</a:t>
              </a:r>
            </a:p>
          </p:txBody>
        </p:sp>
        <p:cxnSp>
          <p:nvCxnSpPr>
            <p:cNvPr id="22" name="Straight Arrow Connector 21"/>
            <p:cNvCxnSpPr/>
            <p:nvPr/>
          </p:nvCxnSpPr>
          <p:spPr>
            <a:xfrm rot="16200000">
              <a:off x="3999985" y="2755924"/>
              <a:ext cx="559562" cy="186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2551" name="TextBox 22"/>
            <p:cNvSpPr txBox="1">
              <a:spLocks noChangeArrowheads="1"/>
            </p:cNvSpPr>
            <p:nvPr/>
          </p:nvSpPr>
          <p:spPr bwMode="auto">
            <a:xfrm>
              <a:off x="3797611" y="2972597"/>
              <a:ext cx="977589" cy="37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000000"/>
                  </a:solidFill>
                  <a:latin typeface="Calibri" pitchFamily="34" charset="0"/>
                </a:rPr>
                <a:t>nominal </a:t>
              </a:r>
            </a:p>
          </p:txBody>
        </p:sp>
      </p:grpSp>
      <p:sp>
        <p:nvSpPr>
          <p:cNvPr id="22532" name="Content Placeholder 2"/>
          <p:cNvSpPr>
            <a:spLocks noGrp="1"/>
          </p:cNvSpPr>
          <p:nvPr>
            <p:ph idx="1"/>
          </p:nvPr>
        </p:nvSpPr>
        <p:spPr>
          <a:xfrm>
            <a:off x="0" y="1023144"/>
            <a:ext cx="8885238" cy="5791200"/>
          </a:xfrm>
        </p:spPr>
        <p:txBody>
          <a:bodyPr>
            <a:normAutofit fontScale="92500" lnSpcReduction="20000"/>
          </a:bodyPr>
          <a:lstStyle/>
          <a:p>
            <a:r>
              <a:rPr lang="en-US" sz="2000" dirty="0" smtClean="0"/>
              <a:t>SPS intensity limitations for LHC p beams in SPS</a:t>
            </a:r>
          </a:p>
          <a:p>
            <a:pPr lvl="1"/>
            <a:r>
              <a:rPr lang="en-US" sz="1800" dirty="0" smtClean="0"/>
              <a:t>TMCI due to transverse impedance, </a:t>
            </a:r>
            <a:r>
              <a:rPr lang="en-US" sz="1800" dirty="0" smtClean="0">
                <a:solidFill>
                  <a:srgbClr val="FF0000"/>
                </a:solidFill>
              </a:rPr>
              <a:t>N</a:t>
            </a:r>
            <a:r>
              <a:rPr lang="en-US" sz="1800" baseline="-25000" dirty="0" smtClean="0">
                <a:solidFill>
                  <a:srgbClr val="FF0000"/>
                </a:solidFill>
              </a:rPr>
              <a:t>th</a:t>
            </a:r>
            <a:r>
              <a:rPr lang="en-US" sz="1800" dirty="0" smtClean="0">
                <a:solidFill>
                  <a:srgbClr val="FF0000"/>
                </a:solidFill>
              </a:rPr>
              <a:t> ~ </a:t>
            </a:r>
            <a:r>
              <a:rPr lang="en-US" sz="1800" dirty="0" smtClean="0">
                <a:solidFill>
                  <a:srgbClr val="FF0000"/>
                </a:solidFill>
                <a:sym typeface="Wingdings" pitchFamily="2" charset="2"/>
              </a:rPr>
              <a:t>η</a:t>
            </a:r>
            <a:r>
              <a:rPr lang="en-US" sz="1800" dirty="0" smtClean="0">
                <a:solidFill>
                  <a:srgbClr val="FF0000"/>
                </a:solidFill>
              </a:rPr>
              <a:t> </a:t>
            </a:r>
          </a:p>
          <a:p>
            <a:pPr lvl="1"/>
            <a:r>
              <a:rPr lang="en-US" sz="1800" dirty="0" smtClean="0"/>
              <a:t>Loss of longitudinal Landau damping), </a:t>
            </a:r>
            <a:r>
              <a:rPr lang="en-US" sz="1800" dirty="0" smtClean="0">
                <a:solidFill>
                  <a:srgbClr val="FF0000"/>
                </a:solidFill>
              </a:rPr>
              <a:t>N</a:t>
            </a:r>
            <a:r>
              <a:rPr lang="en-US" sz="1800" baseline="-25000" dirty="0" smtClean="0">
                <a:solidFill>
                  <a:srgbClr val="FF0000"/>
                </a:solidFill>
              </a:rPr>
              <a:t>th</a:t>
            </a:r>
            <a:r>
              <a:rPr lang="en-US" sz="1800" dirty="0" smtClean="0">
                <a:solidFill>
                  <a:srgbClr val="FF0000"/>
                </a:solidFill>
              </a:rPr>
              <a:t> ~ ε</a:t>
            </a:r>
            <a:r>
              <a:rPr lang="en-US" sz="1800" baseline="30000" dirty="0" smtClean="0">
                <a:solidFill>
                  <a:srgbClr val="FF0000"/>
                </a:solidFill>
              </a:rPr>
              <a:t>2</a:t>
            </a:r>
            <a:r>
              <a:rPr lang="en-US" sz="1800" dirty="0" smtClean="0">
                <a:solidFill>
                  <a:srgbClr val="FF0000"/>
                </a:solidFill>
              </a:rPr>
              <a:t>τ</a:t>
            </a:r>
            <a:r>
              <a:rPr lang="en-US" sz="1800" dirty="0" smtClean="0">
                <a:solidFill>
                  <a:srgbClr val="FF0000"/>
                </a:solidFill>
                <a:sym typeface="Wingdings" pitchFamily="2" charset="2"/>
              </a:rPr>
              <a:t>η</a:t>
            </a:r>
            <a:r>
              <a:rPr lang="en-US" sz="1800" dirty="0" smtClean="0">
                <a:solidFill>
                  <a:srgbClr val="FF0000"/>
                </a:solidFill>
              </a:rPr>
              <a:t> </a:t>
            </a:r>
          </a:p>
          <a:p>
            <a:pPr lvl="1"/>
            <a:r>
              <a:rPr lang="en-US" sz="1800" dirty="0" smtClean="0"/>
              <a:t>Longitudinal coupled bunch instabilities, </a:t>
            </a:r>
            <a:r>
              <a:rPr lang="en-US" sz="1800" dirty="0" smtClean="0">
                <a:solidFill>
                  <a:srgbClr val="FF0000"/>
                </a:solidFill>
              </a:rPr>
              <a:t>N</a:t>
            </a:r>
            <a:r>
              <a:rPr lang="en-US" sz="1800" baseline="-25000" dirty="0" smtClean="0">
                <a:solidFill>
                  <a:srgbClr val="FF0000"/>
                </a:solidFill>
              </a:rPr>
              <a:t>th</a:t>
            </a:r>
            <a:r>
              <a:rPr lang="en-US" sz="1800" dirty="0" smtClean="0">
                <a:solidFill>
                  <a:srgbClr val="FF0000"/>
                </a:solidFill>
              </a:rPr>
              <a:t> ~ </a:t>
            </a:r>
            <a:r>
              <a:rPr lang="en-US" sz="1800" dirty="0" smtClean="0">
                <a:solidFill>
                  <a:srgbClr val="FF0000"/>
                </a:solidFill>
                <a:sym typeface="Wingdings" pitchFamily="2" charset="2"/>
              </a:rPr>
              <a:t>ηε</a:t>
            </a:r>
            <a:r>
              <a:rPr lang="en-US" sz="1800" baseline="30000" dirty="0" smtClean="0">
                <a:solidFill>
                  <a:srgbClr val="FF0000"/>
                </a:solidFill>
                <a:sym typeface="Wingdings" pitchFamily="2" charset="2"/>
              </a:rPr>
              <a:t>2</a:t>
            </a:r>
            <a:r>
              <a:rPr lang="en-US" sz="1800" dirty="0" smtClean="0">
                <a:solidFill>
                  <a:srgbClr val="FF0000"/>
                </a:solidFill>
                <a:sym typeface="Wingdings" pitchFamily="2" charset="2"/>
              </a:rPr>
              <a:t>/τ</a:t>
            </a:r>
            <a:r>
              <a:rPr lang="en-US" sz="1800" dirty="0" smtClean="0">
                <a:solidFill>
                  <a:srgbClr val="FF0000"/>
                </a:solidFill>
              </a:rPr>
              <a:t> </a:t>
            </a:r>
          </a:p>
          <a:p>
            <a:pPr lvl="1"/>
            <a:r>
              <a:rPr lang="en-US" sz="1800" dirty="0" smtClean="0"/>
              <a:t>Electron cloud instability</a:t>
            </a:r>
          </a:p>
          <a:p>
            <a:r>
              <a:rPr lang="en-US" sz="2000" dirty="0" smtClean="0"/>
              <a:t>Slippage factor η defined by optics through transition energy (</a:t>
            </a:r>
            <a:r>
              <a:rPr lang="en-US" sz="2000" dirty="0" err="1" smtClean="0"/>
              <a:t>γ</a:t>
            </a:r>
            <a:r>
              <a:rPr lang="en-US" sz="2000" baseline="-25000" dirty="0" err="1" smtClean="0"/>
              <a:t>t</a:t>
            </a:r>
            <a:r>
              <a:rPr lang="en-US" sz="2000" dirty="0" smtClean="0"/>
              <a:t>):</a:t>
            </a:r>
          </a:p>
          <a:p>
            <a:endParaRPr lang="en-US" sz="1800" dirty="0" smtClean="0"/>
          </a:p>
          <a:p>
            <a:pPr lvl="1"/>
            <a:endParaRPr lang="en-US" sz="1600" dirty="0" smtClean="0"/>
          </a:p>
          <a:p>
            <a:pPr lvl="1"/>
            <a:endParaRPr lang="en-US" sz="1600" dirty="0" smtClean="0"/>
          </a:p>
          <a:p>
            <a:pPr lvl="1"/>
            <a:endParaRPr lang="en-US" sz="1600" dirty="0" smtClean="0"/>
          </a:p>
          <a:p>
            <a:pPr lvl="1"/>
            <a:endParaRPr lang="en-US" sz="1600" dirty="0" smtClean="0"/>
          </a:p>
          <a:p>
            <a:pPr lvl="1"/>
            <a:endParaRPr lang="en-US" sz="1600" dirty="0" smtClean="0"/>
          </a:p>
          <a:p>
            <a:pPr lvl="1"/>
            <a:endParaRPr lang="en-US" sz="1600" dirty="0" smtClean="0"/>
          </a:p>
          <a:p>
            <a:pPr lvl="1"/>
            <a:endParaRPr lang="en-US" sz="1600" dirty="0" smtClean="0"/>
          </a:p>
          <a:p>
            <a:pPr lvl="1"/>
            <a:endParaRPr lang="en-US" sz="1600" dirty="0" smtClean="0"/>
          </a:p>
          <a:p>
            <a:pPr lvl="1">
              <a:buFont typeface="Arial" charset="0"/>
              <a:buNone/>
            </a:pPr>
            <a:endParaRPr lang="en-US" sz="1600" dirty="0" smtClean="0"/>
          </a:p>
          <a:p>
            <a:pPr>
              <a:buFont typeface="Wingdings" pitchFamily="2" charset="2"/>
              <a:buChar char="à"/>
            </a:pPr>
            <a:endParaRPr lang="en-US" sz="1800" dirty="0" smtClean="0">
              <a:sym typeface="Wingdings" pitchFamily="2" charset="2"/>
            </a:endParaRPr>
          </a:p>
          <a:p>
            <a:pPr marL="0" indent="0">
              <a:buNone/>
            </a:pPr>
            <a:endParaRPr lang="en-US" sz="2400" b="1" dirty="0">
              <a:solidFill>
                <a:srgbClr val="0000CC"/>
              </a:solidFill>
              <a:sym typeface="Wingdings" pitchFamily="2" charset="2"/>
            </a:endParaRPr>
          </a:p>
          <a:p>
            <a:pPr marL="0" indent="0">
              <a:buNone/>
            </a:pPr>
            <a:endParaRPr lang="en-US" sz="2400" b="1" dirty="0" smtClean="0">
              <a:solidFill>
                <a:srgbClr val="0000CC"/>
              </a:solidFill>
              <a:sym typeface="Wingdings" pitchFamily="2" charset="2"/>
            </a:endParaRPr>
          </a:p>
          <a:p>
            <a:pPr>
              <a:buFont typeface="Wingdings" pitchFamily="2" charset="2"/>
              <a:buChar char="à"/>
            </a:pPr>
            <a:r>
              <a:rPr lang="en-US" sz="2400" b="1" dirty="0" smtClean="0">
                <a:solidFill>
                  <a:srgbClr val="0000CC"/>
                </a:solidFill>
                <a:sym typeface="Wingdings" pitchFamily="2" charset="2"/>
              </a:rPr>
              <a:t>Increase in instability thresholds </a:t>
            </a:r>
            <a:r>
              <a:rPr lang="en-US" sz="2000" dirty="0" smtClean="0">
                <a:sym typeface="Wingdings" pitchFamily="2" charset="2"/>
              </a:rPr>
              <a:t>N</a:t>
            </a:r>
            <a:r>
              <a:rPr lang="en-US" sz="2000" baseline="-25000" dirty="0" smtClean="0">
                <a:sym typeface="Wingdings" pitchFamily="2" charset="2"/>
              </a:rPr>
              <a:t>th</a:t>
            </a:r>
            <a:r>
              <a:rPr lang="en-US" sz="2000" dirty="0" smtClean="0">
                <a:sym typeface="Wingdings" pitchFamily="2" charset="2"/>
              </a:rPr>
              <a:t> for higher slippage factor η due to faster synchrotron motion (                           ) and faster damping of instabilities</a:t>
            </a:r>
            <a:endParaRPr lang="en-US" sz="1800" dirty="0" smtClean="0"/>
          </a:p>
          <a:p>
            <a:pPr lvl="2"/>
            <a:endParaRPr lang="en-US" sz="1400" dirty="0" smtClean="0"/>
          </a:p>
          <a:p>
            <a:pPr lvl="2"/>
            <a:endParaRPr lang="en-US" sz="1400" dirty="0" smtClean="0"/>
          </a:p>
          <a:p>
            <a:pPr>
              <a:buFont typeface="Arial" charset="0"/>
              <a:buNone/>
            </a:pPr>
            <a:endParaRPr lang="en-US" sz="1600" baseline="-25000" dirty="0" smtClean="0"/>
          </a:p>
          <a:p>
            <a:pPr>
              <a:buFont typeface="Arial" charset="0"/>
              <a:buNone/>
            </a:pPr>
            <a:endParaRPr lang="en-US" sz="1600" baseline="-25000" dirty="0" smtClean="0"/>
          </a:p>
          <a:p>
            <a:pPr>
              <a:buFont typeface="Arial" charset="0"/>
              <a:buNone/>
            </a:pPr>
            <a:endParaRPr lang="en-US" sz="1600" baseline="-25000" dirty="0" smtClean="0"/>
          </a:p>
          <a:p>
            <a:pPr>
              <a:buFont typeface="Arial" charset="0"/>
              <a:buNone/>
            </a:pPr>
            <a:endParaRPr lang="en-US" sz="1600" baseline="-25000" dirty="0" smtClean="0"/>
          </a:p>
        </p:txBody>
      </p:sp>
      <p:sp>
        <p:nvSpPr>
          <p:cNvPr id="22533" name="Title 1"/>
          <p:cNvSpPr>
            <a:spLocks noGrp="1"/>
          </p:cNvSpPr>
          <p:nvPr>
            <p:ph type="title"/>
          </p:nvPr>
        </p:nvSpPr>
        <p:spPr>
          <a:xfrm>
            <a:off x="258763" y="1588"/>
            <a:ext cx="8642350" cy="736600"/>
          </a:xfrm>
        </p:spPr>
        <p:txBody>
          <a:bodyPr>
            <a:normAutofit fontScale="90000"/>
          </a:bodyPr>
          <a:lstStyle/>
          <a:p>
            <a:r>
              <a:rPr lang="en-US" smtClean="0"/>
              <a:t>new optics for SPS (low γ</a:t>
            </a:r>
            <a:r>
              <a:rPr lang="en-US" baseline="-25000" smtClean="0"/>
              <a:t>t </a:t>
            </a:r>
            <a:r>
              <a:rPr lang="en-US" smtClean="0"/>
              <a:t>or “Q20”) </a:t>
            </a:r>
          </a:p>
        </p:txBody>
      </p:sp>
      <p:pic>
        <p:nvPicPr>
          <p:cNvPr id="22534" name="Picture 4"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24103" y="6280943"/>
            <a:ext cx="122872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Box 6"/>
          <p:cNvSpPr txBox="1">
            <a:spLocks noChangeArrowheads="1"/>
          </p:cNvSpPr>
          <p:nvPr/>
        </p:nvSpPr>
        <p:spPr bwMode="auto">
          <a:xfrm>
            <a:off x="6248400" y="990600"/>
            <a:ext cx="2895600" cy="10779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1600">
                <a:solidFill>
                  <a:srgbClr val="FF0000"/>
                </a:solidFill>
                <a:latin typeface="Calibri" pitchFamily="34" charset="0"/>
              </a:rPr>
              <a:t>N</a:t>
            </a:r>
            <a:r>
              <a:rPr lang="en-US" sz="1600" baseline="-25000">
                <a:solidFill>
                  <a:srgbClr val="FF0000"/>
                </a:solidFill>
                <a:latin typeface="Calibri" pitchFamily="34" charset="0"/>
              </a:rPr>
              <a:t>th</a:t>
            </a:r>
            <a:r>
              <a:rPr lang="en-US" sz="1600">
                <a:solidFill>
                  <a:srgbClr val="FF0000"/>
                </a:solidFill>
                <a:latin typeface="Calibri" pitchFamily="34" charset="0"/>
              </a:rPr>
              <a:t> … Instability threshold </a:t>
            </a:r>
          </a:p>
          <a:p>
            <a:pPr eaLnBrk="1" hangingPunct="1"/>
            <a:r>
              <a:rPr lang="en-US" sz="1600">
                <a:solidFill>
                  <a:srgbClr val="FF0000"/>
                </a:solidFill>
                <a:latin typeface="Calibri" pitchFamily="34" charset="0"/>
              </a:rPr>
              <a:t>ε … longitudinal emittance</a:t>
            </a:r>
          </a:p>
          <a:p>
            <a:pPr eaLnBrk="1" hangingPunct="1"/>
            <a:r>
              <a:rPr lang="en-US" sz="1600">
                <a:solidFill>
                  <a:srgbClr val="FF0000"/>
                </a:solidFill>
                <a:latin typeface="Calibri" pitchFamily="34" charset="0"/>
              </a:rPr>
              <a:t>τ … bunch length</a:t>
            </a:r>
          </a:p>
          <a:p>
            <a:pPr eaLnBrk="1" hangingPunct="1"/>
            <a:r>
              <a:rPr lang="en-US" sz="1600">
                <a:solidFill>
                  <a:srgbClr val="FF0000"/>
                </a:solidFill>
                <a:latin typeface="Calibri" pitchFamily="34" charset="0"/>
              </a:rPr>
              <a:t>η … slippage factor</a:t>
            </a:r>
          </a:p>
        </p:txBody>
      </p:sp>
      <p:pic>
        <p:nvPicPr>
          <p:cNvPr id="22536" name="Picture 10"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2362200"/>
            <a:ext cx="1262063" cy="5318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cxnSp>
        <p:nvCxnSpPr>
          <p:cNvPr id="24" name="Straight Arrow Connector 23"/>
          <p:cNvCxnSpPr/>
          <p:nvPr/>
        </p:nvCxnSpPr>
        <p:spPr>
          <a:xfrm rot="10800000" flipV="1">
            <a:off x="6172200" y="4038600"/>
            <a:ext cx="457200" cy="36988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2538" name="TextBox 24"/>
          <p:cNvSpPr txBox="1">
            <a:spLocks noChangeArrowheads="1"/>
          </p:cNvSpPr>
          <p:nvPr/>
        </p:nvSpPr>
        <p:spPr bwMode="auto">
          <a:xfrm>
            <a:off x="6629400" y="3733800"/>
            <a:ext cx="141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solidFill>
                  <a:srgbClr val="008000"/>
                </a:solidFill>
                <a:latin typeface="Calibri" pitchFamily="34" charset="0"/>
              </a:rPr>
              <a:t>Low γ</a:t>
            </a:r>
            <a:r>
              <a:rPr lang="en-US" baseline="-25000">
                <a:solidFill>
                  <a:srgbClr val="008000"/>
                </a:solidFill>
                <a:latin typeface="Calibri" pitchFamily="34" charset="0"/>
              </a:rPr>
              <a:t>t</a:t>
            </a:r>
            <a:r>
              <a:rPr lang="en-US">
                <a:solidFill>
                  <a:srgbClr val="008000"/>
                </a:solidFill>
                <a:latin typeface="Calibri" pitchFamily="34" charset="0"/>
              </a:rPr>
              <a:t> optics</a:t>
            </a:r>
          </a:p>
        </p:txBody>
      </p:sp>
      <p:cxnSp>
        <p:nvCxnSpPr>
          <p:cNvPr id="26" name="Straight Arrow Connector 25"/>
          <p:cNvCxnSpPr/>
          <p:nvPr/>
        </p:nvCxnSpPr>
        <p:spPr>
          <a:xfrm rot="5400000">
            <a:off x="7457282" y="4558506"/>
            <a:ext cx="558800" cy="158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2540" name="TextBox 26"/>
          <p:cNvSpPr txBox="1">
            <a:spLocks noChangeArrowheads="1"/>
          </p:cNvSpPr>
          <p:nvPr/>
        </p:nvSpPr>
        <p:spPr bwMode="auto">
          <a:xfrm>
            <a:off x="7026275" y="3992563"/>
            <a:ext cx="1431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1600">
                <a:solidFill>
                  <a:srgbClr val="000000"/>
                </a:solidFill>
                <a:latin typeface="Calibri" pitchFamily="34" charset="0"/>
              </a:rPr>
              <a:t>Nominal optics </a:t>
            </a:r>
          </a:p>
        </p:txBody>
      </p:sp>
      <p:cxnSp>
        <p:nvCxnSpPr>
          <p:cNvPr id="29" name="Straight Arrow Connector 28"/>
          <p:cNvCxnSpPr/>
          <p:nvPr/>
        </p:nvCxnSpPr>
        <p:spPr>
          <a:xfrm rot="5400000">
            <a:off x="6017418" y="4193382"/>
            <a:ext cx="842963" cy="5334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2542" name="TextBox 27"/>
          <p:cNvSpPr txBox="1">
            <a:spLocks noChangeArrowheads="1"/>
          </p:cNvSpPr>
          <p:nvPr/>
        </p:nvSpPr>
        <p:spPr bwMode="auto">
          <a:xfrm>
            <a:off x="6437313" y="609600"/>
            <a:ext cx="2706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t>H. Bartosik,  Y. Papaphilippou</a:t>
            </a:r>
          </a:p>
        </p:txBody>
      </p:sp>
      <p:sp>
        <p:nvSpPr>
          <p:cNvPr id="2" name="TextBox 1"/>
          <p:cNvSpPr txBox="1"/>
          <p:nvPr/>
        </p:nvSpPr>
        <p:spPr>
          <a:xfrm>
            <a:off x="1253300" y="646918"/>
            <a:ext cx="3491084" cy="369332"/>
          </a:xfrm>
          <a:prstGeom prst="rect">
            <a:avLst/>
          </a:prstGeom>
          <a:noFill/>
        </p:spPr>
        <p:txBody>
          <a:bodyPr wrap="none" rtlCol="0">
            <a:spAutoFit/>
          </a:bodyPr>
          <a:lstStyle/>
          <a:p>
            <a:r>
              <a:rPr lang="en-US" b="1" i="1" dirty="0">
                <a:solidFill>
                  <a:schemeClr val="accent6">
                    <a:lumMod val="75000"/>
                  </a:schemeClr>
                </a:solidFill>
              </a:rPr>
              <a:t>n</a:t>
            </a:r>
            <a:r>
              <a:rPr lang="en-US" b="1" i="1" dirty="0" smtClean="0">
                <a:solidFill>
                  <a:schemeClr val="accent6">
                    <a:lumMod val="75000"/>
                  </a:schemeClr>
                </a:solidFill>
              </a:rPr>
              <a:t>ot yet fully commissioned for LHC</a:t>
            </a:r>
            <a:endParaRPr lang="en-GB" b="1" i="1" dirty="0">
              <a:solidFill>
                <a:schemeClr val="accent6">
                  <a:lumMod val="75000"/>
                </a:schemeClr>
              </a:solidFill>
            </a:endParaRPr>
          </a:p>
        </p:txBody>
      </p:sp>
    </p:spTree>
    <p:extLst>
      <p:ext uri="{BB962C8B-B14F-4D97-AF65-F5344CB8AC3E}">
        <p14:creationId xmlns:p14="http://schemas.microsoft.com/office/powerpoint/2010/main" val="41111968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066800"/>
            <a:ext cx="9144000" cy="1143000"/>
          </a:xfrm>
        </p:spPr>
        <p:txBody>
          <a:bodyPr>
            <a:normAutofit fontScale="90000"/>
          </a:bodyPr>
          <a:lstStyle/>
          <a:p>
            <a:r>
              <a:rPr lang="en-US" smtClean="0"/>
              <a:t>SPS single-bunch intensity limits</a:t>
            </a:r>
            <a:br>
              <a:rPr lang="en-US" smtClean="0"/>
            </a:br>
            <a:r>
              <a:rPr lang="en-US" smtClean="0"/>
              <a:t> </a:t>
            </a:r>
            <a:r>
              <a:rPr lang="en-US" sz="3600" smtClean="0"/>
              <a:t>(units of protons/bunch)</a:t>
            </a:r>
            <a:endParaRPr lang="en-US" smtClean="0"/>
          </a:p>
        </p:txBody>
      </p:sp>
      <p:sp>
        <p:nvSpPr>
          <p:cNvPr id="23555" name="TextBox 3"/>
          <p:cNvSpPr txBox="1">
            <a:spLocks noChangeArrowheads="1"/>
          </p:cNvSpPr>
          <p:nvPr/>
        </p:nvSpPr>
        <p:spPr bwMode="auto">
          <a:xfrm>
            <a:off x="6781800" y="6096000"/>
            <a:ext cx="1671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Benoit Salvant</a:t>
            </a:r>
          </a:p>
        </p:txBody>
      </p:sp>
      <p:graphicFrame>
        <p:nvGraphicFramePr>
          <p:cNvPr id="5" name="Table 4"/>
          <p:cNvGraphicFramePr>
            <a:graphicFrameLocks noGrp="1"/>
          </p:cNvGraphicFramePr>
          <p:nvPr/>
        </p:nvGraphicFramePr>
        <p:xfrm>
          <a:off x="381000" y="2819400"/>
          <a:ext cx="8229600" cy="1920876"/>
        </p:xfrm>
        <a:graphic>
          <a:graphicData uri="http://schemas.openxmlformats.org/drawingml/2006/table">
            <a:tbl>
              <a:tblPr firstRow="1" bandRow="1">
                <a:tableStyleId>{5C22544A-7EE6-4342-B048-85BDC9FD1C3A}</a:tableStyleId>
              </a:tblPr>
              <a:tblGrid>
                <a:gridCol w="3683726"/>
                <a:gridCol w="2116183"/>
                <a:gridCol w="2429691"/>
              </a:tblGrid>
              <a:tr h="640292">
                <a:tc>
                  <a:txBody>
                    <a:bodyPr/>
                    <a:lstStyle/>
                    <a:p>
                      <a:r>
                        <a:rPr lang="en-US" sz="3600" dirty="0" smtClean="0"/>
                        <a:t>chromaticity</a:t>
                      </a:r>
                      <a:r>
                        <a:rPr lang="en-US" sz="3600" baseline="0" dirty="0" smtClean="0"/>
                        <a:t> Q’/Q</a:t>
                      </a:r>
                      <a:endParaRPr lang="en-US" sz="3600" dirty="0"/>
                    </a:p>
                  </a:txBody>
                  <a:tcPr marT="45735" marB="45735"/>
                </a:tc>
                <a:tc>
                  <a:txBody>
                    <a:bodyPr/>
                    <a:lstStyle/>
                    <a:p>
                      <a:pPr algn="ctr"/>
                      <a:r>
                        <a:rPr lang="en-US" sz="3600" dirty="0" smtClean="0"/>
                        <a:t>0.0</a:t>
                      </a:r>
                      <a:endParaRPr lang="en-US" sz="3600" dirty="0"/>
                    </a:p>
                  </a:txBody>
                  <a:tcPr marT="45735" marB="45735"/>
                </a:tc>
                <a:tc>
                  <a:txBody>
                    <a:bodyPr/>
                    <a:lstStyle/>
                    <a:p>
                      <a:pPr algn="ctr"/>
                      <a:r>
                        <a:rPr lang="en-US" sz="3600" dirty="0" smtClean="0"/>
                        <a:t>0.07</a:t>
                      </a:r>
                      <a:endParaRPr lang="en-US" sz="3600" dirty="0"/>
                    </a:p>
                  </a:txBody>
                  <a:tcPr marT="45735" marB="45735"/>
                </a:tc>
              </a:tr>
              <a:tr h="640292">
                <a:tc>
                  <a:txBody>
                    <a:bodyPr/>
                    <a:lstStyle/>
                    <a:p>
                      <a:r>
                        <a:rPr lang="en-US" sz="3600" dirty="0" smtClean="0"/>
                        <a:t>old Q26 optics</a:t>
                      </a:r>
                      <a:endParaRPr lang="en-US" sz="3600" dirty="0"/>
                    </a:p>
                  </a:txBody>
                  <a:tcPr marT="45735" marB="45735"/>
                </a:tc>
                <a:tc>
                  <a:txBody>
                    <a:bodyPr/>
                    <a:lstStyle/>
                    <a:p>
                      <a:pPr algn="ctr"/>
                      <a:r>
                        <a:rPr lang="en-US" sz="3600" dirty="0" smtClean="0"/>
                        <a:t>1.7x10</a:t>
                      </a:r>
                      <a:r>
                        <a:rPr lang="en-US" sz="3600" baseline="30000" dirty="0" smtClean="0"/>
                        <a:t>11 </a:t>
                      </a:r>
                      <a:endParaRPr lang="en-US" sz="3600" baseline="30000" dirty="0"/>
                    </a:p>
                  </a:txBody>
                  <a:tcPr marT="45735" marB="45735"/>
                </a:tc>
                <a:tc>
                  <a:txBody>
                    <a:bodyPr/>
                    <a:lstStyle/>
                    <a:p>
                      <a:pPr algn="ctr"/>
                      <a:r>
                        <a:rPr lang="en-US" sz="3600" dirty="0" smtClean="0"/>
                        <a:t>2.2 x10</a:t>
                      </a:r>
                      <a:r>
                        <a:rPr lang="en-US" sz="3600" baseline="30000" dirty="0" smtClean="0"/>
                        <a:t>11</a:t>
                      </a:r>
                      <a:endParaRPr lang="en-US" sz="3600" baseline="30000" dirty="0"/>
                    </a:p>
                  </a:txBody>
                  <a:tcPr marT="45735" marB="45735"/>
                </a:tc>
              </a:tr>
              <a:tr h="640292">
                <a:tc>
                  <a:txBody>
                    <a:bodyPr/>
                    <a:lstStyle/>
                    <a:p>
                      <a:r>
                        <a:rPr lang="en-US" sz="3600" dirty="0" smtClean="0"/>
                        <a:t>new Q20 optics</a:t>
                      </a:r>
                      <a:endParaRPr lang="en-US" sz="3600" dirty="0"/>
                    </a:p>
                  </a:txBody>
                  <a:tcPr marT="45735" marB="45735"/>
                </a:tc>
                <a:tc>
                  <a:txBody>
                    <a:bodyPr/>
                    <a:lstStyle/>
                    <a:p>
                      <a:pPr algn="ctr"/>
                      <a:r>
                        <a:rPr lang="en-US" sz="3600" dirty="0" smtClean="0"/>
                        <a:t>2.8x10</a:t>
                      </a:r>
                      <a:r>
                        <a:rPr lang="en-US" sz="3600" baseline="30000" dirty="0" smtClean="0"/>
                        <a:t>11 </a:t>
                      </a:r>
                      <a:endParaRPr lang="en-US" sz="3600" baseline="30000" dirty="0"/>
                    </a:p>
                  </a:txBody>
                  <a:tcPr marT="45735" marB="45735"/>
                </a:tc>
                <a:tc>
                  <a:txBody>
                    <a:bodyPr/>
                    <a:lstStyle/>
                    <a:p>
                      <a:pPr algn="ctr"/>
                      <a:r>
                        <a:rPr lang="en-US" sz="3600" dirty="0" smtClean="0"/>
                        <a:t>3.8 x10</a:t>
                      </a:r>
                      <a:r>
                        <a:rPr lang="en-US" sz="3600" baseline="30000" dirty="0" smtClean="0"/>
                        <a:t>11</a:t>
                      </a:r>
                      <a:endParaRPr lang="en-US" sz="3600" baseline="30000" dirty="0"/>
                    </a:p>
                  </a:txBody>
                  <a:tcPr marT="45735" marB="45735"/>
                </a:tc>
              </a:tr>
            </a:tbl>
          </a:graphicData>
        </a:graphic>
      </p:graphicFrame>
      <p:sp>
        <p:nvSpPr>
          <p:cNvPr id="6" name="TextBox 5"/>
          <p:cNvSpPr txBox="1">
            <a:spLocks noChangeArrowheads="1"/>
          </p:cNvSpPr>
          <p:nvPr/>
        </p:nvSpPr>
        <p:spPr bwMode="auto">
          <a:xfrm>
            <a:off x="6934200" y="4800600"/>
            <a:ext cx="1476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FF0000"/>
                </a:solidFill>
              </a:rPr>
              <a:t>&gt;2 x LHC</a:t>
            </a:r>
          </a:p>
          <a:p>
            <a:pPr eaLnBrk="1" hangingPunct="1"/>
            <a:r>
              <a:rPr lang="en-US" sz="2400">
                <a:solidFill>
                  <a:srgbClr val="FF0000"/>
                </a:solidFill>
              </a:rPr>
              <a:t>ultimate</a:t>
            </a:r>
          </a:p>
        </p:txBody>
      </p:sp>
    </p:spTree>
    <p:extLst>
      <p:ext uri="{BB962C8B-B14F-4D97-AF65-F5344CB8AC3E}">
        <p14:creationId xmlns:p14="http://schemas.microsoft.com/office/powerpoint/2010/main" val="2192436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pPr>
              <a:defRPr/>
            </a:pPr>
            <a:r>
              <a:rPr lang="en-US" i="1" dirty="0" err="1" smtClean="0"/>
              <a:t>N</a:t>
            </a:r>
            <a:r>
              <a:rPr lang="en-US" i="1" baseline="-25000" dirty="0" err="1" smtClean="0"/>
              <a:t>b</a:t>
            </a:r>
            <a:r>
              <a:rPr lang="en-US" i="1" dirty="0" smtClean="0"/>
              <a:t> </a:t>
            </a:r>
            <a:r>
              <a:rPr lang="en-US" dirty="0" smtClean="0"/>
              <a:t>&amp; </a:t>
            </a:r>
            <a:r>
              <a:rPr lang="en-US" dirty="0" smtClean="0">
                <a:latin typeface="Symbol" pitchFamily="18" charset="2"/>
              </a:rPr>
              <a:t>e</a:t>
            </a:r>
            <a:r>
              <a:rPr lang="en-US" dirty="0" smtClean="0"/>
              <a:t> with SPS Q20 low-</a:t>
            </a:r>
            <a:r>
              <a:rPr lang="en-US" dirty="0" err="1" smtClean="0">
                <a:latin typeface="Symbol" pitchFamily="18" charset="2"/>
              </a:rPr>
              <a:t>g</a:t>
            </a:r>
            <a:r>
              <a:rPr lang="en-US" baseline="-25000" dirty="0" err="1" smtClean="0"/>
              <a:t>t</a:t>
            </a:r>
            <a:r>
              <a:rPr lang="en-US" dirty="0" smtClean="0"/>
              <a:t> optics </a:t>
            </a:r>
            <a:r>
              <a:rPr lang="en-US" sz="3600" dirty="0" smtClean="0"/>
              <a:t>(1 bunch)</a:t>
            </a:r>
            <a:endParaRPr lang="en-US" sz="3600" dirty="0"/>
          </a:p>
        </p:txBody>
      </p:sp>
      <p:sp>
        <p:nvSpPr>
          <p:cNvPr id="3" name="Content Placeholder 2"/>
          <p:cNvSpPr>
            <a:spLocks noGrp="1"/>
          </p:cNvSpPr>
          <p:nvPr>
            <p:ph idx="1"/>
          </p:nvPr>
        </p:nvSpPr>
        <p:spPr>
          <a:xfrm>
            <a:off x="242888" y="685800"/>
            <a:ext cx="8901112" cy="2112963"/>
          </a:xfrm>
        </p:spPr>
        <p:txBody>
          <a:bodyPr>
            <a:normAutofit fontScale="70000" lnSpcReduction="20000"/>
          </a:bodyPr>
          <a:lstStyle/>
          <a:p>
            <a:pPr>
              <a:defRPr/>
            </a:pPr>
            <a:r>
              <a:rPr lang="en-US" dirty="0" smtClean="0"/>
              <a:t>extracted intensity together with total losses along the cycle</a:t>
            </a:r>
          </a:p>
          <a:p>
            <a:pPr>
              <a:defRPr/>
            </a:pPr>
            <a:r>
              <a:rPr lang="en-US" dirty="0" smtClean="0"/>
              <a:t>overestimation of horizontal </a:t>
            </a:r>
            <a:r>
              <a:rPr lang="en-US" dirty="0" err="1" smtClean="0"/>
              <a:t>emittance</a:t>
            </a:r>
            <a:r>
              <a:rPr lang="en-US" dirty="0" smtClean="0"/>
              <a:t> and its slope (dependence of </a:t>
            </a:r>
            <a:r>
              <a:rPr lang="en-US" dirty="0" err="1" smtClean="0"/>
              <a:t>dp</a:t>
            </a:r>
            <a:r>
              <a:rPr lang="en-US" dirty="0" smtClean="0"/>
              <a:t>/p on intensity)</a:t>
            </a:r>
          </a:p>
          <a:p>
            <a:pPr>
              <a:defRPr/>
            </a:pPr>
            <a:r>
              <a:rPr lang="en-US" dirty="0" smtClean="0"/>
              <a:t>PSB </a:t>
            </a:r>
            <a:r>
              <a:rPr lang="en-US" dirty="0" err="1" smtClean="0"/>
              <a:t>emittances</a:t>
            </a:r>
            <a:r>
              <a:rPr lang="en-US" dirty="0" smtClean="0"/>
              <a:t>: ~ 1μm &lt; 1.5e11p / ~ 1.1μm @ 2e11p / ~ 1.3μm @ 3e11p </a:t>
            </a:r>
          </a:p>
          <a:p>
            <a:pPr>
              <a:defRPr/>
            </a:pPr>
            <a:r>
              <a:rPr lang="en-US" dirty="0" smtClean="0"/>
              <a:t>bunch length slightly increasing with intensity</a:t>
            </a:r>
          </a:p>
          <a:p>
            <a:pPr>
              <a:defRPr/>
            </a:pPr>
            <a:r>
              <a:rPr lang="en-US" b="1" dirty="0" smtClean="0">
                <a:solidFill>
                  <a:srgbClr val="0000CC"/>
                </a:solidFill>
              </a:rPr>
              <a:t>up to </a:t>
            </a:r>
            <a:r>
              <a:rPr lang="en-US" b="1" i="1" dirty="0" smtClean="0">
                <a:solidFill>
                  <a:srgbClr val="0000CC"/>
                </a:solidFill>
              </a:rPr>
              <a:t>N</a:t>
            </a:r>
            <a:r>
              <a:rPr lang="en-US" b="1" i="1" baseline="-25000" dirty="0" smtClean="0">
                <a:solidFill>
                  <a:srgbClr val="0000CC"/>
                </a:solidFill>
              </a:rPr>
              <a:t>b</a:t>
            </a:r>
            <a:r>
              <a:rPr lang="en-US" b="1" dirty="0" smtClean="0">
                <a:solidFill>
                  <a:srgbClr val="0000CC"/>
                </a:solidFill>
              </a:rPr>
              <a:t>~3x10</a:t>
            </a:r>
            <a:r>
              <a:rPr lang="en-US" b="1" baseline="30000" dirty="0" smtClean="0">
                <a:solidFill>
                  <a:srgbClr val="0000CC"/>
                </a:solidFill>
              </a:rPr>
              <a:t>11</a:t>
            </a:r>
            <a:r>
              <a:rPr lang="en-US" b="1" dirty="0" smtClean="0">
                <a:solidFill>
                  <a:srgbClr val="0000CC"/>
                </a:solidFill>
              </a:rPr>
              <a:t> (~3x LHC at 450 </a:t>
            </a:r>
            <a:r>
              <a:rPr lang="en-US" b="1" dirty="0" err="1" smtClean="0">
                <a:solidFill>
                  <a:srgbClr val="0000CC"/>
                </a:solidFill>
              </a:rPr>
              <a:t>GeV</a:t>
            </a:r>
            <a:r>
              <a:rPr lang="en-US" b="1" dirty="0" smtClean="0">
                <a:solidFill>
                  <a:srgbClr val="0000CC"/>
                </a:solidFill>
              </a:rPr>
              <a:t> with </a:t>
            </a:r>
            <a:r>
              <a:rPr lang="en-US" b="1" dirty="0" smtClean="0">
                <a:solidFill>
                  <a:srgbClr val="0000CC"/>
                </a:solidFill>
                <a:latin typeface="Symbol" pitchFamily="18" charset="2"/>
              </a:rPr>
              <a:t>ge</a:t>
            </a:r>
            <a:r>
              <a:rPr lang="en-US" b="1" dirty="0" smtClean="0">
                <a:solidFill>
                  <a:srgbClr val="0000CC"/>
                </a:solidFill>
              </a:rPr>
              <a:t>~2.5 </a:t>
            </a:r>
            <a:r>
              <a:rPr lang="en-US" b="1" dirty="0" smtClean="0">
                <a:solidFill>
                  <a:srgbClr val="0000CC"/>
                </a:solidFill>
                <a:latin typeface="Symbol" pitchFamily="18" charset="2"/>
              </a:rPr>
              <a:t>m</a:t>
            </a:r>
            <a:r>
              <a:rPr lang="en-US" b="1" dirty="0" smtClean="0">
                <a:solidFill>
                  <a:srgbClr val="0000CC"/>
                </a:solidFill>
              </a:rPr>
              <a:t>m (2/3 LHC design!)</a:t>
            </a:r>
          </a:p>
          <a:p>
            <a:pPr lvl="1">
              <a:buFont typeface="Arial" charset="0"/>
              <a:buNone/>
              <a:defRPr/>
            </a:pPr>
            <a:endParaRPr lang="en-US" dirty="0" smtClean="0"/>
          </a:p>
        </p:txBody>
      </p:sp>
      <p:pic>
        <p:nvPicPr>
          <p:cNvPr id="24580" name="Picture 5" descr="VerticalEmittance_vs_Intensity.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08513" y="3263900"/>
            <a:ext cx="4537075"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HorizontalEmittance_vs_Intensity.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 y="3263900"/>
            <a:ext cx="4538663"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Box 11"/>
          <p:cNvSpPr txBox="1">
            <a:spLocks noChangeArrowheads="1"/>
          </p:cNvSpPr>
          <p:nvPr/>
        </p:nvSpPr>
        <p:spPr bwMode="auto">
          <a:xfrm>
            <a:off x="7086600" y="2743200"/>
            <a:ext cx="1801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Hannes Bartosik</a:t>
            </a:r>
          </a:p>
          <a:p>
            <a:pPr eaLnBrk="1" hangingPunct="1"/>
            <a:r>
              <a:rPr lang="en-US" sz="1600" b="1"/>
              <a:t>11 May 2011</a:t>
            </a:r>
          </a:p>
        </p:txBody>
      </p:sp>
      <p:cxnSp>
        <p:nvCxnSpPr>
          <p:cNvPr id="9" name="Straight Arrow Connector 8"/>
          <p:cNvCxnSpPr/>
          <p:nvPr/>
        </p:nvCxnSpPr>
        <p:spPr>
          <a:xfrm rot="5400000" flipH="1" flipV="1">
            <a:off x="-1370806" y="4418806"/>
            <a:ext cx="3048000" cy="1588"/>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143000" y="6705600"/>
            <a:ext cx="3505200" cy="1588"/>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85" name="TextBox 12"/>
          <p:cNvSpPr txBox="1">
            <a:spLocks noChangeArrowheads="1"/>
          </p:cNvSpPr>
          <p:nvPr/>
        </p:nvSpPr>
        <p:spPr bwMode="auto">
          <a:xfrm>
            <a:off x="4724400" y="6488113"/>
            <a:ext cx="1449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intensity</a:t>
            </a:r>
          </a:p>
        </p:txBody>
      </p:sp>
      <p:sp>
        <p:nvSpPr>
          <p:cNvPr id="24586" name="TextBox 14"/>
          <p:cNvSpPr txBox="1">
            <a:spLocks noChangeArrowheads="1"/>
          </p:cNvSpPr>
          <p:nvPr/>
        </p:nvSpPr>
        <p:spPr bwMode="auto">
          <a:xfrm>
            <a:off x="304800" y="2743200"/>
            <a:ext cx="1622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emittance</a:t>
            </a:r>
          </a:p>
        </p:txBody>
      </p:sp>
      <p:sp>
        <p:nvSpPr>
          <p:cNvPr id="24587" name="TextBox 15"/>
          <p:cNvSpPr txBox="1">
            <a:spLocks noChangeArrowheads="1"/>
          </p:cNvSpPr>
          <p:nvPr/>
        </p:nvSpPr>
        <p:spPr bwMode="auto">
          <a:xfrm>
            <a:off x="3429000" y="2743200"/>
            <a:ext cx="2257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i="1">
                <a:solidFill>
                  <a:srgbClr val="0000CC"/>
                </a:solidFill>
              </a:rPr>
              <a:t>measured!</a:t>
            </a:r>
          </a:p>
        </p:txBody>
      </p:sp>
    </p:spTree>
    <p:extLst>
      <p:ext uri="{BB962C8B-B14F-4D97-AF65-F5344CB8AC3E}">
        <p14:creationId xmlns:p14="http://schemas.microsoft.com/office/powerpoint/2010/main" val="29913019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251520" y="274638"/>
            <a:ext cx="8714713" cy="747654"/>
          </a:xfrm>
          <a:noFill/>
          <a:ln w="9525">
            <a:noFill/>
            <a:miter lim="800000"/>
            <a:headEnd/>
            <a:tailEnd/>
          </a:ln>
        </p:spPr>
        <p:txBody>
          <a:bodyPr vert="horz" wrap="square" lIns="91440" tIns="45720" rIns="91440" bIns="45720" numCol="1" anchor="ctr" anchorCtr="0" compatLnSpc="1">
            <a:prstTxWarp prst="textNoShape">
              <a:avLst/>
            </a:prstTxWarp>
            <a:noAutofit/>
          </a:bodyPr>
          <a:lstStyle/>
          <a:p>
            <a:pPr>
              <a:defRPr/>
            </a:pPr>
            <a:r>
              <a:rPr lang="en-GB" sz="3600" b="0" dirty="0" smtClean="0">
                <a:solidFill>
                  <a:schemeClr val="tx1"/>
                </a:solidFill>
                <a:latin typeface="Arial" pitchFamily="34" charset="0"/>
                <a:cs typeface="Arial" pitchFamily="34" charset="0"/>
              </a:rPr>
              <a:t>Overall LHC Injector Upgrade Planning</a:t>
            </a:r>
          </a:p>
        </p:txBody>
      </p:sp>
      <p:graphicFrame>
        <p:nvGraphicFramePr>
          <p:cNvPr id="10" name="Table 9"/>
          <p:cNvGraphicFramePr>
            <a:graphicFrameLocks noGrp="1"/>
          </p:cNvGraphicFramePr>
          <p:nvPr>
            <p:extLst>
              <p:ext uri="{D42A27DB-BD31-4B8C-83A1-F6EECF244321}">
                <p14:modId xmlns:p14="http://schemas.microsoft.com/office/powerpoint/2010/main" val="2272809950"/>
              </p:ext>
            </p:extLst>
          </p:nvPr>
        </p:nvGraphicFramePr>
        <p:xfrm>
          <a:off x="323528" y="1196812"/>
          <a:ext cx="8640961" cy="5157862"/>
        </p:xfrm>
        <a:graphic>
          <a:graphicData uri="http://schemas.openxmlformats.org/drawingml/2006/table">
            <a:tbl>
              <a:tblPr firstRow="1" bandRow="1">
                <a:tableStyleId>{5C22544A-7EE6-4342-B048-85BDC9FD1C3A}</a:tableStyleId>
              </a:tblPr>
              <a:tblGrid>
                <a:gridCol w="1584176"/>
                <a:gridCol w="1733712"/>
                <a:gridCol w="2629911"/>
                <a:gridCol w="2693162"/>
              </a:tblGrid>
              <a:tr h="574276">
                <a:tc>
                  <a:txBody>
                    <a:bodyPr/>
                    <a:lstStyle/>
                    <a:p>
                      <a:pPr algn="ctr"/>
                      <a:endParaRPr lang="en-US" sz="1800" dirty="0"/>
                    </a:p>
                  </a:txBody>
                  <a:tcPr anchor="ctr"/>
                </a:tc>
                <a:tc>
                  <a:txBody>
                    <a:bodyPr/>
                    <a:lstStyle/>
                    <a:p>
                      <a:pPr algn="ctr"/>
                      <a:r>
                        <a:rPr lang="fr-CH" sz="1800" dirty="0" smtClean="0"/>
                        <a:t>Linac4</a:t>
                      </a:r>
                      <a:endParaRPr lang="en-US" sz="18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H" sz="1800" dirty="0" smtClean="0"/>
                        <a:t>PS</a:t>
                      </a:r>
                      <a:r>
                        <a:rPr lang="fr-CH" sz="1800" baseline="0" dirty="0" smtClean="0"/>
                        <a:t> </a:t>
                      </a:r>
                      <a:r>
                        <a:rPr lang="fr-CH" sz="1800" baseline="0" dirty="0" err="1" smtClean="0"/>
                        <a:t>injector</a:t>
                      </a:r>
                      <a:r>
                        <a:rPr lang="fr-CH" sz="1800" baseline="0" dirty="0" smtClean="0"/>
                        <a:t>, PS and SPS</a:t>
                      </a:r>
                      <a:endParaRPr lang="en-US" sz="18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H" sz="1800" dirty="0" err="1" smtClean="0"/>
                        <a:t>Beam</a:t>
                      </a:r>
                      <a:r>
                        <a:rPr lang="fr-CH" sz="1800" dirty="0" smtClean="0"/>
                        <a:t> </a:t>
                      </a:r>
                      <a:r>
                        <a:rPr lang="fr-CH" sz="1800" dirty="0" err="1" smtClean="0"/>
                        <a:t>characteristics</a:t>
                      </a:r>
                      <a:r>
                        <a:rPr lang="fr-CH" sz="1800" dirty="0" smtClean="0"/>
                        <a:t> </a:t>
                      </a:r>
                      <a:r>
                        <a:rPr lang="fr-CH" sz="1800" dirty="0" err="1" smtClean="0"/>
                        <a:t>at</a:t>
                      </a:r>
                      <a:r>
                        <a:rPr lang="fr-CH" sz="1800" dirty="0" smtClean="0"/>
                        <a:t> LHC injection</a:t>
                      </a:r>
                      <a:endParaRPr lang="en-US" sz="1800" dirty="0"/>
                    </a:p>
                  </a:txBody>
                  <a:tcPr/>
                </a:tc>
              </a:tr>
              <a:tr h="706022">
                <a:tc>
                  <a:txBody>
                    <a:bodyPr/>
                    <a:lstStyle/>
                    <a:p>
                      <a:r>
                        <a:rPr lang="fr-CH" sz="1600" b="1" dirty="0" smtClean="0"/>
                        <a:t>2011 - 2012</a:t>
                      </a:r>
                      <a:endParaRPr lang="en-US" sz="1600" b="1" dirty="0"/>
                    </a:p>
                  </a:txBody>
                  <a:tcPr anchor="ctr"/>
                </a:tc>
                <a:tc>
                  <a:txBody>
                    <a:bodyPr/>
                    <a:lstStyle/>
                    <a:p>
                      <a:r>
                        <a:rPr lang="fr-CH" sz="1200" dirty="0" smtClean="0"/>
                        <a:t>Continuation of construction…</a:t>
                      </a:r>
                      <a:endParaRPr lang="en-US" sz="1200" dirty="0"/>
                    </a:p>
                  </a:txBody>
                  <a:tcPr/>
                </a:tc>
                <a:tc>
                  <a:txBody>
                    <a:bodyPr/>
                    <a:lstStyle/>
                    <a:p>
                      <a:pPr>
                        <a:buFont typeface="Arial" pitchFamily="34" charset="0"/>
                        <a:buChar char="•"/>
                      </a:pPr>
                      <a:r>
                        <a:rPr lang="fr-CH" sz="1200" dirty="0" smtClean="0"/>
                        <a:t> </a:t>
                      </a:r>
                      <a:r>
                        <a:rPr lang="fr-CH" sz="1200" baseline="0" dirty="0" err="1" smtClean="0"/>
                        <a:t>Beam</a:t>
                      </a:r>
                      <a:r>
                        <a:rPr lang="fr-CH" sz="1200" baseline="0" dirty="0" smtClean="0"/>
                        <a:t> </a:t>
                      </a:r>
                      <a:r>
                        <a:rPr lang="fr-CH" sz="1200" baseline="0" dirty="0" err="1" smtClean="0"/>
                        <a:t>studies</a:t>
                      </a:r>
                      <a:r>
                        <a:rPr lang="fr-CH" sz="1200" baseline="0" dirty="0" smtClean="0"/>
                        <a:t> § simulations</a:t>
                      </a:r>
                    </a:p>
                    <a:p>
                      <a:pPr>
                        <a:buFont typeface="Arial" pitchFamily="34" charset="0"/>
                        <a:buChar char="•"/>
                      </a:pPr>
                      <a:r>
                        <a:rPr lang="fr-CH" sz="1200" baseline="0" dirty="0" smtClean="0"/>
                        <a:t> Investigation of RCS option</a:t>
                      </a:r>
                    </a:p>
                    <a:p>
                      <a:pPr>
                        <a:buFont typeface="Arial" pitchFamily="34" charset="0"/>
                        <a:buChar char="•"/>
                      </a:pPr>
                      <a:r>
                        <a:rPr lang="fr-CH" sz="1200" baseline="0" dirty="0" smtClean="0"/>
                        <a:t> Hardware </a:t>
                      </a:r>
                      <a:r>
                        <a:rPr lang="fr-CH" sz="1200" baseline="0" dirty="0" err="1" smtClean="0"/>
                        <a:t>prototyping</a:t>
                      </a:r>
                      <a:endParaRPr lang="fr-CH" sz="1200" baseline="0" dirty="0" smtClean="0"/>
                    </a:p>
                    <a:p>
                      <a:pPr>
                        <a:buFont typeface="Arial" pitchFamily="34" charset="0"/>
                        <a:buChar char="•"/>
                      </a:pPr>
                      <a:r>
                        <a:rPr lang="fr-CH" sz="1200" baseline="0" dirty="0" smtClean="0"/>
                        <a:t> </a:t>
                      </a:r>
                      <a:r>
                        <a:rPr lang="fr-CH" sz="1200" dirty="0" smtClean="0"/>
                        <a:t>Design</a:t>
                      </a:r>
                      <a:r>
                        <a:rPr lang="fr-CH" sz="1200" baseline="0" dirty="0" smtClean="0"/>
                        <a:t> § construction of </a:t>
                      </a:r>
                      <a:r>
                        <a:rPr lang="fr-CH" sz="1200" baseline="0" dirty="0" err="1" smtClean="0"/>
                        <a:t>some</a:t>
                      </a:r>
                      <a:r>
                        <a:rPr lang="fr-CH" sz="1200" baseline="0" dirty="0" smtClean="0"/>
                        <a:t> </a:t>
                      </a:r>
                      <a:r>
                        <a:rPr lang="fr-CH" sz="1200" baseline="0" dirty="0" err="1" smtClean="0"/>
                        <a:t>equipment</a:t>
                      </a:r>
                      <a:endParaRPr lang="fr-CH" sz="1200" baseline="0" dirty="0" smtClean="0"/>
                    </a:p>
                    <a:p>
                      <a:pPr>
                        <a:buFont typeface="Arial" pitchFamily="34" charset="0"/>
                        <a:buChar char="•"/>
                      </a:pPr>
                      <a:r>
                        <a:rPr lang="fr-CH" sz="1200" baseline="0" dirty="0" smtClean="0"/>
                        <a:t> TDR</a:t>
                      </a:r>
                    </a:p>
                  </a:txBody>
                  <a:tcPr/>
                </a:tc>
                <a:tc>
                  <a:txBody>
                    <a:bodyPr/>
                    <a:lstStyle/>
                    <a:p>
                      <a:pPr>
                        <a:buFont typeface="Arial" pitchFamily="34" charset="0"/>
                        <a:buNone/>
                      </a:pPr>
                      <a:r>
                        <a:rPr lang="fr-CH" sz="1200" baseline="0" dirty="0" smtClean="0"/>
                        <a:t>25 ns, 1.2 10</a:t>
                      </a:r>
                      <a:r>
                        <a:rPr lang="fr-CH" sz="1200" baseline="30000" dirty="0" smtClean="0"/>
                        <a:t>11</a:t>
                      </a:r>
                      <a:r>
                        <a:rPr lang="fr-CH" sz="1200" baseline="0" dirty="0" smtClean="0"/>
                        <a:t>p/b, </a:t>
                      </a:r>
                      <a:r>
                        <a:rPr lang="fr-CH" sz="1200" b="1" baseline="0" dirty="0" smtClean="0">
                          <a:solidFill>
                            <a:srgbClr val="FF0000"/>
                          </a:solidFill>
                        </a:rPr>
                        <a:t>~2.5 </a:t>
                      </a:r>
                      <a:r>
                        <a:rPr lang="fr-CH" sz="1200" b="1" baseline="0" dirty="0" smtClean="0">
                          <a:solidFill>
                            <a:srgbClr val="FF0000"/>
                          </a:solidFill>
                          <a:latin typeface="+mj-lt"/>
                          <a:cs typeface="Arial" pitchFamily="34" charset="0"/>
                        </a:rPr>
                        <a:t>mm.m</a:t>
                      </a:r>
                      <a:r>
                        <a:rPr lang="fr-CH" sz="1200" b="1" baseline="0" dirty="0" smtClean="0">
                          <a:solidFill>
                            <a:srgbClr val="FF0000"/>
                          </a:solidFill>
                        </a:rPr>
                        <a:t>rad</a:t>
                      </a:r>
                    </a:p>
                    <a:p>
                      <a:pPr>
                        <a:buFont typeface="Arial" pitchFamily="34" charset="0"/>
                        <a:buNone/>
                      </a:pPr>
                      <a:r>
                        <a:rPr lang="fr-CH" sz="1200" baseline="0" dirty="0" smtClean="0"/>
                        <a:t>50 ns, 1.7 10</a:t>
                      </a:r>
                      <a:r>
                        <a:rPr lang="fr-CH" sz="1200" baseline="30000" dirty="0" smtClean="0"/>
                        <a:t>11</a:t>
                      </a:r>
                      <a:r>
                        <a:rPr lang="fr-CH" sz="1200" baseline="0" dirty="0" smtClean="0"/>
                        <a:t>p/b, </a:t>
                      </a:r>
                      <a:r>
                        <a:rPr lang="fr-CH" sz="1200" b="1" dirty="0" smtClean="0">
                          <a:solidFill>
                            <a:srgbClr val="FF0000"/>
                          </a:solidFill>
                          <a:latin typeface="Symbol"/>
                        </a:rPr>
                        <a:t>~</a:t>
                      </a:r>
                      <a:r>
                        <a:rPr lang="fr-CH" sz="1200" b="1" baseline="0" dirty="0" smtClean="0">
                          <a:solidFill>
                            <a:srgbClr val="FF0000"/>
                          </a:solidFill>
                        </a:rPr>
                        <a:t>2.2 </a:t>
                      </a:r>
                      <a:r>
                        <a:rPr lang="fr-CH" sz="1200" b="1" kern="1200" baseline="0" dirty="0" smtClean="0">
                          <a:solidFill>
                            <a:srgbClr val="FF0000"/>
                          </a:solidFill>
                          <a:latin typeface="+mn-lt"/>
                          <a:ea typeface="+mn-ea"/>
                          <a:cs typeface="Arial" pitchFamily="34" charset="0"/>
                        </a:rPr>
                        <a:t>mm.m</a:t>
                      </a:r>
                      <a:r>
                        <a:rPr lang="fr-CH" sz="1200" b="1" baseline="0" dirty="0" smtClean="0">
                          <a:solidFill>
                            <a:srgbClr val="FF0000"/>
                          </a:solidFill>
                        </a:rPr>
                        <a:t>rad</a:t>
                      </a:r>
                    </a:p>
                    <a:p>
                      <a:pPr>
                        <a:buFont typeface="Arial" pitchFamily="34" charset="0"/>
                        <a:buNone/>
                      </a:pPr>
                      <a:r>
                        <a:rPr lang="fr-CH" sz="1200" baseline="0" dirty="0" smtClean="0"/>
                        <a:t>75 ns, 1.2 10</a:t>
                      </a:r>
                      <a:r>
                        <a:rPr lang="fr-CH" sz="1200" baseline="30000" dirty="0" smtClean="0"/>
                        <a:t>11</a:t>
                      </a:r>
                      <a:r>
                        <a:rPr lang="fr-CH" sz="1200" baseline="0" dirty="0" smtClean="0"/>
                        <a:t> p/b, </a:t>
                      </a:r>
                      <a:r>
                        <a:rPr lang="fr-CH" sz="1200" dirty="0" smtClean="0">
                          <a:latin typeface="Symbol"/>
                        </a:rPr>
                        <a:t>£</a:t>
                      </a:r>
                      <a:r>
                        <a:rPr lang="fr-CH" sz="1200" baseline="0" dirty="0" smtClean="0"/>
                        <a:t> 2 </a:t>
                      </a:r>
                      <a:r>
                        <a:rPr lang="fr-CH" sz="1200" kern="1200" baseline="0" dirty="0" smtClean="0">
                          <a:solidFill>
                            <a:schemeClr val="dk1"/>
                          </a:solidFill>
                          <a:latin typeface="+mn-lt"/>
                          <a:ea typeface="+mn-ea"/>
                          <a:cs typeface="Arial" pitchFamily="34" charset="0"/>
                        </a:rPr>
                        <a:t>mm.m</a:t>
                      </a:r>
                      <a:r>
                        <a:rPr lang="fr-CH" sz="1200" baseline="0" dirty="0" smtClean="0"/>
                        <a:t>rad</a:t>
                      </a:r>
                    </a:p>
                  </a:txBody>
                  <a:tcPr/>
                </a:tc>
              </a:tr>
              <a:tr h="706022">
                <a:tc>
                  <a:txBody>
                    <a:bodyPr/>
                    <a:lstStyle/>
                    <a:p>
                      <a:r>
                        <a:rPr lang="fr-CH" sz="1600" b="1" dirty="0" smtClean="0"/>
                        <a:t>2013 – 2014 </a:t>
                      </a:r>
                    </a:p>
                    <a:p>
                      <a:r>
                        <a:rPr lang="fr-CH" sz="1400" dirty="0" smtClean="0"/>
                        <a:t>(Long </a:t>
                      </a:r>
                      <a:r>
                        <a:rPr lang="fr-CH" sz="1400" dirty="0" err="1" smtClean="0"/>
                        <a:t>Shutdown</a:t>
                      </a:r>
                      <a:r>
                        <a:rPr lang="fr-CH" sz="1400" dirty="0" smtClean="0"/>
                        <a:t> 1)</a:t>
                      </a:r>
                      <a:endParaRPr lang="en-US" sz="1400" dirty="0"/>
                    </a:p>
                  </a:txBody>
                  <a:tcPr anchor="ctr"/>
                </a:tc>
                <a:tc>
                  <a:txBody>
                    <a:bodyPr/>
                    <a:lstStyle/>
                    <a:p>
                      <a:pPr>
                        <a:buFont typeface="Arial" pitchFamily="34" charset="0"/>
                        <a:buChar char="•"/>
                      </a:pPr>
                      <a:r>
                        <a:rPr lang="fr-CH" sz="1200" dirty="0" smtClean="0">
                          <a:solidFill>
                            <a:srgbClr val="0070C0"/>
                          </a:solidFill>
                        </a:rPr>
                        <a:t> </a:t>
                      </a:r>
                      <a:r>
                        <a:rPr lang="fr-CH" sz="1200" b="1" dirty="0" smtClean="0">
                          <a:solidFill>
                            <a:srgbClr val="0070C0"/>
                          </a:solidFill>
                        </a:rPr>
                        <a:t>Linac4 </a:t>
                      </a:r>
                      <a:r>
                        <a:rPr lang="fr-CH" sz="1200" b="1" dirty="0" err="1" smtClean="0">
                          <a:solidFill>
                            <a:srgbClr val="0070C0"/>
                          </a:solidFill>
                        </a:rPr>
                        <a:t>beam</a:t>
                      </a:r>
                      <a:r>
                        <a:rPr lang="fr-CH" sz="1200" b="1" dirty="0" smtClean="0">
                          <a:solidFill>
                            <a:srgbClr val="0070C0"/>
                          </a:solidFill>
                        </a:rPr>
                        <a:t> </a:t>
                      </a:r>
                      <a:r>
                        <a:rPr lang="fr-CH" sz="1200" b="1" dirty="0" err="1" smtClean="0">
                          <a:solidFill>
                            <a:srgbClr val="0070C0"/>
                          </a:solidFill>
                        </a:rPr>
                        <a:t>commissioning</a:t>
                      </a:r>
                      <a:endParaRPr lang="fr-CH" sz="1200" b="1" dirty="0" smtClean="0">
                        <a:solidFill>
                          <a:srgbClr val="0070C0"/>
                        </a:solidFill>
                      </a:endParaRPr>
                    </a:p>
                    <a:p>
                      <a:pPr>
                        <a:buFont typeface="Arial" pitchFamily="34" charset="0"/>
                        <a:buChar char="•"/>
                      </a:pPr>
                      <a:r>
                        <a:rPr lang="fr-CH" sz="1200" b="1" dirty="0" smtClean="0">
                          <a:solidFill>
                            <a:srgbClr val="0070C0"/>
                          </a:solidFill>
                        </a:rPr>
                        <a:t> </a:t>
                      </a:r>
                      <a:r>
                        <a:rPr lang="fr-CH" sz="1200" b="1" dirty="0" err="1" smtClean="0">
                          <a:solidFill>
                            <a:srgbClr val="0070C0"/>
                          </a:solidFill>
                        </a:rPr>
                        <a:t>Connection</a:t>
                      </a:r>
                      <a:r>
                        <a:rPr lang="fr-CH" sz="1200" b="1" dirty="0" smtClean="0">
                          <a:solidFill>
                            <a:srgbClr val="0070C0"/>
                          </a:solidFill>
                        </a:rPr>
                        <a:t> to PSB ?</a:t>
                      </a:r>
                      <a:endParaRPr lang="en-US" sz="1200" b="1" dirty="0">
                        <a:solidFill>
                          <a:srgbClr val="0070C0"/>
                        </a:solidFill>
                      </a:endParaRPr>
                    </a:p>
                  </a:txBody>
                  <a:tcPr/>
                </a:tc>
                <a:tc>
                  <a:txBody>
                    <a:bodyPr/>
                    <a:lstStyle/>
                    <a:p>
                      <a:pPr>
                        <a:buFont typeface="Arial" pitchFamily="34" charset="0"/>
                        <a:buChar char="•"/>
                      </a:pPr>
                      <a:r>
                        <a:rPr lang="fr-CH" sz="1200" dirty="0" smtClean="0"/>
                        <a:t> PSB modification (H</a:t>
                      </a:r>
                      <a:r>
                        <a:rPr lang="fr-CH" sz="1200" baseline="30000" dirty="0" smtClean="0"/>
                        <a:t>-</a:t>
                      </a:r>
                      <a:r>
                        <a:rPr lang="fr-CH" sz="1200" dirty="0" smtClean="0"/>
                        <a:t> injection) ?</a:t>
                      </a:r>
                    </a:p>
                    <a:p>
                      <a:pPr>
                        <a:buFont typeface="Arial" pitchFamily="34" charset="0"/>
                        <a:buChar char="•"/>
                      </a:pPr>
                      <a:r>
                        <a:rPr lang="fr-CH" sz="1200" dirty="0" smtClean="0"/>
                        <a:t> PSB </a:t>
                      </a:r>
                      <a:r>
                        <a:rPr lang="fr-CH" sz="1200" dirty="0" err="1" smtClean="0"/>
                        <a:t>beam</a:t>
                      </a:r>
                      <a:r>
                        <a:rPr lang="fr-CH" sz="1200" dirty="0" smtClean="0"/>
                        <a:t> </a:t>
                      </a:r>
                      <a:r>
                        <a:rPr lang="fr-CH" sz="1200" dirty="0" err="1" smtClean="0"/>
                        <a:t>commissioning</a:t>
                      </a:r>
                      <a:r>
                        <a:rPr lang="fr-CH" sz="1200" dirty="0" smtClean="0"/>
                        <a:t> ?</a:t>
                      </a:r>
                    </a:p>
                    <a:p>
                      <a:pPr>
                        <a:buFont typeface="Arial" pitchFamily="34" charset="0"/>
                        <a:buChar char="•"/>
                      </a:pPr>
                      <a:r>
                        <a:rPr lang="fr-CH" sz="1200" dirty="0" smtClean="0"/>
                        <a:t> Modifications and installation of prototypes in PS and SPS</a:t>
                      </a:r>
                    </a:p>
                  </a:txBody>
                  <a:tcPr/>
                </a:tc>
                <a:tc>
                  <a:txBody>
                    <a:bodyPr/>
                    <a:lstStyle/>
                    <a:p>
                      <a:pPr>
                        <a:buFont typeface="Arial" pitchFamily="34" charset="0"/>
                        <a:buNone/>
                      </a:pPr>
                      <a:endParaRPr lang="en-US" sz="1200" dirty="0"/>
                    </a:p>
                  </a:txBody>
                  <a:tcPr/>
                </a:tc>
              </a:tr>
              <a:tr h="1225194">
                <a:tc>
                  <a:txBody>
                    <a:bodyPr/>
                    <a:lstStyle/>
                    <a:p>
                      <a:r>
                        <a:rPr lang="fr-CH" sz="1600" b="1" dirty="0" smtClean="0"/>
                        <a:t>2015 - 2017</a:t>
                      </a:r>
                      <a:endParaRPr lang="en-US" sz="1600" b="1" dirty="0"/>
                    </a:p>
                  </a:txBody>
                  <a:tcPr anchor="ctr"/>
                </a:tc>
                <a:tc>
                  <a:txBody>
                    <a:bodyPr/>
                    <a:lstStyle/>
                    <a:p>
                      <a:pPr>
                        <a:buFont typeface="Arial" pitchFamily="34" charset="0"/>
                        <a:buChar char="•"/>
                      </a:pPr>
                      <a:r>
                        <a:rPr lang="fr-CH" sz="1200" dirty="0" smtClean="0"/>
                        <a:t> Progressive </a:t>
                      </a:r>
                      <a:r>
                        <a:rPr lang="fr-CH" sz="1200" dirty="0" err="1" smtClean="0"/>
                        <a:t>increase</a:t>
                      </a:r>
                      <a:r>
                        <a:rPr lang="fr-CH" sz="1200" dirty="0" smtClean="0"/>
                        <a:t> of Linac4 </a:t>
                      </a:r>
                      <a:r>
                        <a:rPr lang="fr-CH" sz="1200" dirty="0" err="1" smtClean="0"/>
                        <a:t>beam</a:t>
                      </a:r>
                      <a:r>
                        <a:rPr lang="fr-CH" sz="1200" dirty="0" smtClean="0"/>
                        <a:t> </a:t>
                      </a:r>
                      <a:r>
                        <a:rPr lang="fr-CH" sz="1200" dirty="0" err="1" smtClean="0"/>
                        <a:t>current</a:t>
                      </a:r>
                      <a:endParaRPr lang="fr-CH" sz="12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fr-CH" sz="1200" baseline="0" dirty="0" smtClean="0"/>
                        <a:t> If Linac4 </a:t>
                      </a:r>
                      <a:r>
                        <a:rPr lang="fr-CH" sz="1200" baseline="0" dirty="0" err="1" smtClean="0"/>
                        <a:t>connected</a:t>
                      </a:r>
                      <a:r>
                        <a:rPr lang="fr-CH" sz="1200" baseline="0" dirty="0" smtClean="0"/>
                        <a:t>: progressive </a:t>
                      </a:r>
                      <a:r>
                        <a:rPr lang="fr-CH" sz="1200" baseline="0" dirty="0" err="1" smtClean="0"/>
                        <a:t>increase</a:t>
                      </a:r>
                      <a:r>
                        <a:rPr lang="fr-CH" sz="1200" baseline="0" dirty="0" smtClean="0"/>
                        <a:t> of PSB </a:t>
                      </a:r>
                      <a:r>
                        <a:rPr lang="fr-CH" sz="1200" baseline="0" dirty="0" err="1" smtClean="0"/>
                        <a:t>brightness</a:t>
                      </a:r>
                      <a:endParaRPr lang="fr-CH" sz="1200" baseline="0" dirty="0" smtClean="0"/>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fr-CH" sz="1200" baseline="0" dirty="0" smtClean="0"/>
                        <a:t>  </a:t>
                      </a:r>
                      <a:r>
                        <a:rPr lang="fr-CH" sz="1200" baseline="0" dirty="0" err="1" smtClean="0"/>
                        <a:t>Some</a:t>
                      </a:r>
                      <a:r>
                        <a:rPr lang="fr-CH" sz="1200" baseline="0" dirty="0" smtClean="0"/>
                        <a:t> </a:t>
                      </a:r>
                      <a:r>
                        <a:rPr lang="fr-CH" sz="1200" baseline="0" dirty="0" err="1" smtClean="0"/>
                        <a:t>improvement</a:t>
                      </a:r>
                      <a:r>
                        <a:rPr lang="fr-CH" sz="1200" baseline="0" dirty="0" smtClean="0"/>
                        <a:t> of PS </a:t>
                      </a:r>
                      <a:r>
                        <a:rPr lang="fr-CH" sz="1200" baseline="0" dirty="0" err="1" smtClean="0"/>
                        <a:t>beam</a:t>
                      </a:r>
                      <a:r>
                        <a:rPr lang="fr-CH" sz="1200" baseline="0" dirty="0" smtClean="0"/>
                        <a:t> (Injection </a:t>
                      </a:r>
                      <a:r>
                        <a:rPr lang="fr-CH" sz="1200" baseline="0" dirty="0" err="1" smtClean="0"/>
                        <a:t>still</a:t>
                      </a:r>
                      <a:r>
                        <a:rPr lang="fr-CH" sz="1200" baseline="0" dirty="0" smtClean="0"/>
                        <a:t> </a:t>
                      </a:r>
                      <a:r>
                        <a:rPr lang="fr-CH" sz="1200" baseline="0" dirty="0" err="1" smtClean="0"/>
                        <a:t>at</a:t>
                      </a:r>
                      <a:r>
                        <a:rPr lang="fr-CH" sz="1200" baseline="0" dirty="0" smtClean="0"/>
                        <a:t> 1.4 GeV)</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fr-CH" sz="1200" baseline="0" dirty="0" smtClean="0"/>
                        <a:t> Equipment d</a:t>
                      </a:r>
                      <a:r>
                        <a:rPr lang="fr-CH" sz="1200" dirty="0" smtClean="0"/>
                        <a:t>esign</a:t>
                      </a:r>
                      <a:r>
                        <a:rPr lang="fr-CH" sz="1200" baseline="0" dirty="0" smtClean="0"/>
                        <a:t> § construction for PS </a:t>
                      </a:r>
                      <a:r>
                        <a:rPr lang="fr-CH" sz="1200" baseline="0" dirty="0" err="1" smtClean="0"/>
                        <a:t>injector</a:t>
                      </a:r>
                      <a:r>
                        <a:rPr lang="fr-CH" sz="1200" baseline="0" dirty="0" smtClean="0"/>
                        <a:t>, PS and SPS</a:t>
                      </a:r>
                      <a:r>
                        <a:rPr lang="fr-CH" sz="1200" dirty="0" smtClean="0"/>
                        <a:t> </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fr-CH" sz="1200" baseline="0" dirty="0" smtClean="0"/>
                        <a:t> </a:t>
                      </a:r>
                      <a:r>
                        <a:rPr lang="fr-CH" sz="1200" baseline="0" dirty="0" err="1" smtClean="0"/>
                        <a:t>Beam</a:t>
                      </a:r>
                      <a:r>
                        <a:rPr lang="fr-CH" sz="1200" baseline="0" dirty="0" smtClean="0"/>
                        <a:t> </a:t>
                      </a:r>
                      <a:r>
                        <a:rPr lang="fr-CH" sz="1200" baseline="0" dirty="0" err="1" smtClean="0"/>
                        <a:t>studies</a:t>
                      </a:r>
                      <a:endParaRPr lang="fr-CH" sz="1200" baseline="0" dirty="0" smtClean="0"/>
                    </a:p>
                  </a:txBody>
                  <a:tcPr/>
                </a:tc>
                <a:tc>
                  <a:txBody>
                    <a:bodyPr/>
                    <a:lstStyle/>
                    <a:p>
                      <a:pPr>
                        <a:buFont typeface="Arial" pitchFamily="34" charset="0"/>
                        <a:buChar char="•"/>
                      </a:pPr>
                      <a:r>
                        <a:rPr lang="fr-CH" sz="1200" baseline="0" dirty="0" smtClean="0"/>
                        <a:t>  Limited gain </a:t>
                      </a:r>
                      <a:r>
                        <a:rPr lang="fr-CH" sz="1200" baseline="0" dirty="0" err="1" smtClean="0"/>
                        <a:t>at</a:t>
                      </a:r>
                      <a:r>
                        <a:rPr lang="fr-CH" sz="1200" baseline="0" dirty="0" smtClean="0"/>
                        <a:t> LHC injection (</a:t>
                      </a:r>
                      <a:r>
                        <a:rPr lang="fr-CH" sz="1200" baseline="0" dirty="0" err="1" smtClean="0"/>
                        <a:t>pending</a:t>
                      </a:r>
                      <a:r>
                        <a:rPr lang="fr-CH" sz="1200" baseline="0" smtClean="0"/>
                        <a:t> PSB (or RCS), PS and SPS hardware upgrades)</a:t>
                      </a:r>
                    </a:p>
                  </a:txBody>
                  <a:tcPr/>
                </a:tc>
              </a:tr>
              <a:tr h="314840">
                <a:tc>
                  <a:txBody>
                    <a:bodyPr/>
                    <a:lstStyle/>
                    <a:p>
                      <a:r>
                        <a:rPr lang="fr-CH" sz="1600" b="1" dirty="0" smtClean="0"/>
                        <a:t>2018</a:t>
                      </a:r>
                    </a:p>
                    <a:p>
                      <a:r>
                        <a:rPr lang="fr-CH" sz="1400" dirty="0" smtClean="0"/>
                        <a:t>(Long</a:t>
                      </a:r>
                      <a:r>
                        <a:rPr lang="fr-CH" sz="1400" baseline="0" dirty="0" smtClean="0"/>
                        <a:t> </a:t>
                      </a:r>
                      <a:r>
                        <a:rPr lang="fr-CH" sz="1400" baseline="0" dirty="0" err="1" smtClean="0"/>
                        <a:t>Shutdown</a:t>
                      </a:r>
                      <a:r>
                        <a:rPr lang="fr-CH" sz="1400" baseline="0" dirty="0" smtClean="0"/>
                        <a:t> 2)</a:t>
                      </a:r>
                      <a:endParaRPr lang="en-US" sz="1400" dirty="0"/>
                    </a:p>
                  </a:txBody>
                  <a:tcPr anchor="ctr"/>
                </a:tc>
                <a:tc>
                  <a:txBody>
                    <a:bodyPr/>
                    <a:lstStyle/>
                    <a:p>
                      <a:endParaRPr lang="en-US" sz="1200" b="1" dirty="0"/>
                    </a:p>
                  </a:txBody>
                  <a:tcPr/>
                </a:tc>
                <a:tc>
                  <a:txBody>
                    <a:bodyPr/>
                    <a:lstStyle/>
                    <a:p>
                      <a:pPr>
                        <a:buFont typeface="Arial" pitchFamily="34" charset="0"/>
                        <a:buChar char="•"/>
                      </a:pPr>
                      <a:r>
                        <a:rPr lang="fr-CH" sz="1200" b="1" dirty="0" smtClean="0">
                          <a:solidFill>
                            <a:srgbClr val="0070C0"/>
                          </a:solidFill>
                        </a:rPr>
                        <a:t> Extensive installations in PS </a:t>
                      </a:r>
                      <a:r>
                        <a:rPr lang="fr-CH" sz="1200" b="1" dirty="0" err="1" smtClean="0">
                          <a:solidFill>
                            <a:srgbClr val="0070C0"/>
                          </a:solidFill>
                        </a:rPr>
                        <a:t>injector</a:t>
                      </a:r>
                      <a:r>
                        <a:rPr lang="fr-CH" sz="1200" b="1" dirty="0" smtClean="0">
                          <a:solidFill>
                            <a:srgbClr val="0070C0"/>
                          </a:solidFill>
                        </a:rPr>
                        <a:t>, PS and SPS</a:t>
                      </a:r>
                    </a:p>
                    <a:p>
                      <a:pPr>
                        <a:buFont typeface="Arial" pitchFamily="34" charset="0"/>
                        <a:buChar char="•"/>
                      </a:pPr>
                      <a:r>
                        <a:rPr lang="fr-CH" sz="1200" b="1" dirty="0" smtClean="0">
                          <a:solidFill>
                            <a:srgbClr val="0070C0"/>
                          </a:solidFill>
                        </a:rPr>
                        <a:t> </a:t>
                      </a:r>
                      <a:r>
                        <a:rPr lang="fr-CH" sz="1200" b="1" dirty="0" err="1" smtClean="0">
                          <a:solidFill>
                            <a:srgbClr val="0070C0"/>
                          </a:solidFill>
                        </a:rPr>
                        <a:t>Beam</a:t>
                      </a:r>
                      <a:r>
                        <a:rPr lang="fr-CH" sz="1200" b="1" dirty="0" smtClean="0">
                          <a:solidFill>
                            <a:srgbClr val="0070C0"/>
                          </a:solidFill>
                        </a:rPr>
                        <a:t> </a:t>
                      </a:r>
                      <a:r>
                        <a:rPr lang="fr-CH" sz="1200" b="1" dirty="0" err="1" smtClean="0">
                          <a:solidFill>
                            <a:srgbClr val="0070C0"/>
                          </a:solidFill>
                        </a:rPr>
                        <a:t>commissioning</a:t>
                      </a:r>
                      <a:endParaRPr lang="en-US" sz="1200" b="1" dirty="0">
                        <a:solidFill>
                          <a:srgbClr val="0070C0"/>
                        </a:solidFill>
                      </a:endParaRPr>
                    </a:p>
                  </a:txBody>
                  <a:tcPr/>
                </a:tc>
                <a:tc>
                  <a:txBody>
                    <a:bodyPr/>
                    <a:lstStyle/>
                    <a:p>
                      <a:pPr>
                        <a:buFont typeface="Arial" pitchFamily="34" charset="0"/>
                        <a:buChar char="•"/>
                      </a:pPr>
                      <a:endParaRPr lang="en-US" sz="1200" dirty="0"/>
                    </a:p>
                  </a:txBody>
                  <a:tcPr/>
                </a:tc>
              </a:tr>
              <a:tr h="494422">
                <a:tc>
                  <a:txBody>
                    <a:bodyPr/>
                    <a:lstStyle/>
                    <a:p>
                      <a:r>
                        <a:rPr lang="fr-CH" sz="1600" b="1" dirty="0" smtClean="0"/>
                        <a:t>2019 –2021</a:t>
                      </a:r>
                    </a:p>
                  </a:txBody>
                  <a:tcPr anchor="ctr"/>
                </a:tc>
                <a:tc>
                  <a:txBody>
                    <a:bodyPr/>
                    <a:lstStyle/>
                    <a:p>
                      <a:endParaRPr lang="en-US" sz="1200"/>
                    </a:p>
                  </a:txBody>
                  <a:tcPr/>
                </a:tc>
                <a:tc>
                  <a:txBody>
                    <a:bodyPr/>
                    <a:lstStyle/>
                    <a:p>
                      <a:pPr>
                        <a:buFont typeface="Arial" pitchFamily="34" charset="0"/>
                        <a:buChar char="•"/>
                      </a:pPr>
                      <a:endParaRPr lang="en-US" sz="1200" dirty="0"/>
                    </a:p>
                  </a:txBody>
                  <a:tcPr/>
                </a:tc>
                <a:tc>
                  <a:txBody>
                    <a:bodyPr/>
                    <a:lstStyle/>
                    <a:p>
                      <a:pPr>
                        <a:buFont typeface="Arial" pitchFamily="34" charset="0"/>
                        <a:buNone/>
                      </a:pPr>
                      <a:r>
                        <a:rPr lang="fr-CH" sz="1200" b="1" baseline="0" dirty="0" err="1" smtClean="0">
                          <a:solidFill>
                            <a:srgbClr val="0070C0"/>
                          </a:solidFill>
                        </a:rPr>
                        <a:t>After</a:t>
                      </a:r>
                      <a:r>
                        <a:rPr lang="fr-CH" sz="1200" b="1" baseline="0" dirty="0" smtClean="0">
                          <a:solidFill>
                            <a:srgbClr val="0070C0"/>
                          </a:solidFill>
                        </a:rPr>
                        <a:t> ~1 </a:t>
                      </a:r>
                      <a:r>
                        <a:rPr lang="fr-CH" sz="1200" b="1" baseline="0" dirty="0" err="1" smtClean="0">
                          <a:solidFill>
                            <a:srgbClr val="0070C0"/>
                          </a:solidFill>
                        </a:rPr>
                        <a:t>year</a:t>
                      </a:r>
                      <a:r>
                        <a:rPr lang="fr-CH" sz="1200" b="1" baseline="0" dirty="0" smtClean="0">
                          <a:solidFill>
                            <a:srgbClr val="0070C0"/>
                          </a:solidFill>
                        </a:rPr>
                        <a:t> of </a:t>
                      </a:r>
                      <a:r>
                        <a:rPr lang="fr-CH" sz="1200" b="1" baseline="0" dirty="0" err="1" smtClean="0">
                          <a:solidFill>
                            <a:srgbClr val="0070C0"/>
                          </a:solidFill>
                        </a:rPr>
                        <a:t>operation</a:t>
                      </a:r>
                      <a:r>
                        <a:rPr lang="fr-CH" sz="1200" b="1" baseline="0" dirty="0" smtClean="0">
                          <a:solidFill>
                            <a:srgbClr val="0070C0"/>
                          </a:solidFill>
                        </a:rPr>
                        <a:t>: </a:t>
                      </a:r>
                      <a:r>
                        <a:rPr lang="fr-CH" sz="1200" b="1" baseline="0" dirty="0" err="1" smtClean="0">
                          <a:solidFill>
                            <a:srgbClr val="0070C0"/>
                          </a:solidFill>
                        </a:rPr>
                        <a:t>beam</a:t>
                      </a:r>
                      <a:r>
                        <a:rPr lang="fr-CH" sz="1200" b="1" baseline="0" dirty="0" smtClean="0">
                          <a:solidFill>
                            <a:srgbClr val="0070C0"/>
                          </a:solidFill>
                        </a:rPr>
                        <a:t> </a:t>
                      </a:r>
                      <a:r>
                        <a:rPr lang="fr-CH" sz="1200" b="1" baseline="0" dirty="0" err="1" smtClean="0">
                          <a:solidFill>
                            <a:srgbClr val="0070C0"/>
                          </a:solidFill>
                        </a:rPr>
                        <a:t>characteristics</a:t>
                      </a:r>
                      <a:r>
                        <a:rPr lang="fr-CH" sz="1200" b="1" baseline="0" dirty="0" smtClean="0">
                          <a:solidFill>
                            <a:srgbClr val="0070C0"/>
                          </a:solidFill>
                        </a:rPr>
                        <a:t> for HL-LHC…</a:t>
                      </a:r>
                      <a:endParaRPr lang="en-US" sz="1200" b="1" dirty="0">
                        <a:solidFill>
                          <a:srgbClr val="0070C0"/>
                        </a:solidFill>
                      </a:endParaRPr>
                    </a:p>
                  </a:txBody>
                  <a:tcPr/>
                </a:tc>
              </a:tr>
            </a:tbl>
          </a:graphicData>
        </a:graphic>
      </p:graphicFrame>
      <p:sp>
        <p:nvSpPr>
          <p:cNvPr id="2" name="TextBox 1"/>
          <p:cNvSpPr txBox="1"/>
          <p:nvPr/>
        </p:nvSpPr>
        <p:spPr>
          <a:xfrm>
            <a:off x="6516216" y="6464496"/>
            <a:ext cx="2435923" cy="369332"/>
          </a:xfrm>
          <a:prstGeom prst="rect">
            <a:avLst/>
          </a:prstGeom>
          <a:noFill/>
        </p:spPr>
        <p:txBody>
          <a:bodyPr wrap="none" rtlCol="0">
            <a:spAutoFit/>
          </a:bodyPr>
          <a:lstStyle/>
          <a:p>
            <a:r>
              <a:rPr lang="en-US" dirty="0" smtClean="0"/>
              <a:t>R. Garoby, 24 June 2011</a:t>
            </a:r>
            <a:endParaRPr lang="en-GB" dirty="0"/>
          </a:p>
        </p:txBody>
      </p:sp>
    </p:spTree>
    <p:extLst>
      <p:ext uri="{BB962C8B-B14F-4D97-AF65-F5344CB8AC3E}">
        <p14:creationId xmlns:p14="http://schemas.microsoft.com/office/powerpoint/2010/main" val="3951988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0648"/>
            <a:ext cx="8417044" cy="685800"/>
          </a:xfrm>
        </p:spPr>
        <p:txBody>
          <a:bodyPr>
            <a:noAutofit/>
          </a:bodyPr>
          <a:lstStyle/>
          <a:p>
            <a:r>
              <a:rPr lang="en-US" dirty="0" smtClean="0"/>
              <a:t>Linac4 commissioning schedule</a:t>
            </a:r>
            <a:endParaRPr lang="en-US" dirty="0"/>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normAutofit lnSpcReduction="10000"/>
          </a:bodyPr>
          <a:lstStyle/>
          <a:p>
            <a:fld id="{BEDE6111-17D0-46EC-97EE-DCEFBC02FF6D}" type="slidenum">
              <a:rPr lang="en-US" smtClean="0"/>
              <a:pPr/>
              <a:t>34</a:t>
            </a:fld>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0" y="1219200"/>
            <a:ext cx="9144000" cy="4537933"/>
          </a:xfrm>
          <a:prstGeom prst="rect">
            <a:avLst/>
          </a:prstGeom>
          <a:noFill/>
          <a:ln w="9525">
            <a:noFill/>
            <a:miter lim="800000"/>
            <a:headEnd/>
            <a:tailEnd/>
          </a:ln>
          <a:effectLst/>
        </p:spPr>
      </p:pic>
      <p:sp>
        <p:nvSpPr>
          <p:cNvPr id="8" name="TextBox 7"/>
          <p:cNvSpPr txBox="1"/>
          <p:nvPr/>
        </p:nvSpPr>
        <p:spPr>
          <a:xfrm>
            <a:off x="4267200" y="1752600"/>
            <a:ext cx="4876800" cy="1323439"/>
          </a:xfrm>
          <a:prstGeom prst="rect">
            <a:avLst/>
          </a:prstGeom>
          <a:noFill/>
        </p:spPr>
        <p:txBody>
          <a:bodyPr wrap="square" rtlCol="0">
            <a:spAutoFit/>
          </a:bodyPr>
          <a:lstStyle/>
          <a:p>
            <a:r>
              <a:rPr lang="en-US" sz="1600" dirty="0" smtClean="0">
                <a:solidFill>
                  <a:srgbClr val="FF0000"/>
                </a:solidFill>
              </a:rPr>
              <a:t>Start of beam commissioning (3MeV): May 2013 </a:t>
            </a:r>
          </a:p>
          <a:p>
            <a:r>
              <a:rPr lang="en-US" sz="1600" dirty="0" smtClean="0">
                <a:solidFill>
                  <a:srgbClr val="FF0000"/>
                </a:solidFill>
              </a:rPr>
              <a:t>End of beam commissioning (160 MeV): April 2014</a:t>
            </a:r>
          </a:p>
          <a:p>
            <a:r>
              <a:rPr lang="en-US" sz="1600" dirty="0" smtClean="0">
                <a:solidFill>
                  <a:srgbClr val="FF0000"/>
                </a:solidFill>
              </a:rPr>
              <a:t>		</a:t>
            </a:r>
          </a:p>
          <a:p>
            <a:r>
              <a:rPr lang="en-US" sz="1600" i="1" dirty="0" smtClean="0">
                <a:solidFill>
                  <a:srgbClr val="FF0000"/>
                </a:solidFill>
              </a:rPr>
              <a:t>			</a:t>
            </a:r>
          </a:p>
          <a:p>
            <a:r>
              <a:rPr lang="en-US" sz="1600" i="1" dirty="0" smtClean="0">
                <a:solidFill>
                  <a:srgbClr val="FF0000"/>
                </a:solidFill>
              </a:rPr>
              <a:t>			</a:t>
            </a:r>
            <a:r>
              <a:rPr lang="en-US" sz="1200" i="1" dirty="0" smtClean="0"/>
              <a:t>(version November 2010)</a:t>
            </a:r>
            <a:endParaRPr lang="en-US" sz="1600" i="1" dirty="0"/>
          </a:p>
        </p:txBody>
      </p:sp>
      <p:cxnSp>
        <p:nvCxnSpPr>
          <p:cNvPr id="10" name="Straight Arrow Connector 9"/>
          <p:cNvCxnSpPr/>
          <p:nvPr/>
        </p:nvCxnSpPr>
        <p:spPr>
          <a:xfrm>
            <a:off x="3429000" y="5867400"/>
            <a:ext cx="533400" cy="1588"/>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267200" y="5867400"/>
            <a:ext cx="457200" cy="1588"/>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257800" y="5867400"/>
            <a:ext cx="533400" cy="1588"/>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400800" y="5867400"/>
            <a:ext cx="990600" cy="1588"/>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924800" y="5867400"/>
            <a:ext cx="914400" cy="1588"/>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1000" y="5791200"/>
            <a:ext cx="2775119" cy="584775"/>
          </a:xfrm>
          <a:prstGeom prst="rect">
            <a:avLst/>
          </a:prstGeom>
          <a:noFill/>
        </p:spPr>
        <p:txBody>
          <a:bodyPr wrap="none" rtlCol="0">
            <a:spAutoFit/>
          </a:bodyPr>
          <a:lstStyle/>
          <a:p>
            <a:r>
              <a:rPr lang="en-US" dirty="0" smtClean="0"/>
              <a:t>5 commissioning stages: </a:t>
            </a:r>
          </a:p>
          <a:p>
            <a:r>
              <a:rPr lang="en-US" sz="1400" dirty="0" smtClean="0"/>
              <a:t>(on intermediate dumps)</a:t>
            </a:r>
            <a:endParaRPr lang="en-US" sz="1400" dirty="0"/>
          </a:p>
        </p:txBody>
      </p:sp>
      <p:sp>
        <p:nvSpPr>
          <p:cNvPr id="20" name="TextBox 19"/>
          <p:cNvSpPr txBox="1"/>
          <p:nvPr/>
        </p:nvSpPr>
        <p:spPr>
          <a:xfrm>
            <a:off x="3200400" y="5943600"/>
            <a:ext cx="851515" cy="369332"/>
          </a:xfrm>
          <a:prstGeom prst="rect">
            <a:avLst/>
          </a:prstGeom>
          <a:noFill/>
        </p:spPr>
        <p:txBody>
          <a:bodyPr wrap="none" rtlCol="0">
            <a:spAutoFit/>
          </a:bodyPr>
          <a:lstStyle/>
          <a:p>
            <a:r>
              <a:rPr lang="en-US" dirty="0" smtClean="0"/>
              <a:t>3 MeV</a:t>
            </a:r>
            <a:endParaRPr lang="en-US" sz="1400" dirty="0"/>
          </a:p>
        </p:txBody>
      </p:sp>
      <p:sp>
        <p:nvSpPr>
          <p:cNvPr id="21" name="TextBox 20"/>
          <p:cNvSpPr txBox="1"/>
          <p:nvPr/>
        </p:nvSpPr>
        <p:spPr>
          <a:xfrm>
            <a:off x="4038600" y="5943600"/>
            <a:ext cx="979755" cy="369332"/>
          </a:xfrm>
          <a:prstGeom prst="rect">
            <a:avLst/>
          </a:prstGeom>
          <a:noFill/>
        </p:spPr>
        <p:txBody>
          <a:bodyPr wrap="none" rtlCol="0">
            <a:spAutoFit/>
          </a:bodyPr>
          <a:lstStyle/>
          <a:p>
            <a:r>
              <a:rPr lang="en-US" dirty="0" smtClean="0"/>
              <a:t>10 MeV</a:t>
            </a:r>
            <a:endParaRPr lang="en-US" sz="1400" dirty="0"/>
          </a:p>
        </p:txBody>
      </p:sp>
      <p:sp>
        <p:nvSpPr>
          <p:cNvPr id="22" name="TextBox 21"/>
          <p:cNvSpPr txBox="1"/>
          <p:nvPr/>
        </p:nvSpPr>
        <p:spPr>
          <a:xfrm>
            <a:off x="5181600" y="5943600"/>
            <a:ext cx="979755" cy="369332"/>
          </a:xfrm>
          <a:prstGeom prst="rect">
            <a:avLst/>
          </a:prstGeom>
          <a:noFill/>
        </p:spPr>
        <p:txBody>
          <a:bodyPr wrap="none" rtlCol="0">
            <a:spAutoFit/>
          </a:bodyPr>
          <a:lstStyle/>
          <a:p>
            <a:r>
              <a:rPr lang="en-US" dirty="0" smtClean="0"/>
              <a:t>50 MeV</a:t>
            </a:r>
            <a:endParaRPr lang="en-US" sz="1400" dirty="0"/>
          </a:p>
        </p:txBody>
      </p:sp>
      <p:sp>
        <p:nvSpPr>
          <p:cNvPr id="23" name="TextBox 22"/>
          <p:cNvSpPr txBox="1"/>
          <p:nvPr/>
        </p:nvSpPr>
        <p:spPr>
          <a:xfrm>
            <a:off x="6324600" y="5943600"/>
            <a:ext cx="1107996" cy="369332"/>
          </a:xfrm>
          <a:prstGeom prst="rect">
            <a:avLst/>
          </a:prstGeom>
          <a:noFill/>
        </p:spPr>
        <p:txBody>
          <a:bodyPr wrap="none" rtlCol="0">
            <a:spAutoFit/>
          </a:bodyPr>
          <a:lstStyle/>
          <a:p>
            <a:r>
              <a:rPr lang="en-US" dirty="0" smtClean="0"/>
              <a:t>100 MeV</a:t>
            </a:r>
            <a:endParaRPr lang="en-US" sz="1400" dirty="0"/>
          </a:p>
        </p:txBody>
      </p:sp>
      <p:sp>
        <p:nvSpPr>
          <p:cNvPr id="24" name="TextBox 23"/>
          <p:cNvSpPr txBox="1"/>
          <p:nvPr/>
        </p:nvSpPr>
        <p:spPr>
          <a:xfrm>
            <a:off x="7848600" y="5943600"/>
            <a:ext cx="1107996" cy="369332"/>
          </a:xfrm>
          <a:prstGeom prst="rect">
            <a:avLst/>
          </a:prstGeom>
          <a:noFill/>
        </p:spPr>
        <p:txBody>
          <a:bodyPr wrap="none" rtlCol="0">
            <a:spAutoFit/>
          </a:bodyPr>
          <a:lstStyle/>
          <a:p>
            <a:r>
              <a:rPr lang="en-US" dirty="0" smtClean="0"/>
              <a:t>160 MeV</a:t>
            </a:r>
            <a:endParaRPr lang="en-US" sz="1400" dirty="0"/>
          </a:p>
        </p:txBody>
      </p:sp>
      <p:sp>
        <p:nvSpPr>
          <p:cNvPr id="25" name="TextBox 24"/>
          <p:cNvSpPr txBox="1"/>
          <p:nvPr/>
        </p:nvSpPr>
        <p:spPr>
          <a:xfrm>
            <a:off x="6324600" y="6324600"/>
            <a:ext cx="2595967" cy="338554"/>
          </a:xfrm>
          <a:prstGeom prst="rect">
            <a:avLst/>
          </a:prstGeom>
          <a:noFill/>
        </p:spPr>
        <p:txBody>
          <a:bodyPr wrap="none" rtlCol="0">
            <a:spAutoFit/>
          </a:bodyPr>
          <a:lstStyle/>
          <a:p>
            <a:r>
              <a:rPr lang="en-US" sz="1600" b="1" i="1" dirty="0" smtClean="0">
                <a:solidFill>
                  <a:srgbClr val="FF0000"/>
                </a:solidFill>
              </a:rPr>
              <a:t>Linac4 ready : April 2014</a:t>
            </a:r>
            <a:endParaRPr lang="en-US" sz="1600" b="1" i="1" dirty="0">
              <a:solidFill>
                <a:srgbClr val="FF0000"/>
              </a:solidFill>
            </a:endParaRPr>
          </a:p>
        </p:txBody>
      </p:sp>
      <p:sp>
        <p:nvSpPr>
          <p:cNvPr id="4" name="TextBox 3"/>
          <p:cNvSpPr txBox="1"/>
          <p:nvPr/>
        </p:nvSpPr>
        <p:spPr>
          <a:xfrm>
            <a:off x="0" y="6493877"/>
            <a:ext cx="3787640" cy="369332"/>
          </a:xfrm>
          <a:prstGeom prst="rect">
            <a:avLst/>
          </a:prstGeom>
          <a:noFill/>
        </p:spPr>
        <p:txBody>
          <a:bodyPr wrap="none" rtlCol="0">
            <a:spAutoFit/>
          </a:bodyPr>
          <a:lstStyle/>
          <a:p>
            <a:r>
              <a:rPr lang="en-US" dirty="0" smtClean="0"/>
              <a:t>M. Vretenar, CERN MAC, August 2011</a:t>
            </a:r>
            <a:endParaRPr lang="en-GB" dirty="0"/>
          </a:p>
        </p:txBody>
      </p:sp>
    </p:spTree>
    <p:extLst>
      <p:ext uri="{BB962C8B-B14F-4D97-AF65-F5344CB8AC3E}">
        <p14:creationId xmlns:p14="http://schemas.microsoft.com/office/powerpoint/2010/main" val="34405747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Baseline scenario:</a:t>
            </a:r>
            <a:br>
              <a:rPr lang="en-US" dirty="0" smtClean="0"/>
            </a:br>
            <a:r>
              <a:rPr lang="en-US" dirty="0" smtClean="0"/>
              <a:t>LINAC4 connection in LS2</a:t>
            </a:r>
            <a:endParaRPr lang="en-US" dirty="0"/>
          </a:p>
        </p:txBody>
      </p:sp>
      <p:sp>
        <p:nvSpPr>
          <p:cNvPr id="5" name="TextBox 4"/>
          <p:cNvSpPr txBox="1"/>
          <p:nvPr/>
        </p:nvSpPr>
        <p:spPr>
          <a:xfrm>
            <a:off x="381000" y="1447800"/>
            <a:ext cx="8610600" cy="4970591"/>
          </a:xfrm>
          <a:prstGeom prst="rect">
            <a:avLst/>
          </a:prstGeom>
          <a:noFill/>
        </p:spPr>
        <p:txBody>
          <a:bodyPr wrap="square" rtlCol="0">
            <a:spAutoFit/>
          </a:bodyPr>
          <a:lstStyle/>
          <a:p>
            <a:pPr>
              <a:spcBef>
                <a:spcPts val="1200"/>
              </a:spcBef>
            </a:pPr>
            <a:endParaRPr lang="en-US" sz="2400" dirty="0" smtClean="0"/>
          </a:p>
          <a:p>
            <a:pPr marL="342900" indent="-342900">
              <a:spcBef>
                <a:spcPts val="1800"/>
              </a:spcBef>
              <a:buFont typeface="+mj-lt"/>
              <a:buAutoNum type="arabicPeriod"/>
            </a:pPr>
            <a:r>
              <a:rPr lang="en-US" sz="2800" dirty="0" smtClean="0"/>
              <a:t>Keep Linac4 </a:t>
            </a:r>
            <a:r>
              <a:rPr lang="en-US" sz="2800" dirty="0" smtClean="0">
                <a:solidFill>
                  <a:srgbClr val="C00000"/>
                </a:solidFill>
              </a:rPr>
              <a:t>commissioning schedule (April 2014) </a:t>
            </a:r>
          </a:p>
          <a:p>
            <a:pPr marL="342900" indent="-342900">
              <a:spcBef>
                <a:spcPts val="1800"/>
              </a:spcBef>
              <a:buFont typeface="+mj-lt"/>
              <a:buAutoNum type="arabicPeriod"/>
            </a:pPr>
            <a:r>
              <a:rPr lang="en-US" sz="2800" dirty="0" smtClean="0"/>
              <a:t>Schedule </a:t>
            </a:r>
            <a:r>
              <a:rPr lang="en-US" sz="2800" dirty="0" smtClean="0">
                <a:solidFill>
                  <a:srgbClr val="C00000"/>
                </a:solidFill>
              </a:rPr>
              <a:t>connection to the PSB only in LS2 </a:t>
            </a:r>
            <a:r>
              <a:rPr lang="en-US" sz="2400" dirty="0" smtClean="0">
                <a:latin typeface="Arial"/>
                <a:cs typeface="Arial"/>
              </a:rPr>
              <a:t>→ minimum risk; but need to operate in parallel </a:t>
            </a:r>
            <a:r>
              <a:rPr lang="en-US" sz="2400" dirty="0" smtClean="0">
                <a:solidFill>
                  <a:srgbClr val="C00000"/>
                </a:solidFill>
                <a:latin typeface="Arial"/>
                <a:cs typeface="Arial"/>
              </a:rPr>
              <a:t>Linac2 and Linac4 </a:t>
            </a:r>
            <a:r>
              <a:rPr lang="en-US" sz="2400" dirty="0" smtClean="0">
                <a:latin typeface="Arial"/>
                <a:cs typeface="Arial"/>
              </a:rPr>
              <a:t>for some years; </a:t>
            </a:r>
          </a:p>
          <a:p>
            <a:pPr marL="342900" indent="-342900">
              <a:spcBef>
                <a:spcPts val="1800"/>
              </a:spcBef>
              <a:buFont typeface="+mj-lt"/>
              <a:buAutoNum type="arabicPeriod"/>
            </a:pPr>
            <a:r>
              <a:rPr lang="en-US" sz="2400" dirty="0" smtClean="0">
                <a:latin typeface="Arial"/>
                <a:cs typeface="Arial"/>
              </a:rPr>
              <a:t>In case of problems with Linac2, be ready from 2015 to an </a:t>
            </a:r>
            <a:r>
              <a:rPr lang="en-US" sz="2400" dirty="0" smtClean="0">
                <a:solidFill>
                  <a:srgbClr val="C00000"/>
                </a:solidFill>
                <a:latin typeface="Arial"/>
                <a:cs typeface="Arial"/>
              </a:rPr>
              <a:t>“emergency” connection</a:t>
            </a:r>
            <a:r>
              <a:rPr lang="en-US" sz="2400" dirty="0" smtClean="0">
                <a:latin typeface="Arial"/>
                <a:cs typeface="Arial"/>
              </a:rPr>
              <a:t> of Linac4, with 2 possible options:</a:t>
            </a:r>
          </a:p>
          <a:p>
            <a:pPr>
              <a:spcBef>
                <a:spcPts val="1200"/>
              </a:spcBef>
            </a:pPr>
            <a:r>
              <a:rPr lang="en-US" sz="2400" dirty="0" smtClean="0">
                <a:latin typeface="Arial"/>
                <a:cs typeface="Arial"/>
              </a:rPr>
              <a:t>	a) with </a:t>
            </a:r>
            <a:r>
              <a:rPr lang="en-US" sz="2400" b="1" dirty="0" smtClean="0">
                <a:latin typeface="Arial"/>
                <a:cs typeface="Arial"/>
              </a:rPr>
              <a:t>H-</a:t>
            </a:r>
            <a:r>
              <a:rPr lang="en-US" sz="2400" dirty="0" smtClean="0">
                <a:latin typeface="Arial"/>
                <a:cs typeface="Arial"/>
              </a:rPr>
              <a:t> </a:t>
            </a:r>
            <a:r>
              <a:rPr lang="en-US" sz="2400" dirty="0">
                <a:latin typeface="Arial"/>
                <a:cs typeface="Arial"/>
              </a:rPr>
              <a:t> </a:t>
            </a:r>
            <a:r>
              <a:rPr lang="en-US" sz="2400" dirty="0" smtClean="0">
                <a:latin typeface="Arial"/>
                <a:cs typeface="Arial"/>
              </a:rPr>
              <a:t>&amp; full performance after </a:t>
            </a:r>
            <a:r>
              <a:rPr lang="en-US" sz="2400" dirty="0" smtClean="0">
                <a:solidFill>
                  <a:srgbClr val="C00000"/>
                </a:solidFill>
                <a:latin typeface="Arial"/>
                <a:cs typeface="Arial"/>
              </a:rPr>
              <a:t>7-month</a:t>
            </a:r>
            <a:r>
              <a:rPr lang="en-US" sz="2400" dirty="0" smtClean="0">
                <a:latin typeface="Arial"/>
                <a:cs typeface="Arial"/>
              </a:rPr>
              <a:t> shutdown;</a:t>
            </a:r>
          </a:p>
          <a:p>
            <a:pPr>
              <a:spcBef>
                <a:spcPts val="1200"/>
              </a:spcBef>
            </a:pPr>
            <a:r>
              <a:rPr lang="en-US" sz="2400" dirty="0" smtClean="0">
                <a:latin typeface="Arial"/>
                <a:cs typeface="Arial"/>
              </a:rPr>
              <a:t>	b) with </a:t>
            </a:r>
            <a:r>
              <a:rPr lang="en-US" sz="2400" b="1" dirty="0" smtClean="0">
                <a:latin typeface="Arial"/>
                <a:cs typeface="Arial"/>
              </a:rPr>
              <a:t>protons at 50 MeV </a:t>
            </a:r>
            <a:r>
              <a:rPr lang="en-US" sz="2400" dirty="0" smtClean="0">
                <a:latin typeface="Arial"/>
                <a:cs typeface="Arial"/>
              </a:rPr>
              <a:t>after a </a:t>
            </a:r>
            <a:r>
              <a:rPr lang="en-US" sz="2400" dirty="0" smtClean="0">
                <a:solidFill>
                  <a:srgbClr val="C00000"/>
                </a:solidFill>
                <a:latin typeface="Arial"/>
                <a:cs typeface="Arial"/>
              </a:rPr>
              <a:t>few days </a:t>
            </a:r>
            <a:r>
              <a:rPr lang="en-US" sz="2400" dirty="0" smtClean="0">
                <a:latin typeface="Arial"/>
                <a:cs typeface="Arial"/>
              </a:rPr>
              <a:t>shutdown 	but with reduced PSB performance. </a:t>
            </a:r>
            <a:endParaRPr lang="en-US" sz="2400" dirty="0" smtClean="0"/>
          </a:p>
        </p:txBody>
      </p:sp>
      <p:sp>
        <p:nvSpPr>
          <p:cNvPr id="6" name="TextBox 5"/>
          <p:cNvSpPr txBox="1"/>
          <p:nvPr/>
        </p:nvSpPr>
        <p:spPr>
          <a:xfrm>
            <a:off x="0" y="6493877"/>
            <a:ext cx="3787640" cy="369332"/>
          </a:xfrm>
          <a:prstGeom prst="rect">
            <a:avLst/>
          </a:prstGeom>
          <a:noFill/>
        </p:spPr>
        <p:txBody>
          <a:bodyPr wrap="none" rtlCol="0">
            <a:spAutoFit/>
          </a:bodyPr>
          <a:lstStyle/>
          <a:p>
            <a:r>
              <a:rPr lang="en-US" dirty="0" smtClean="0"/>
              <a:t>M. Vretenar, CERN MAC, August 2011</a:t>
            </a:r>
            <a:endParaRPr lang="en-GB" dirty="0"/>
          </a:p>
        </p:txBody>
      </p:sp>
    </p:spTree>
    <p:extLst>
      <p:ext uri="{BB962C8B-B14F-4D97-AF65-F5344CB8AC3E}">
        <p14:creationId xmlns:p14="http://schemas.microsoft.com/office/powerpoint/2010/main" val="11903581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5791200"/>
            <a:ext cx="8915400" cy="954107"/>
          </a:xfrm>
          <a:prstGeom prst="rect">
            <a:avLst/>
          </a:prstGeom>
          <a:noFill/>
          <a:ln>
            <a:noFill/>
          </a:ln>
        </p:spPr>
        <p:txBody>
          <a:bodyPr wrap="square" rtlCol="0">
            <a:spAutoFit/>
          </a:bodyPr>
          <a:lstStyle/>
          <a:p>
            <a:r>
              <a:rPr lang="en-US" sz="1600" b="1" dirty="0" smtClean="0"/>
              <a:t> </a:t>
            </a:r>
            <a:r>
              <a:rPr lang="en-US" sz="2000" b="1" dirty="0" smtClean="0">
                <a:solidFill>
                  <a:srgbClr val="00B050"/>
                </a:solidFill>
                <a:latin typeface="Arial"/>
              </a:rPr>
              <a:t>+</a:t>
            </a:r>
            <a:r>
              <a:rPr lang="en-US" sz="1600" b="1" dirty="0" smtClean="0">
                <a:solidFill>
                  <a:srgbClr val="00B050"/>
                </a:solidFill>
              </a:rPr>
              <a:t> </a:t>
            </a:r>
            <a:r>
              <a:rPr lang="en-US" sz="1600" dirty="0" smtClean="0"/>
              <a:t>: </a:t>
            </a:r>
            <a:r>
              <a:rPr lang="en-US" sz="1600" i="1" dirty="0" smtClean="0"/>
              <a:t>Linac4 + PSB available from 2015 (PSB performance + mitigate risk of Linac2 failure) </a:t>
            </a:r>
          </a:p>
          <a:p>
            <a:r>
              <a:rPr lang="en-US" sz="1600" dirty="0" smtClean="0"/>
              <a:t> </a:t>
            </a:r>
            <a:r>
              <a:rPr lang="en-US" sz="2000" b="1" dirty="0" smtClean="0">
                <a:solidFill>
                  <a:srgbClr val="FF0000"/>
                </a:solidFill>
              </a:rPr>
              <a:t>-</a:t>
            </a:r>
            <a:r>
              <a:rPr lang="en-US" sz="1600" b="1" dirty="0" smtClean="0">
                <a:solidFill>
                  <a:srgbClr val="FF0000"/>
                </a:solidFill>
              </a:rPr>
              <a:t>  </a:t>
            </a:r>
            <a:r>
              <a:rPr lang="en-US" sz="1600" dirty="0" smtClean="0"/>
              <a:t>: a) </a:t>
            </a:r>
            <a:r>
              <a:rPr lang="en-US" sz="1600" i="1" dirty="0" smtClean="0"/>
              <a:t>Start LHC only in 2015</a:t>
            </a:r>
          </a:p>
          <a:p>
            <a:r>
              <a:rPr lang="en-US" sz="1600" dirty="0" smtClean="0"/>
              <a:t>      b) </a:t>
            </a:r>
            <a:r>
              <a:rPr lang="en-US" sz="1600" i="1" dirty="0" smtClean="0"/>
              <a:t>Injectors have to stop in 2014</a:t>
            </a:r>
            <a:r>
              <a:rPr lang="en-US" sz="1600" dirty="0" smtClean="0"/>
              <a:t>.</a:t>
            </a:r>
            <a:endParaRPr lang="en-US" sz="1600" dirty="0"/>
          </a:p>
        </p:txBody>
      </p:sp>
      <p:sp>
        <p:nvSpPr>
          <p:cNvPr id="2" name="Title 1"/>
          <p:cNvSpPr>
            <a:spLocks noGrp="1"/>
          </p:cNvSpPr>
          <p:nvPr>
            <p:ph type="title"/>
          </p:nvPr>
        </p:nvSpPr>
        <p:spPr/>
        <p:txBody>
          <a:bodyPr>
            <a:normAutofit fontScale="90000"/>
          </a:bodyPr>
          <a:lstStyle/>
          <a:p>
            <a:r>
              <a:rPr lang="en-US" sz="4000" dirty="0"/>
              <a:t>a</a:t>
            </a:r>
            <a:r>
              <a:rPr lang="en-US" sz="4000" dirty="0" smtClean="0"/>
              <a:t>lternative LINAC4 connection scenarios for LS1 (NOT baseline)</a:t>
            </a:r>
            <a:endParaRPr lang="en-US" sz="4000" dirty="0"/>
          </a:p>
        </p:txBody>
      </p:sp>
      <p:pic>
        <p:nvPicPr>
          <p:cNvPr id="4097" name="Picture 1"/>
          <p:cNvPicPr>
            <a:picLocks noChangeAspect="1" noChangeArrowheads="1"/>
          </p:cNvPicPr>
          <p:nvPr/>
        </p:nvPicPr>
        <p:blipFill>
          <a:blip r:embed="rId2" cstate="print"/>
          <a:srcRect/>
          <a:stretch>
            <a:fillRect/>
          </a:stretch>
        </p:blipFill>
        <p:spPr bwMode="auto">
          <a:xfrm>
            <a:off x="762000" y="1524000"/>
            <a:ext cx="5715000" cy="1219455"/>
          </a:xfrm>
          <a:prstGeom prst="rect">
            <a:avLst/>
          </a:prstGeom>
          <a:noFill/>
          <a:ln w="9525">
            <a:noFill/>
            <a:miter lim="800000"/>
            <a:headEnd/>
            <a:tailEnd/>
          </a:ln>
          <a:effectLst/>
        </p:spPr>
      </p:pic>
      <p:sp>
        <p:nvSpPr>
          <p:cNvPr id="7" name="TextBox 6"/>
          <p:cNvSpPr txBox="1"/>
          <p:nvPr/>
        </p:nvSpPr>
        <p:spPr>
          <a:xfrm>
            <a:off x="228600" y="1524000"/>
            <a:ext cx="415498" cy="369332"/>
          </a:xfrm>
          <a:prstGeom prst="rect">
            <a:avLst/>
          </a:prstGeom>
          <a:noFill/>
        </p:spPr>
        <p:txBody>
          <a:bodyPr wrap="none" rtlCol="0">
            <a:spAutoFit/>
          </a:bodyPr>
          <a:lstStyle/>
          <a:p>
            <a:r>
              <a:rPr lang="en-US" b="1" dirty="0" smtClean="0"/>
              <a:t>A.</a:t>
            </a:r>
            <a:endParaRPr lang="en-US" b="1" dirty="0"/>
          </a:p>
        </p:txBody>
      </p:sp>
      <p:sp>
        <p:nvSpPr>
          <p:cNvPr id="8" name="TextBox 7"/>
          <p:cNvSpPr txBox="1"/>
          <p:nvPr/>
        </p:nvSpPr>
        <p:spPr>
          <a:xfrm>
            <a:off x="6553200" y="1905000"/>
            <a:ext cx="2362200" cy="830997"/>
          </a:xfrm>
          <a:prstGeom prst="rect">
            <a:avLst/>
          </a:prstGeom>
          <a:noFill/>
        </p:spPr>
        <p:txBody>
          <a:bodyPr wrap="square" rtlCol="0">
            <a:spAutoFit/>
          </a:bodyPr>
          <a:lstStyle/>
          <a:p>
            <a:r>
              <a:rPr lang="en-US" sz="1600" dirty="0" smtClean="0"/>
              <a:t>“green light” Jan. 2014, Linac4 commissioned only to 100 MeV</a:t>
            </a:r>
            <a:endParaRPr lang="en-US" sz="1600" dirty="0"/>
          </a:p>
        </p:txBody>
      </p:sp>
      <p:pic>
        <p:nvPicPr>
          <p:cNvPr id="4098" name="Picture 2"/>
          <p:cNvPicPr>
            <a:picLocks noChangeAspect="1" noChangeArrowheads="1"/>
          </p:cNvPicPr>
          <p:nvPr/>
        </p:nvPicPr>
        <p:blipFill>
          <a:blip r:embed="rId3" cstate="print"/>
          <a:srcRect/>
          <a:stretch>
            <a:fillRect/>
          </a:stretch>
        </p:blipFill>
        <p:spPr bwMode="auto">
          <a:xfrm>
            <a:off x="762000" y="4114800"/>
            <a:ext cx="6500792" cy="1447800"/>
          </a:xfrm>
          <a:prstGeom prst="rect">
            <a:avLst/>
          </a:prstGeom>
          <a:noFill/>
          <a:ln w="9525">
            <a:noFill/>
            <a:miter lim="800000"/>
            <a:headEnd/>
            <a:tailEnd/>
          </a:ln>
          <a:effectLst/>
        </p:spPr>
      </p:pic>
      <p:sp>
        <p:nvSpPr>
          <p:cNvPr id="10" name="Up Arrow 9"/>
          <p:cNvSpPr/>
          <p:nvPr/>
        </p:nvSpPr>
        <p:spPr>
          <a:xfrm>
            <a:off x="3733800" y="2590800"/>
            <a:ext cx="152400" cy="3810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a:off x="4876800" y="5334000"/>
            <a:ext cx="152400" cy="3810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28600" y="4114800"/>
            <a:ext cx="415498" cy="369332"/>
          </a:xfrm>
          <a:prstGeom prst="rect">
            <a:avLst/>
          </a:prstGeom>
          <a:noFill/>
        </p:spPr>
        <p:txBody>
          <a:bodyPr wrap="none" rtlCol="0">
            <a:spAutoFit/>
          </a:bodyPr>
          <a:lstStyle/>
          <a:p>
            <a:r>
              <a:rPr lang="en-US" b="1" dirty="0" smtClean="0"/>
              <a:t>B.</a:t>
            </a:r>
            <a:endParaRPr lang="en-US" b="1" dirty="0"/>
          </a:p>
        </p:txBody>
      </p:sp>
      <p:sp>
        <p:nvSpPr>
          <p:cNvPr id="13" name="TextBox 12"/>
          <p:cNvSpPr txBox="1"/>
          <p:nvPr/>
        </p:nvSpPr>
        <p:spPr>
          <a:xfrm>
            <a:off x="7391400" y="4038600"/>
            <a:ext cx="1600200" cy="1569660"/>
          </a:xfrm>
          <a:prstGeom prst="rect">
            <a:avLst/>
          </a:prstGeom>
          <a:noFill/>
        </p:spPr>
        <p:txBody>
          <a:bodyPr wrap="square" rtlCol="0">
            <a:spAutoFit/>
          </a:bodyPr>
          <a:lstStyle/>
          <a:p>
            <a:r>
              <a:rPr lang="en-US" sz="1600" dirty="0" smtClean="0"/>
              <a:t>“green light” June 2015, Linac4 commissioned + 5 months reliability run</a:t>
            </a:r>
            <a:endParaRPr lang="en-US" sz="1600" dirty="0"/>
          </a:p>
        </p:txBody>
      </p:sp>
      <p:sp>
        <p:nvSpPr>
          <p:cNvPr id="14" name="TextBox 13"/>
          <p:cNvSpPr txBox="1"/>
          <p:nvPr/>
        </p:nvSpPr>
        <p:spPr>
          <a:xfrm>
            <a:off x="0" y="3048000"/>
            <a:ext cx="8534400" cy="954107"/>
          </a:xfrm>
          <a:prstGeom prst="rect">
            <a:avLst/>
          </a:prstGeom>
          <a:noFill/>
          <a:ln>
            <a:noFill/>
          </a:ln>
        </p:spPr>
        <p:txBody>
          <a:bodyPr wrap="square" rtlCol="0">
            <a:spAutoFit/>
          </a:bodyPr>
          <a:lstStyle/>
          <a:p>
            <a:r>
              <a:rPr lang="en-US" sz="1600" b="1" dirty="0" smtClean="0"/>
              <a:t> </a:t>
            </a:r>
            <a:r>
              <a:rPr lang="en-US" sz="2000" b="1" dirty="0" smtClean="0">
                <a:solidFill>
                  <a:srgbClr val="00B050"/>
                </a:solidFill>
              </a:rPr>
              <a:t>+</a:t>
            </a:r>
            <a:r>
              <a:rPr lang="en-US" sz="1600" b="1" dirty="0" smtClean="0">
                <a:solidFill>
                  <a:srgbClr val="00B050"/>
                </a:solidFill>
              </a:rPr>
              <a:t> </a:t>
            </a:r>
            <a:r>
              <a:rPr lang="en-US" sz="1600" dirty="0" smtClean="0"/>
              <a:t>: </a:t>
            </a:r>
            <a:r>
              <a:rPr lang="en-US" sz="1600" i="1" dirty="0" smtClean="0"/>
              <a:t>Linac4 + PSB available from 2015 (PSB performance + mitigate risk of Linac2 failure)</a:t>
            </a:r>
          </a:p>
          <a:p>
            <a:r>
              <a:rPr lang="en-US" sz="1600" dirty="0" smtClean="0"/>
              <a:t> </a:t>
            </a:r>
            <a:r>
              <a:rPr lang="en-US" sz="2000" b="1" dirty="0" smtClean="0">
                <a:solidFill>
                  <a:srgbClr val="FF0000"/>
                </a:solidFill>
              </a:rPr>
              <a:t>-</a:t>
            </a:r>
            <a:r>
              <a:rPr lang="en-US" sz="1600" b="1" dirty="0" smtClean="0">
                <a:solidFill>
                  <a:srgbClr val="FF0000"/>
                </a:solidFill>
              </a:rPr>
              <a:t>  </a:t>
            </a:r>
            <a:r>
              <a:rPr lang="en-US" sz="1600" dirty="0" smtClean="0"/>
              <a:t>:  a) </a:t>
            </a:r>
            <a:r>
              <a:rPr lang="en-US" sz="1600" i="1" dirty="0" smtClean="0"/>
              <a:t>Risk of reliability/performance issues appearing in the last phase of commissioning </a:t>
            </a:r>
          </a:p>
          <a:p>
            <a:r>
              <a:rPr lang="en-US" sz="1600" i="1" dirty="0" smtClean="0"/>
              <a:t>       </a:t>
            </a:r>
            <a:r>
              <a:rPr lang="en-US" sz="1600" dirty="0" smtClean="0"/>
              <a:t>b) </a:t>
            </a:r>
            <a:r>
              <a:rPr lang="en-US" sz="1600" i="1" dirty="0" smtClean="0"/>
              <a:t>Injectors have to stop in 2014.</a:t>
            </a:r>
            <a:endParaRPr lang="en-US" sz="1600" i="1" dirty="0"/>
          </a:p>
        </p:txBody>
      </p:sp>
      <p:sp>
        <p:nvSpPr>
          <p:cNvPr id="15" name="TextBox 14"/>
          <p:cNvSpPr txBox="1"/>
          <p:nvPr/>
        </p:nvSpPr>
        <p:spPr>
          <a:xfrm>
            <a:off x="5356360" y="6493877"/>
            <a:ext cx="3787640" cy="369332"/>
          </a:xfrm>
          <a:prstGeom prst="rect">
            <a:avLst/>
          </a:prstGeom>
          <a:noFill/>
        </p:spPr>
        <p:txBody>
          <a:bodyPr wrap="none" rtlCol="0">
            <a:spAutoFit/>
          </a:bodyPr>
          <a:lstStyle/>
          <a:p>
            <a:pPr algn="r"/>
            <a:r>
              <a:rPr lang="en-US" dirty="0" smtClean="0"/>
              <a:t>M. Vretenar, CERN MAC, August 2011</a:t>
            </a:r>
            <a:endParaRPr lang="en-GB" dirty="0"/>
          </a:p>
        </p:txBody>
      </p:sp>
    </p:spTree>
    <p:extLst>
      <p:ext uri="{BB962C8B-B14F-4D97-AF65-F5344CB8AC3E}">
        <p14:creationId xmlns:p14="http://schemas.microsoft.com/office/powerpoint/2010/main" val="651548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normAutofit fontScale="90000"/>
          </a:bodyPr>
          <a:lstStyle/>
          <a:p>
            <a:r>
              <a:rPr lang="en-US" b="1" dirty="0" smtClean="0"/>
              <a:t>would </a:t>
            </a:r>
            <a:r>
              <a:rPr lang="en-US" b="1" dirty="0"/>
              <a:t>there </a:t>
            </a:r>
            <a:r>
              <a:rPr lang="en-US" b="1" dirty="0" smtClean="0"/>
              <a:t>be any </a:t>
            </a:r>
            <a:r>
              <a:rPr lang="en-US" b="1" dirty="0"/>
              <a:t>benefit for LHC from Linac4 alone?</a:t>
            </a:r>
            <a:r>
              <a:rPr lang="en-US" dirty="0"/>
              <a:t> </a:t>
            </a:r>
            <a:endParaRPr lang="en-GB" dirty="0"/>
          </a:p>
        </p:txBody>
      </p:sp>
      <p:sp>
        <p:nvSpPr>
          <p:cNvPr id="3" name="Content Placeholder 2"/>
          <p:cNvSpPr>
            <a:spLocks noGrp="1"/>
          </p:cNvSpPr>
          <p:nvPr>
            <p:ph idx="1"/>
          </p:nvPr>
        </p:nvSpPr>
        <p:spPr>
          <a:xfrm>
            <a:off x="467544" y="1988840"/>
            <a:ext cx="8229600" cy="4525963"/>
          </a:xfrm>
        </p:spPr>
        <p:txBody>
          <a:bodyPr>
            <a:normAutofit/>
          </a:bodyPr>
          <a:lstStyle/>
          <a:p>
            <a:r>
              <a:rPr lang="en-US" b="1" dirty="0" smtClean="0">
                <a:solidFill>
                  <a:srgbClr val="FF0000"/>
                </a:solidFill>
              </a:rPr>
              <a:t>For </a:t>
            </a:r>
            <a:r>
              <a:rPr lang="en-US" b="1" dirty="0">
                <a:solidFill>
                  <a:srgbClr val="FF0000"/>
                </a:solidFill>
              </a:rPr>
              <a:t>25 ns spacing </a:t>
            </a:r>
            <a:r>
              <a:rPr lang="en-US" b="1" dirty="0" smtClean="0">
                <a:solidFill>
                  <a:srgbClr val="FF0000"/>
                </a:solidFill>
              </a:rPr>
              <a:t>it is very </a:t>
            </a:r>
            <a:r>
              <a:rPr lang="en-US" b="1" dirty="0">
                <a:solidFill>
                  <a:srgbClr val="FF0000"/>
                </a:solidFill>
              </a:rPr>
              <a:t>difficult to go beyond what </a:t>
            </a:r>
            <a:r>
              <a:rPr lang="en-US" b="1" dirty="0" smtClean="0">
                <a:solidFill>
                  <a:srgbClr val="FF0000"/>
                </a:solidFill>
              </a:rPr>
              <a:t>is </a:t>
            </a:r>
            <a:r>
              <a:rPr lang="en-US" b="1" dirty="0">
                <a:solidFill>
                  <a:srgbClr val="FF0000"/>
                </a:solidFill>
              </a:rPr>
              <a:t>done </a:t>
            </a:r>
            <a:r>
              <a:rPr lang="en-US" b="1" dirty="0" smtClean="0">
                <a:solidFill>
                  <a:srgbClr val="FF0000"/>
                </a:solidFill>
              </a:rPr>
              <a:t>today without RF &amp; e-cloud improvements in the SPS &amp; PSB energy upgrade (all planned in LS2)</a:t>
            </a:r>
          </a:p>
          <a:p>
            <a:r>
              <a:rPr lang="en-US" b="1" dirty="0" smtClean="0">
                <a:solidFill>
                  <a:srgbClr val="0070C0"/>
                </a:solidFill>
              </a:rPr>
              <a:t>With </a:t>
            </a:r>
            <a:r>
              <a:rPr lang="en-US" b="1" dirty="0">
                <a:solidFill>
                  <a:srgbClr val="0070C0"/>
                </a:solidFill>
              </a:rPr>
              <a:t>50 </a:t>
            </a:r>
            <a:r>
              <a:rPr lang="en-US" b="1" dirty="0" smtClean="0">
                <a:solidFill>
                  <a:srgbClr val="0070C0"/>
                </a:solidFill>
              </a:rPr>
              <a:t>ns  bunch spacing one might </a:t>
            </a:r>
            <a:r>
              <a:rPr lang="en-US" b="1" dirty="0">
                <a:solidFill>
                  <a:srgbClr val="0070C0"/>
                </a:solidFill>
              </a:rPr>
              <a:t>gain </a:t>
            </a:r>
            <a:r>
              <a:rPr lang="en-US" b="1" dirty="0" smtClean="0">
                <a:solidFill>
                  <a:srgbClr val="0070C0"/>
                </a:solidFill>
              </a:rPr>
              <a:t>up to a </a:t>
            </a:r>
            <a:r>
              <a:rPr lang="en-US" b="1" dirty="0">
                <a:solidFill>
                  <a:srgbClr val="0070C0"/>
                </a:solidFill>
              </a:rPr>
              <a:t>factor of 2 in intensity at the </a:t>
            </a:r>
            <a:r>
              <a:rPr lang="en-US" b="1" dirty="0" smtClean="0">
                <a:solidFill>
                  <a:srgbClr val="0070C0"/>
                </a:solidFill>
              </a:rPr>
              <a:t>SPS from LINAC4 </a:t>
            </a:r>
            <a:endParaRPr lang="en-GB" dirty="0">
              <a:solidFill>
                <a:srgbClr val="0070C0"/>
              </a:solidFill>
            </a:endParaRPr>
          </a:p>
        </p:txBody>
      </p:sp>
      <p:sp>
        <p:nvSpPr>
          <p:cNvPr id="4" name="TextBox 3"/>
          <p:cNvSpPr txBox="1"/>
          <p:nvPr/>
        </p:nvSpPr>
        <p:spPr>
          <a:xfrm>
            <a:off x="5647978" y="6464496"/>
            <a:ext cx="3496022" cy="369332"/>
          </a:xfrm>
          <a:prstGeom prst="rect">
            <a:avLst/>
          </a:prstGeom>
          <a:noFill/>
        </p:spPr>
        <p:txBody>
          <a:bodyPr wrap="none" rtlCol="0">
            <a:spAutoFit/>
          </a:bodyPr>
          <a:lstStyle/>
          <a:p>
            <a:r>
              <a:rPr lang="en-US" dirty="0" smtClean="0"/>
              <a:t>R. Garoby, CERN MAC, August 2011</a:t>
            </a:r>
            <a:endParaRPr lang="en-GB" dirty="0"/>
          </a:p>
        </p:txBody>
      </p:sp>
    </p:spTree>
    <p:extLst>
      <p:ext uri="{BB962C8B-B14F-4D97-AF65-F5344CB8AC3E}">
        <p14:creationId xmlns:p14="http://schemas.microsoft.com/office/powerpoint/2010/main" val="17740215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potential 50-ns luminosity reach</a:t>
            </a:r>
            <a:br>
              <a:rPr lang="en-US" dirty="0" smtClean="0"/>
            </a:br>
            <a:r>
              <a:rPr lang="en-US" dirty="0" smtClean="0"/>
              <a:t>with LINAC4 (</a:t>
            </a:r>
            <a:r>
              <a:rPr lang="en-US" i="1" dirty="0" smtClean="0"/>
              <a:t>my estimate</a:t>
            </a:r>
            <a:r>
              <a:rPr lang="en-US" dirty="0" smtClean="0"/>
              <a:t>)</a:t>
            </a:r>
            <a:endParaRPr lang="en-GB" dirty="0"/>
          </a:p>
        </p:txBody>
      </p:sp>
      <p:sp>
        <p:nvSpPr>
          <p:cNvPr id="3" name="Content Placeholder 2"/>
          <p:cNvSpPr>
            <a:spLocks noGrp="1"/>
          </p:cNvSpPr>
          <p:nvPr>
            <p:ph idx="1"/>
          </p:nvPr>
        </p:nvSpPr>
        <p:spPr>
          <a:xfrm>
            <a:off x="467544" y="1844824"/>
            <a:ext cx="8229600" cy="4525963"/>
          </a:xfrm>
        </p:spPr>
        <p:txBody>
          <a:bodyPr>
            <a:noAutofit/>
          </a:bodyPr>
          <a:lstStyle/>
          <a:p>
            <a:r>
              <a:rPr lang="en-US" dirty="0" err="1" smtClean="0">
                <a:latin typeface="Symbol" pitchFamily="18" charset="2"/>
              </a:rPr>
              <a:t>ge</a:t>
            </a:r>
            <a:r>
              <a:rPr lang="en-US" dirty="0" smtClean="0"/>
              <a:t> ~2.5 </a:t>
            </a:r>
            <a:r>
              <a:rPr lang="en-US" dirty="0" smtClean="0">
                <a:latin typeface="Symbol" pitchFamily="18" charset="2"/>
              </a:rPr>
              <a:t>m</a:t>
            </a:r>
            <a:r>
              <a:rPr lang="en-US" dirty="0" smtClean="0"/>
              <a:t>m</a:t>
            </a:r>
          </a:p>
          <a:p>
            <a:r>
              <a:rPr lang="en-US" i="1" dirty="0" err="1" smtClean="0"/>
              <a:t>N</a:t>
            </a:r>
            <a:r>
              <a:rPr lang="en-US" i="1" baseline="-25000" dirty="0" err="1" smtClean="0"/>
              <a:t>b</a:t>
            </a:r>
            <a:r>
              <a:rPr lang="en-US" dirty="0" smtClean="0"/>
              <a:t> ~2.5x10</a:t>
            </a:r>
            <a:r>
              <a:rPr lang="en-US" baseline="30000" dirty="0" smtClean="0"/>
              <a:t>11</a:t>
            </a:r>
          </a:p>
          <a:p>
            <a:pPr marL="0" indent="0">
              <a:buNone/>
            </a:pPr>
            <a:r>
              <a:rPr lang="en-US" baseline="30000" dirty="0" smtClean="0"/>
              <a:t> </a:t>
            </a:r>
          </a:p>
          <a:p>
            <a:pPr marL="0" indent="0">
              <a:buNone/>
            </a:pPr>
            <a:r>
              <a:rPr lang="en-US" i="1" dirty="0" smtClean="0"/>
              <a:t>E</a:t>
            </a:r>
            <a:r>
              <a:rPr lang="en-US" dirty="0" smtClean="0"/>
              <a:t>= 4 </a:t>
            </a:r>
            <a:r>
              <a:rPr lang="en-US" dirty="0" err="1" smtClean="0"/>
              <a:t>TeV</a:t>
            </a:r>
            <a:r>
              <a:rPr lang="en-US" dirty="0" smtClean="0"/>
              <a:t>, </a:t>
            </a:r>
            <a:r>
              <a:rPr lang="en-US" dirty="0" smtClean="0">
                <a:latin typeface="Symbol" pitchFamily="18" charset="2"/>
              </a:rPr>
              <a:t>b</a:t>
            </a:r>
            <a:r>
              <a:rPr lang="en-US" dirty="0" smtClean="0"/>
              <a:t>*~0.7 m: </a:t>
            </a:r>
          </a:p>
          <a:p>
            <a:pPr marL="0" indent="0">
              <a:buNone/>
            </a:pPr>
            <a:r>
              <a:rPr lang="en-US" b="1" i="1" dirty="0" smtClean="0">
                <a:solidFill>
                  <a:srgbClr val="0070C0"/>
                </a:solidFill>
              </a:rPr>
              <a:t>L</a:t>
            </a:r>
            <a:r>
              <a:rPr lang="en-US" b="1" dirty="0" smtClean="0">
                <a:solidFill>
                  <a:srgbClr val="0070C0"/>
                </a:solidFill>
              </a:rPr>
              <a:t>~1.6x10</a:t>
            </a:r>
            <a:r>
              <a:rPr lang="en-US" b="1" baseline="30000" dirty="0" smtClean="0">
                <a:solidFill>
                  <a:srgbClr val="0070C0"/>
                </a:solidFill>
              </a:rPr>
              <a:t>34</a:t>
            </a:r>
            <a:r>
              <a:rPr lang="en-US" b="1" i="1" baseline="30000" dirty="0" smtClean="0">
                <a:solidFill>
                  <a:srgbClr val="0070C0"/>
                </a:solidFill>
              </a:rPr>
              <a:t> </a:t>
            </a:r>
            <a:r>
              <a:rPr lang="en-US" b="1" dirty="0" smtClean="0">
                <a:solidFill>
                  <a:srgbClr val="0070C0"/>
                </a:solidFill>
              </a:rPr>
              <a:t>cm</a:t>
            </a:r>
            <a:r>
              <a:rPr lang="en-US" b="1" baseline="30000" dirty="0" smtClean="0">
                <a:solidFill>
                  <a:srgbClr val="0070C0"/>
                </a:solidFill>
              </a:rPr>
              <a:t>-2</a:t>
            </a:r>
            <a:r>
              <a:rPr lang="en-US" b="1" dirty="0" smtClean="0">
                <a:solidFill>
                  <a:srgbClr val="0070C0"/>
                </a:solidFill>
              </a:rPr>
              <a:t>s</a:t>
            </a:r>
            <a:r>
              <a:rPr lang="en-US" b="1" baseline="30000" dirty="0" smtClean="0">
                <a:solidFill>
                  <a:srgbClr val="0070C0"/>
                </a:solidFill>
              </a:rPr>
              <a:t>-1</a:t>
            </a:r>
            <a:r>
              <a:rPr lang="en-US" b="1" dirty="0" smtClean="0">
                <a:solidFill>
                  <a:srgbClr val="0070C0"/>
                </a:solidFill>
              </a:rPr>
              <a:t>, pile up ~74</a:t>
            </a:r>
          </a:p>
          <a:p>
            <a:pPr marL="0" indent="0">
              <a:buNone/>
            </a:pPr>
            <a:r>
              <a:rPr lang="en-US" sz="1100" b="1" i="1" dirty="0">
                <a:solidFill>
                  <a:srgbClr val="0070C0"/>
                </a:solidFill>
              </a:rPr>
              <a:t> </a:t>
            </a:r>
            <a:r>
              <a:rPr lang="en-US" sz="1100" b="1" i="1" dirty="0" smtClean="0">
                <a:solidFill>
                  <a:srgbClr val="0070C0"/>
                </a:solidFill>
              </a:rPr>
              <a:t> </a:t>
            </a:r>
            <a:endParaRPr lang="en-US" sz="1100" i="1" dirty="0" smtClean="0"/>
          </a:p>
          <a:p>
            <a:pPr marL="0" indent="0">
              <a:buNone/>
            </a:pPr>
            <a:r>
              <a:rPr lang="en-US" i="1" dirty="0" smtClean="0"/>
              <a:t>E </a:t>
            </a:r>
            <a:r>
              <a:rPr lang="en-US" dirty="0" smtClean="0"/>
              <a:t>= 6.5 </a:t>
            </a:r>
            <a:r>
              <a:rPr lang="en-US" dirty="0" err="1" smtClean="0"/>
              <a:t>TeV</a:t>
            </a:r>
            <a:r>
              <a:rPr lang="en-US" dirty="0" smtClean="0"/>
              <a:t>,</a:t>
            </a:r>
            <a:r>
              <a:rPr lang="en-US" dirty="0" smtClean="0">
                <a:latin typeface="Symbol" pitchFamily="18" charset="2"/>
              </a:rPr>
              <a:t> </a:t>
            </a:r>
            <a:r>
              <a:rPr lang="en-US" dirty="0">
                <a:latin typeface="Symbol" pitchFamily="18" charset="2"/>
              </a:rPr>
              <a:t>b</a:t>
            </a:r>
            <a:r>
              <a:rPr lang="en-US" dirty="0"/>
              <a:t>*~</a:t>
            </a:r>
            <a:r>
              <a:rPr lang="en-US" dirty="0" smtClean="0"/>
              <a:t>0.45 </a:t>
            </a:r>
            <a:r>
              <a:rPr lang="en-US" dirty="0"/>
              <a:t>m </a:t>
            </a:r>
            <a:r>
              <a:rPr lang="en-US" dirty="0" smtClean="0"/>
              <a:t>: </a:t>
            </a:r>
          </a:p>
          <a:p>
            <a:pPr marL="0" indent="0">
              <a:buNone/>
            </a:pPr>
            <a:r>
              <a:rPr lang="en-US" b="1" i="1" dirty="0" smtClean="0">
                <a:solidFill>
                  <a:srgbClr val="0070C0"/>
                </a:solidFill>
              </a:rPr>
              <a:t>L</a:t>
            </a:r>
            <a:r>
              <a:rPr lang="en-US" b="1" dirty="0" smtClean="0">
                <a:solidFill>
                  <a:srgbClr val="0070C0"/>
                </a:solidFill>
              </a:rPr>
              <a:t>~3.7x10</a:t>
            </a:r>
            <a:r>
              <a:rPr lang="en-US" b="1" baseline="30000" dirty="0" smtClean="0">
                <a:solidFill>
                  <a:srgbClr val="0070C0"/>
                </a:solidFill>
              </a:rPr>
              <a:t>34</a:t>
            </a:r>
            <a:r>
              <a:rPr lang="en-US" b="1" i="1" baseline="30000" dirty="0" smtClean="0">
                <a:solidFill>
                  <a:srgbClr val="0070C0"/>
                </a:solidFill>
              </a:rPr>
              <a:t> </a:t>
            </a:r>
            <a:r>
              <a:rPr lang="en-US" b="1" dirty="0" smtClean="0">
                <a:solidFill>
                  <a:srgbClr val="0070C0"/>
                </a:solidFill>
              </a:rPr>
              <a:t>cm</a:t>
            </a:r>
            <a:r>
              <a:rPr lang="en-US" b="1" baseline="30000" dirty="0" smtClean="0">
                <a:solidFill>
                  <a:srgbClr val="0070C0"/>
                </a:solidFill>
              </a:rPr>
              <a:t>-2</a:t>
            </a:r>
            <a:r>
              <a:rPr lang="en-US" b="1" dirty="0" smtClean="0">
                <a:solidFill>
                  <a:srgbClr val="0070C0"/>
                </a:solidFill>
              </a:rPr>
              <a:t>s</a:t>
            </a:r>
            <a:r>
              <a:rPr lang="en-US" b="1" baseline="30000" dirty="0" smtClean="0">
                <a:solidFill>
                  <a:srgbClr val="0070C0"/>
                </a:solidFill>
              </a:rPr>
              <a:t>-1</a:t>
            </a:r>
            <a:r>
              <a:rPr lang="en-US" b="1" dirty="0" smtClean="0">
                <a:solidFill>
                  <a:srgbClr val="0070C0"/>
                </a:solidFill>
              </a:rPr>
              <a:t>, pile </a:t>
            </a:r>
            <a:r>
              <a:rPr lang="en-US" b="1" dirty="0">
                <a:solidFill>
                  <a:srgbClr val="0070C0"/>
                </a:solidFill>
              </a:rPr>
              <a:t>up </a:t>
            </a:r>
            <a:r>
              <a:rPr lang="en-US" b="1" dirty="0" smtClean="0">
                <a:solidFill>
                  <a:srgbClr val="0070C0"/>
                </a:solidFill>
              </a:rPr>
              <a:t>~170</a:t>
            </a:r>
            <a:endParaRPr lang="en-US" b="1" dirty="0">
              <a:solidFill>
                <a:srgbClr val="0070C0"/>
              </a:solidFill>
            </a:endParaRPr>
          </a:p>
          <a:p>
            <a:pPr marL="0" indent="0">
              <a:buNone/>
            </a:pPr>
            <a:endParaRPr lang="en-US" dirty="0" smtClean="0"/>
          </a:p>
          <a:p>
            <a:pPr marL="0" indent="0">
              <a:buNone/>
            </a:pPr>
            <a:endParaRPr lang="en-US" dirty="0"/>
          </a:p>
          <a:p>
            <a:pPr marL="0" indent="0">
              <a:buNone/>
            </a:pPr>
            <a:endParaRPr lang="en-GB" dirty="0"/>
          </a:p>
        </p:txBody>
      </p:sp>
    </p:spTree>
    <p:extLst>
      <p:ext uri="{BB962C8B-B14F-4D97-AF65-F5344CB8AC3E}">
        <p14:creationId xmlns:p14="http://schemas.microsoft.com/office/powerpoint/2010/main" val="17302618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3408"/>
            <a:ext cx="8229600" cy="1143000"/>
          </a:xfrm>
        </p:spPr>
        <p:txBody>
          <a:bodyPr/>
          <a:lstStyle/>
          <a:p>
            <a:r>
              <a:rPr lang="en-US" b="1" dirty="0"/>
              <a:t>a</a:t>
            </a:r>
            <a:r>
              <a:rPr lang="en-US" b="1" dirty="0" smtClean="0"/>
              <a:t> few conclusions</a:t>
            </a:r>
            <a:endParaRPr lang="en-GB" b="1" dirty="0"/>
          </a:p>
        </p:txBody>
      </p:sp>
      <p:sp>
        <p:nvSpPr>
          <p:cNvPr id="3" name="Content Placeholder 2"/>
          <p:cNvSpPr>
            <a:spLocks noGrp="1"/>
          </p:cNvSpPr>
          <p:nvPr>
            <p:ph idx="1"/>
          </p:nvPr>
        </p:nvSpPr>
        <p:spPr>
          <a:xfrm>
            <a:off x="0" y="692696"/>
            <a:ext cx="9144000" cy="4525963"/>
          </a:xfrm>
        </p:spPr>
        <p:txBody>
          <a:bodyPr>
            <a:noAutofit/>
          </a:bodyPr>
          <a:lstStyle/>
          <a:p>
            <a:r>
              <a:rPr lang="en-US" sz="2800" b="1" dirty="0">
                <a:solidFill>
                  <a:srgbClr val="0070C0"/>
                </a:solidFill>
              </a:rPr>
              <a:t>i</a:t>
            </a:r>
            <a:r>
              <a:rPr lang="en-US" sz="2800" b="1" dirty="0" smtClean="0">
                <a:solidFill>
                  <a:srgbClr val="0070C0"/>
                </a:solidFill>
              </a:rPr>
              <a:t>n 2012 may expect </a:t>
            </a:r>
            <a:r>
              <a:rPr lang="en-US" sz="2800" b="1" dirty="0" err="1" smtClean="0">
                <a:solidFill>
                  <a:srgbClr val="0070C0"/>
                </a:solidFill>
              </a:rPr>
              <a:t>addtitonal</a:t>
            </a:r>
            <a:r>
              <a:rPr lang="en-US" sz="2800" b="1" dirty="0" smtClean="0">
                <a:solidFill>
                  <a:srgbClr val="0070C0"/>
                </a:solidFill>
              </a:rPr>
              <a:t> 10/</a:t>
            </a:r>
            <a:r>
              <a:rPr lang="en-US" sz="2800" b="1" dirty="0" err="1" smtClean="0">
                <a:solidFill>
                  <a:srgbClr val="0070C0"/>
                </a:solidFill>
              </a:rPr>
              <a:t>fb</a:t>
            </a:r>
            <a:r>
              <a:rPr lang="en-US" sz="2800" b="1" dirty="0" smtClean="0">
                <a:solidFill>
                  <a:srgbClr val="0070C0"/>
                </a:solidFill>
              </a:rPr>
              <a:t> at 4 </a:t>
            </a:r>
            <a:r>
              <a:rPr lang="en-US" sz="2800" b="1" dirty="0" err="1" smtClean="0">
                <a:solidFill>
                  <a:srgbClr val="0070C0"/>
                </a:solidFill>
              </a:rPr>
              <a:t>TeV</a:t>
            </a:r>
            <a:r>
              <a:rPr lang="en-GB" sz="2800" b="1" dirty="0" smtClean="0">
                <a:solidFill>
                  <a:srgbClr val="0070C0"/>
                </a:solidFill>
              </a:rPr>
              <a:t>  </a:t>
            </a:r>
            <a:r>
              <a:rPr lang="en-US" sz="2800" b="1" dirty="0" smtClean="0">
                <a:solidFill>
                  <a:srgbClr val="0070C0"/>
                </a:solidFill>
              </a:rPr>
              <a:t>with ~36 	maximum pile up at 50 ns spacing</a:t>
            </a:r>
          </a:p>
          <a:p>
            <a:r>
              <a:rPr lang="en-US" sz="2800" b="1" dirty="0">
                <a:solidFill>
                  <a:srgbClr val="0070C0"/>
                </a:solidFill>
              </a:rPr>
              <a:t>f</a:t>
            </a:r>
            <a:r>
              <a:rPr lang="en-US" sz="2800" b="1" dirty="0" smtClean="0">
                <a:solidFill>
                  <a:srgbClr val="0070C0"/>
                </a:solidFill>
              </a:rPr>
              <a:t>rom 2014 run with 25 ns spacing at 6.5 </a:t>
            </a:r>
            <a:r>
              <a:rPr lang="en-US" sz="2800" b="1" dirty="0" err="1" smtClean="0">
                <a:solidFill>
                  <a:srgbClr val="0070C0"/>
                </a:solidFill>
              </a:rPr>
              <a:t>TeV</a:t>
            </a:r>
            <a:endParaRPr lang="en-US" sz="2800" b="1" dirty="0" smtClean="0">
              <a:solidFill>
                <a:srgbClr val="0070C0"/>
              </a:solidFill>
            </a:endParaRPr>
          </a:p>
          <a:p>
            <a:r>
              <a:rPr lang="en-US" sz="2800" b="1" dirty="0" smtClean="0">
                <a:solidFill>
                  <a:srgbClr val="0070C0"/>
                </a:solidFill>
              </a:rPr>
              <a:t>by 2017 may have ~150/</a:t>
            </a:r>
            <a:r>
              <a:rPr lang="en-US" sz="2800" b="1" dirty="0" err="1" smtClean="0">
                <a:solidFill>
                  <a:srgbClr val="0070C0"/>
                </a:solidFill>
              </a:rPr>
              <a:t>fb</a:t>
            </a:r>
            <a:r>
              <a:rPr lang="en-US" sz="2800" b="1" dirty="0" smtClean="0">
                <a:solidFill>
                  <a:srgbClr val="0070C0"/>
                </a:solidFill>
              </a:rPr>
              <a:t> and by 2021 ~400/</a:t>
            </a:r>
            <a:r>
              <a:rPr lang="en-US" sz="2800" b="1" dirty="0" err="1" smtClean="0">
                <a:solidFill>
                  <a:srgbClr val="0070C0"/>
                </a:solidFill>
              </a:rPr>
              <a:t>fb</a:t>
            </a:r>
            <a:r>
              <a:rPr lang="en-US" sz="2800" b="1" dirty="0" smtClean="0">
                <a:solidFill>
                  <a:srgbClr val="0070C0"/>
                </a:solidFill>
              </a:rPr>
              <a:t> with maximum pile up &lt;50</a:t>
            </a:r>
          </a:p>
          <a:p>
            <a:r>
              <a:rPr lang="en-US" sz="2800" b="1" dirty="0">
                <a:solidFill>
                  <a:srgbClr val="0070C0"/>
                </a:solidFill>
              </a:rPr>
              <a:t>e</a:t>
            </a:r>
            <a:r>
              <a:rPr lang="en-US" sz="2800" b="1" dirty="0" smtClean="0">
                <a:solidFill>
                  <a:srgbClr val="0070C0"/>
                </a:solidFill>
              </a:rPr>
              <a:t>arly connection of LINAC4 might (only) help for 50-ns operation, but could then give highest luminosity &amp; with high maximum pile up (70-170)</a:t>
            </a:r>
          </a:p>
          <a:p>
            <a:r>
              <a:rPr lang="en-US" sz="2800" b="1" dirty="0" smtClean="0">
                <a:solidFill>
                  <a:srgbClr val="FF0000"/>
                </a:solidFill>
              </a:rPr>
              <a:t>maximum luminosity is determined by acceptable pile up </a:t>
            </a:r>
            <a:r>
              <a:rPr lang="en-US" sz="2800" b="1" dirty="0" smtClean="0">
                <a:solidFill>
                  <a:srgbClr val="0070C0"/>
                </a:solidFill>
              </a:rPr>
              <a:t>(no head-on beam-beam limit!)</a:t>
            </a:r>
          </a:p>
          <a:p>
            <a:r>
              <a:rPr lang="en-US" sz="2800" b="1" dirty="0" smtClean="0">
                <a:solidFill>
                  <a:srgbClr val="0070C0"/>
                </a:solidFill>
              </a:rPr>
              <a:t>leveling could also be applied for CMS to limit the pile up</a:t>
            </a:r>
          </a:p>
          <a:p>
            <a:r>
              <a:rPr lang="en-US" sz="2800" b="1" dirty="0">
                <a:solidFill>
                  <a:srgbClr val="0070C0"/>
                </a:solidFill>
              </a:rPr>
              <a:t>e</a:t>
            </a:r>
            <a:r>
              <a:rPr lang="en-US" sz="2800" b="1" dirty="0" smtClean="0">
                <a:solidFill>
                  <a:srgbClr val="0070C0"/>
                </a:solidFill>
              </a:rPr>
              <a:t>nhanced satellites would give low &amp; high pile up events</a:t>
            </a:r>
          </a:p>
          <a:p>
            <a:r>
              <a:rPr lang="en-US" sz="2800" b="1" dirty="0" smtClean="0">
                <a:solidFill>
                  <a:srgbClr val="0070C0"/>
                </a:solidFill>
              </a:rPr>
              <a:t>LHC will exceed design luminosity; 2021: time for HL-LHC</a:t>
            </a:r>
          </a:p>
        </p:txBody>
      </p:sp>
    </p:spTree>
    <p:extLst>
      <p:ext uri="{BB962C8B-B14F-4D97-AF65-F5344CB8AC3E}">
        <p14:creationId xmlns:p14="http://schemas.microsoft.com/office/powerpoint/2010/main" val="22526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834" y="882353"/>
            <a:ext cx="7580953" cy="5447619"/>
          </a:xfrm>
          <a:prstGeom prst="rect">
            <a:avLst/>
          </a:prstGeom>
        </p:spPr>
      </p:pic>
      <p:sp>
        <p:nvSpPr>
          <p:cNvPr id="3" name="TextBox 2"/>
          <p:cNvSpPr txBox="1"/>
          <p:nvPr/>
        </p:nvSpPr>
        <p:spPr>
          <a:xfrm>
            <a:off x="5652120" y="1932074"/>
            <a:ext cx="919932" cy="646331"/>
          </a:xfrm>
          <a:prstGeom prst="rect">
            <a:avLst/>
          </a:prstGeom>
          <a:noFill/>
        </p:spPr>
        <p:txBody>
          <a:bodyPr wrap="none" rtlCol="0">
            <a:spAutoFit/>
          </a:bodyPr>
          <a:lstStyle/>
          <a:p>
            <a:r>
              <a:rPr lang="en-US" b="1" dirty="0" smtClean="0"/>
              <a:t>~1.5/</a:t>
            </a:r>
            <a:r>
              <a:rPr lang="en-US" b="1" dirty="0" err="1"/>
              <a:t>f</a:t>
            </a:r>
            <a:r>
              <a:rPr lang="en-US" b="1" dirty="0" err="1" smtClean="0"/>
              <a:t>b</a:t>
            </a:r>
            <a:endParaRPr lang="en-US" b="1" dirty="0" smtClean="0"/>
          </a:p>
          <a:p>
            <a:r>
              <a:rPr lang="en-US" b="1" dirty="0" smtClean="0"/>
              <a:t>/month</a:t>
            </a:r>
            <a:endParaRPr lang="en-GB" b="1" dirty="0"/>
          </a:p>
        </p:txBody>
      </p:sp>
      <p:sp>
        <p:nvSpPr>
          <p:cNvPr id="4" name="TextBox 3"/>
          <p:cNvSpPr txBox="1"/>
          <p:nvPr/>
        </p:nvSpPr>
        <p:spPr>
          <a:xfrm>
            <a:off x="3404771" y="3933056"/>
            <a:ext cx="919932" cy="646331"/>
          </a:xfrm>
          <a:prstGeom prst="rect">
            <a:avLst/>
          </a:prstGeom>
          <a:noFill/>
        </p:spPr>
        <p:txBody>
          <a:bodyPr wrap="none" rtlCol="0">
            <a:spAutoFit/>
          </a:bodyPr>
          <a:lstStyle/>
          <a:p>
            <a:r>
              <a:rPr lang="en-US" b="1" dirty="0" smtClean="0"/>
              <a:t>~1/</a:t>
            </a:r>
            <a:r>
              <a:rPr lang="en-US" b="1" dirty="0" err="1" smtClean="0"/>
              <a:t>fb</a:t>
            </a:r>
            <a:endParaRPr lang="en-US" b="1" dirty="0" smtClean="0"/>
          </a:p>
          <a:p>
            <a:r>
              <a:rPr lang="en-US" b="1" dirty="0" smtClean="0"/>
              <a:t>/month</a:t>
            </a:r>
            <a:endParaRPr lang="en-GB" b="1" dirty="0"/>
          </a:p>
        </p:txBody>
      </p:sp>
      <p:sp>
        <p:nvSpPr>
          <p:cNvPr id="5" name="TextBox 4"/>
          <p:cNvSpPr txBox="1"/>
          <p:nvPr/>
        </p:nvSpPr>
        <p:spPr>
          <a:xfrm>
            <a:off x="238155" y="6021287"/>
            <a:ext cx="8898846" cy="830997"/>
          </a:xfrm>
          <a:prstGeom prst="rect">
            <a:avLst/>
          </a:prstGeom>
          <a:noFill/>
        </p:spPr>
        <p:txBody>
          <a:bodyPr wrap="none" rtlCol="0">
            <a:spAutoFit/>
          </a:bodyPr>
          <a:lstStyle/>
          <a:p>
            <a:r>
              <a:rPr lang="en-US" sz="2400" dirty="0"/>
              <a:t>9</a:t>
            </a:r>
            <a:r>
              <a:rPr lang="en-US" sz="2400" dirty="0" smtClean="0"/>
              <a:t> months  with  ~26 days each &amp; peak luminosity of 3.6x10</a:t>
            </a:r>
            <a:r>
              <a:rPr lang="en-US" sz="2400" baseline="30000" dirty="0" smtClean="0"/>
              <a:t>33</a:t>
            </a:r>
            <a:r>
              <a:rPr lang="en-US" sz="2400" dirty="0" smtClean="0"/>
              <a:t> cm</a:t>
            </a:r>
            <a:r>
              <a:rPr lang="en-US" sz="2400" baseline="30000" dirty="0" smtClean="0"/>
              <a:t>-2</a:t>
            </a:r>
            <a:r>
              <a:rPr lang="en-US" sz="2400" dirty="0" smtClean="0"/>
              <a:t>s</a:t>
            </a:r>
            <a:r>
              <a:rPr lang="en-US" sz="2400" baseline="30000" dirty="0" smtClean="0"/>
              <a:t>-1</a:t>
            </a:r>
            <a:r>
              <a:rPr lang="en-US" sz="2400" dirty="0" smtClean="0"/>
              <a:t> </a:t>
            </a:r>
          </a:p>
          <a:p>
            <a:r>
              <a:rPr lang="en-US" sz="2400" dirty="0" smtClean="0"/>
              <a:t>(at the end) and 5.5/</a:t>
            </a:r>
            <a:r>
              <a:rPr lang="en-US" sz="2400" dirty="0" err="1" smtClean="0"/>
              <a:t>fb</a:t>
            </a:r>
            <a:r>
              <a:rPr lang="en-US" sz="2400" dirty="0" smtClean="0"/>
              <a:t> in total gives a “</a:t>
            </a:r>
            <a:r>
              <a:rPr lang="en-US" sz="2400" dirty="0" err="1" smtClean="0"/>
              <a:t>Hübner</a:t>
            </a:r>
            <a:r>
              <a:rPr lang="en-US" sz="2400" dirty="0" smtClean="0"/>
              <a:t> factor” of ~0.08</a:t>
            </a:r>
            <a:endParaRPr lang="en-GB" sz="2400" dirty="0"/>
          </a:p>
        </p:txBody>
      </p:sp>
      <p:sp>
        <p:nvSpPr>
          <p:cNvPr id="6" name="TextBox 5"/>
          <p:cNvSpPr txBox="1"/>
          <p:nvPr/>
        </p:nvSpPr>
        <p:spPr>
          <a:xfrm>
            <a:off x="781522" y="219998"/>
            <a:ext cx="7086363" cy="646331"/>
          </a:xfrm>
          <a:prstGeom prst="rect">
            <a:avLst/>
          </a:prstGeom>
          <a:noFill/>
        </p:spPr>
        <p:txBody>
          <a:bodyPr wrap="none" rtlCol="0">
            <a:spAutoFit/>
          </a:bodyPr>
          <a:lstStyle/>
          <a:p>
            <a:r>
              <a:rPr lang="en-US" sz="3600" dirty="0" smtClean="0"/>
              <a:t>2011 integrated </a:t>
            </a:r>
            <a:r>
              <a:rPr lang="en-US" sz="3600" dirty="0"/>
              <a:t>l</a:t>
            </a:r>
            <a:r>
              <a:rPr lang="en-US" sz="3600" dirty="0" smtClean="0"/>
              <a:t>uminosity evolution</a:t>
            </a:r>
            <a:endParaRPr lang="en-GB" sz="3600" dirty="0"/>
          </a:p>
        </p:txBody>
      </p:sp>
    </p:spTree>
    <p:extLst>
      <p:ext uri="{BB962C8B-B14F-4D97-AF65-F5344CB8AC3E}">
        <p14:creationId xmlns:p14="http://schemas.microsoft.com/office/powerpoint/2010/main" val="296481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92896"/>
            <a:ext cx="8229600" cy="1143000"/>
          </a:xfrm>
        </p:spPr>
        <p:txBody>
          <a:bodyPr/>
          <a:lstStyle/>
          <a:p>
            <a:r>
              <a:rPr lang="en-US" dirty="0"/>
              <a:t>t</a:t>
            </a:r>
            <a:r>
              <a:rPr lang="en-US" dirty="0" smtClean="0"/>
              <a:t>hank you for your attention</a:t>
            </a:r>
            <a:endParaRPr lang="en-GB" dirty="0"/>
          </a:p>
        </p:txBody>
      </p:sp>
    </p:spTree>
    <p:extLst>
      <p:ext uri="{BB962C8B-B14F-4D97-AF65-F5344CB8AC3E}">
        <p14:creationId xmlns:p14="http://schemas.microsoft.com/office/powerpoint/2010/main" val="3924107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174"/>
            <a:ext cx="8229600" cy="1143000"/>
          </a:xfrm>
        </p:spPr>
        <p:txBody>
          <a:bodyPr/>
          <a:lstStyle/>
          <a:p>
            <a:r>
              <a:rPr lang="en-US" dirty="0" smtClean="0"/>
              <a:t>2011 LHC records</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131225177"/>
              </p:ext>
            </p:extLst>
          </p:nvPr>
        </p:nvGraphicFramePr>
        <p:xfrm>
          <a:off x="179512" y="1052736"/>
          <a:ext cx="8784976" cy="5546720"/>
        </p:xfrm>
        <a:graphic>
          <a:graphicData uri="http://schemas.openxmlformats.org/drawingml/2006/table">
            <a:tbl>
              <a:tblPr firstRow="1" bandRow="1">
                <a:tableStyleId>{5C22544A-7EE6-4342-B048-85BDC9FD1C3A}</a:tableStyleId>
              </a:tblPr>
              <a:tblGrid>
                <a:gridCol w="4320480"/>
                <a:gridCol w="2016224"/>
                <a:gridCol w="2448272"/>
              </a:tblGrid>
              <a:tr h="725800">
                <a:tc>
                  <a:txBody>
                    <a:bodyPr/>
                    <a:lstStyle/>
                    <a:p>
                      <a:endParaRPr lang="en-GB" dirty="0"/>
                    </a:p>
                  </a:txBody>
                  <a:tcPr/>
                </a:tc>
                <a:tc>
                  <a:txBody>
                    <a:bodyPr/>
                    <a:lstStyle/>
                    <a:p>
                      <a:r>
                        <a:rPr lang="en-US" dirty="0" smtClean="0"/>
                        <a:t>CMS</a:t>
                      </a:r>
                      <a:endParaRPr lang="en-GB" dirty="0"/>
                    </a:p>
                  </a:txBody>
                  <a:tcPr/>
                </a:tc>
                <a:tc>
                  <a:txBody>
                    <a:bodyPr/>
                    <a:lstStyle/>
                    <a:p>
                      <a:r>
                        <a:rPr lang="en-US" dirty="0" smtClean="0"/>
                        <a:t>ATLAS</a:t>
                      </a:r>
                      <a:endParaRPr lang="en-GB" dirty="0"/>
                    </a:p>
                  </a:txBody>
                  <a:tcPr/>
                </a:tc>
              </a:tr>
              <a:tr h="370840">
                <a:tc>
                  <a:txBody>
                    <a:bodyPr/>
                    <a:lstStyle/>
                    <a:p>
                      <a:r>
                        <a:rPr lang="en-US" dirty="0" smtClean="0"/>
                        <a:t>peak stable luminosity delivered</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3.55x10</a:t>
                      </a:r>
                      <a:r>
                        <a:rPr lang="en-US" baseline="30000" dirty="0" smtClean="0"/>
                        <a:t>33</a:t>
                      </a:r>
                      <a:r>
                        <a:rPr lang="en-US" dirty="0" smtClean="0"/>
                        <a:t> cm</a:t>
                      </a:r>
                      <a:r>
                        <a:rPr lang="en-US" baseline="30000" dirty="0" smtClean="0"/>
                        <a:t>-2</a:t>
                      </a:r>
                      <a:r>
                        <a:rPr lang="en-US" dirty="0" smtClean="0"/>
                        <a:t> s</a:t>
                      </a:r>
                      <a:r>
                        <a:rPr lang="en-US" baseline="30000" dirty="0" smtClean="0"/>
                        <a:t>-1</a:t>
                      </a:r>
                      <a:endParaRPr lang="en-GB" baseline="30000" dirty="0" smtClean="0"/>
                    </a:p>
                  </a:txBody>
                  <a:tcPr/>
                </a:tc>
                <a:tc>
                  <a:txBody>
                    <a:bodyPr/>
                    <a:lstStyle/>
                    <a:p>
                      <a:r>
                        <a:rPr lang="en-US" dirty="0" smtClean="0"/>
                        <a:t>3.65x10</a:t>
                      </a:r>
                      <a:r>
                        <a:rPr lang="en-US" baseline="30000" dirty="0" smtClean="0"/>
                        <a:t>33</a:t>
                      </a:r>
                      <a:r>
                        <a:rPr lang="en-US" dirty="0" smtClean="0"/>
                        <a:t> cm</a:t>
                      </a:r>
                      <a:r>
                        <a:rPr lang="en-US" baseline="30000" dirty="0" smtClean="0"/>
                        <a:t>-2</a:t>
                      </a:r>
                      <a:r>
                        <a:rPr lang="en-US" dirty="0" smtClean="0"/>
                        <a:t> s</a:t>
                      </a:r>
                      <a:r>
                        <a:rPr lang="en-US" baseline="30000" dirty="0" smtClean="0"/>
                        <a:t>-1</a:t>
                      </a:r>
                      <a:endParaRPr lang="en-GB" baseline="30000" dirty="0"/>
                    </a:p>
                  </a:txBody>
                  <a:tcPr/>
                </a:tc>
              </a:tr>
              <a:tr h="370840">
                <a:tc>
                  <a:txBody>
                    <a:bodyPr/>
                    <a:lstStyle/>
                    <a:p>
                      <a:r>
                        <a:rPr lang="en-US" dirty="0" smtClean="0"/>
                        <a:t>maximum luminosity in on fill</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123.13 pb</a:t>
                      </a:r>
                      <a:r>
                        <a:rPr lang="en-US" baseline="30000" dirty="0" smtClean="0"/>
                        <a:t>-1</a:t>
                      </a:r>
                      <a:endParaRPr lang="en-GB" baseline="30000" dirty="0" smtClean="0"/>
                    </a:p>
                  </a:txBody>
                  <a:tcPr/>
                </a:tc>
                <a:tc>
                  <a:txBody>
                    <a:bodyPr/>
                    <a:lstStyle/>
                    <a:p>
                      <a:r>
                        <a:rPr lang="en-US" dirty="0" smtClean="0"/>
                        <a:t>122.44 pb</a:t>
                      </a:r>
                      <a:r>
                        <a:rPr lang="en-US" baseline="30000" dirty="0" smtClean="0"/>
                        <a:t>-1</a:t>
                      </a:r>
                      <a:endParaRPr lang="en-GB" baseline="30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maximum luminosity in one day</a:t>
                      </a:r>
                      <a:endParaRPr lang="en-GB"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135.65 pb</a:t>
                      </a:r>
                      <a:r>
                        <a:rPr lang="en-US" baseline="30000" dirty="0" smtClean="0"/>
                        <a:t>-1</a:t>
                      </a:r>
                      <a:endParaRPr lang="en-GB" baseline="30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135.45 pb</a:t>
                      </a:r>
                      <a:r>
                        <a:rPr lang="en-US" baseline="30000" dirty="0" smtClean="0"/>
                        <a:t>-1</a:t>
                      </a:r>
                      <a:endParaRPr lang="en-GB" baseline="300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maximum luminosity in 7 days</a:t>
                      </a:r>
                      <a:endParaRPr lang="en-GB"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537.9 pb</a:t>
                      </a:r>
                      <a:r>
                        <a:rPr lang="en-US" baseline="30000" dirty="0" smtClean="0"/>
                        <a:t>-1</a:t>
                      </a:r>
                      <a:endParaRPr lang="en-GB" baseline="30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583.5 pb</a:t>
                      </a:r>
                      <a:r>
                        <a:rPr lang="en-US" baseline="30000" dirty="0" smtClean="0"/>
                        <a:t>-1</a:t>
                      </a:r>
                      <a:endParaRPr lang="en-GB" baseline="300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maximum luminosity in 1</a:t>
                      </a:r>
                      <a:r>
                        <a:rPr lang="en-US" baseline="0" dirty="0" smtClean="0"/>
                        <a:t> month</a:t>
                      </a:r>
                      <a:endParaRPr lang="en-GB"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1614.99 pb</a:t>
                      </a:r>
                      <a:r>
                        <a:rPr lang="en-US" baseline="30000" dirty="0" smtClean="0"/>
                        <a:t>-1</a:t>
                      </a:r>
                      <a:endParaRPr lang="en-GB" baseline="30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30000" dirty="0" smtClean="0"/>
                    </a:p>
                  </a:txBody>
                  <a:tcPr/>
                </a:tc>
              </a:tr>
              <a:tr h="370840">
                <a:tc>
                  <a:txBody>
                    <a:bodyPr/>
                    <a:lstStyle/>
                    <a:p>
                      <a:r>
                        <a:rPr lang="en-US" dirty="0" smtClean="0"/>
                        <a:t>maximum colliding</a:t>
                      </a:r>
                      <a:r>
                        <a:rPr lang="en-US" baseline="0" dirty="0" smtClean="0"/>
                        <a:t> bunches (w/o satellites)</a:t>
                      </a:r>
                      <a:endParaRPr lang="en-GB" dirty="0"/>
                    </a:p>
                  </a:txBody>
                  <a:tcPr/>
                </a:tc>
                <a:tc>
                  <a:txBody>
                    <a:bodyPr/>
                    <a:lstStyle/>
                    <a:p>
                      <a:r>
                        <a:rPr lang="en-US" dirty="0" smtClean="0"/>
                        <a:t>1331</a:t>
                      </a:r>
                      <a:endParaRPr lang="en-GB" dirty="0"/>
                    </a:p>
                  </a:txBody>
                  <a:tcPr/>
                </a:tc>
                <a:tc>
                  <a:txBody>
                    <a:bodyPr/>
                    <a:lstStyle/>
                    <a:p>
                      <a:r>
                        <a:rPr lang="en-US" dirty="0" smtClean="0"/>
                        <a:t>1331</a:t>
                      </a:r>
                      <a:endParaRPr lang="en-GB" dirty="0"/>
                    </a:p>
                  </a:txBody>
                  <a:tcPr/>
                </a:tc>
              </a:tr>
              <a:tr h="370840">
                <a:tc>
                  <a:txBody>
                    <a:bodyPr/>
                    <a:lstStyle/>
                    <a:p>
                      <a:r>
                        <a:rPr lang="en-US" dirty="0" smtClean="0"/>
                        <a:t>maximum peak #events</a:t>
                      </a:r>
                      <a:r>
                        <a:rPr lang="en-US" baseline="0" dirty="0" smtClean="0"/>
                        <a:t> /crossing</a:t>
                      </a:r>
                      <a:endParaRPr lang="en-GB" dirty="0"/>
                    </a:p>
                  </a:txBody>
                  <a:tcPr/>
                </a:tc>
                <a:tc>
                  <a:txBody>
                    <a:bodyPr/>
                    <a:lstStyle/>
                    <a:p>
                      <a:endParaRPr lang="en-GB" dirty="0"/>
                    </a:p>
                  </a:txBody>
                  <a:tcPr/>
                </a:tc>
                <a:tc>
                  <a:txBody>
                    <a:bodyPr/>
                    <a:lstStyle/>
                    <a:p>
                      <a:r>
                        <a:rPr lang="en-US" dirty="0" smtClean="0"/>
                        <a:t>23.8 (33.96)</a:t>
                      </a:r>
                      <a:endParaRPr lang="en-GB" dirty="0"/>
                    </a:p>
                  </a:txBody>
                  <a:tcPr/>
                </a:tc>
              </a:tr>
              <a:tr h="370840">
                <a:tc>
                  <a:txBody>
                    <a:bodyPr/>
                    <a:lstStyle/>
                    <a:p>
                      <a:r>
                        <a:rPr lang="en-US" dirty="0" smtClean="0"/>
                        <a:t>maximum (av.) #events / bunch crossing</a:t>
                      </a:r>
                      <a:endParaRPr lang="en-GB" dirty="0"/>
                    </a:p>
                  </a:txBody>
                  <a:tcPr/>
                </a:tc>
                <a:tc>
                  <a:txBody>
                    <a:bodyPr/>
                    <a:lstStyle/>
                    <a:p>
                      <a:r>
                        <a:rPr lang="en-US" dirty="0" smtClean="0"/>
                        <a:t>19.94</a:t>
                      </a:r>
                      <a:endParaRPr lang="en-GB" dirty="0"/>
                    </a:p>
                  </a:txBody>
                  <a:tcPr/>
                </a:tc>
                <a:tc>
                  <a:txBody>
                    <a:bodyPr/>
                    <a:lstStyle/>
                    <a:p>
                      <a:r>
                        <a:rPr lang="en-US" dirty="0" smtClean="0"/>
                        <a:t>17.5 (32.21)</a:t>
                      </a:r>
                      <a:endParaRPr lang="en-GB" dirty="0"/>
                    </a:p>
                  </a:txBody>
                  <a:tcPr/>
                </a:tc>
              </a:tr>
              <a:tr h="370840">
                <a:tc>
                  <a:txBody>
                    <a:bodyPr/>
                    <a:lstStyle/>
                    <a:p>
                      <a:r>
                        <a:rPr lang="en-US" dirty="0" smtClean="0"/>
                        <a:t>longest time in stable beams for one fill</a:t>
                      </a:r>
                      <a:endParaRPr lang="en-GB" dirty="0"/>
                    </a:p>
                  </a:txBody>
                  <a:tcPr/>
                </a:tc>
                <a:tc>
                  <a:txBody>
                    <a:bodyPr/>
                    <a:lstStyle/>
                    <a:p>
                      <a:r>
                        <a:rPr lang="en-US" dirty="0" smtClean="0"/>
                        <a:t>26 h</a:t>
                      </a:r>
                      <a:endParaRPr lang="en-GB" dirty="0"/>
                    </a:p>
                  </a:txBody>
                  <a:tcPr/>
                </a:tc>
                <a:tc>
                  <a:txBody>
                    <a:bodyPr/>
                    <a:lstStyle/>
                    <a:p>
                      <a:r>
                        <a:rPr lang="en-US" dirty="0" smtClean="0"/>
                        <a:t>26 h</a:t>
                      </a:r>
                      <a:endParaRPr lang="en-GB" dirty="0"/>
                    </a:p>
                  </a:txBody>
                  <a:tcPr/>
                </a:tc>
              </a:tr>
              <a:tr h="370840">
                <a:tc>
                  <a:txBody>
                    <a:bodyPr/>
                    <a:lstStyle/>
                    <a:p>
                      <a:r>
                        <a:rPr lang="en-US" dirty="0" smtClean="0"/>
                        <a:t>longest time in stable beams for one day</a:t>
                      </a:r>
                      <a:endParaRPr lang="en-GB" dirty="0"/>
                    </a:p>
                  </a:txBody>
                  <a:tcPr/>
                </a:tc>
                <a:tc>
                  <a:txBody>
                    <a:bodyPr/>
                    <a:lstStyle/>
                    <a:p>
                      <a:r>
                        <a:rPr lang="en-US" dirty="0" smtClean="0"/>
                        <a:t>19.9 h  (82.9%)</a:t>
                      </a:r>
                      <a:endParaRPr lang="en-GB" dirty="0"/>
                    </a:p>
                  </a:txBody>
                  <a:tcPr/>
                </a:tc>
                <a:tc>
                  <a:txBody>
                    <a:bodyPr/>
                    <a:lstStyle/>
                    <a:p>
                      <a:r>
                        <a:rPr lang="en-US" dirty="0" smtClean="0"/>
                        <a:t>21.9 h (91.2%)</a:t>
                      </a:r>
                      <a:endParaRPr lang="en-GB" dirty="0"/>
                    </a:p>
                  </a:txBody>
                  <a:tcPr/>
                </a:tc>
              </a:tr>
              <a:tr h="370840">
                <a:tc>
                  <a:txBody>
                    <a:bodyPr/>
                    <a:lstStyle/>
                    <a:p>
                      <a:r>
                        <a:rPr lang="en-US" dirty="0" smtClean="0"/>
                        <a:t>longest time</a:t>
                      </a:r>
                      <a:r>
                        <a:rPr lang="en-US" baseline="0" dirty="0" smtClean="0"/>
                        <a:t> in stable beams for one week</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107.1 h (63.7%)</a:t>
                      </a:r>
                      <a:r>
                        <a:rPr lang="en-GB" dirty="0" smtClean="0"/>
                        <a:t>?</a:t>
                      </a:r>
                    </a:p>
                  </a:txBody>
                  <a:tcPr/>
                </a:tc>
                <a:tc>
                  <a:txBody>
                    <a:bodyPr/>
                    <a:lstStyle/>
                    <a:p>
                      <a:r>
                        <a:rPr lang="en-US" dirty="0" smtClean="0"/>
                        <a:t>107.1 h (63.7%)</a:t>
                      </a: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longest time</a:t>
                      </a:r>
                      <a:r>
                        <a:rPr lang="en-US" baseline="0" dirty="0" smtClean="0"/>
                        <a:t> in stable beams for one month</a:t>
                      </a:r>
                      <a:endParaRPr lang="en-GB" dirty="0" smtClean="0"/>
                    </a:p>
                  </a:txBody>
                  <a:tcPr/>
                </a:tc>
                <a:tc>
                  <a:txBody>
                    <a:bodyPr/>
                    <a:lstStyle/>
                    <a:p>
                      <a:r>
                        <a:rPr lang="en-US" dirty="0" smtClean="0"/>
                        <a:t>232.2</a:t>
                      </a:r>
                      <a:r>
                        <a:rPr lang="en-US" baseline="0" dirty="0" smtClean="0"/>
                        <a:t> h</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232.2</a:t>
                      </a:r>
                      <a:r>
                        <a:rPr lang="en-US" baseline="0" dirty="0" smtClean="0"/>
                        <a:t> h</a:t>
                      </a:r>
                      <a:r>
                        <a:rPr lang="en-GB" baseline="0" dirty="0" smtClean="0"/>
                        <a:t>?</a:t>
                      </a:r>
                      <a:endParaRPr lang="en-GB" dirty="0" smtClean="0"/>
                    </a:p>
                  </a:txBody>
                  <a:tcPr/>
                </a:tc>
              </a:tr>
              <a:tr h="370840">
                <a:tc>
                  <a:txBody>
                    <a:bodyPr/>
                    <a:lstStyle/>
                    <a:p>
                      <a:r>
                        <a:rPr lang="en-US" dirty="0" smtClean="0"/>
                        <a:t>fastest turnaround to stable</a:t>
                      </a:r>
                      <a:r>
                        <a:rPr lang="en-US" baseline="0" dirty="0" smtClean="0"/>
                        <a:t> beams</a:t>
                      </a:r>
                      <a:endParaRPr lang="en-GB" dirty="0"/>
                    </a:p>
                  </a:txBody>
                  <a:tcPr/>
                </a:tc>
                <a:tc>
                  <a:txBody>
                    <a:bodyPr/>
                    <a:lstStyle/>
                    <a:p>
                      <a:r>
                        <a:rPr lang="en-US" dirty="0" smtClean="0"/>
                        <a:t>2.1 h</a:t>
                      </a:r>
                      <a:endParaRPr lang="en-GB" dirty="0"/>
                    </a:p>
                  </a:txBody>
                  <a:tcPr/>
                </a:tc>
                <a:tc>
                  <a:txBody>
                    <a:bodyPr/>
                    <a:lstStyle/>
                    <a:p>
                      <a:r>
                        <a:rPr lang="en-US" dirty="0" smtClean="0"/>
                        <a:t>2.1 h</a:t>
                      </a:r>
                      <a:endParaRPr lang="en-GB" dirty="0"/>
                    </a:p>
                  </a:txBody>
                  <a:tcPr/>
                </a:tc>
              </a:tr>
            </a:tbl>
          </a:graphicData>
        </a:graphic>
      </p:graphicFrame>
    </p:spTree>
    <p:extLst>
      <p:ext uri="{BB962C8B-B14F-4D97-AF65-F5344CB8AC3E}">
        <p14:creationId xmlns:p14="http://schemas.microsoft.com/office/powerpoint/2010/main" val="985839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980728"/>
            <a:ext cx="7920880" cy="5280587"/>
          </a:xfrm>
          <a:prstGeom prst="rect">
            <a:avLst/>
          </a:prstGeom>
        </p:spPr>
      </p:pic>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2011 time spent in physics</a:t>
            </a:r>
            <a:endParaRPr lang="en-GB" dirty="0"/>
          </a:p>
        </p:txBody>
      </p:sp>
      <p:sp>
        <p:nvSpPr>
          <p:cNvPr id="4" name="TextBox 3"/>
          <p:cNvSpPr txBox="1"/>
          <p:nvPr/>
        </p:nvSpPr>
        <p:spPr>
          <a:xfrm>
            <a:off x="457200" y="6059578"/>
            <a:ext cx="8606267" cy="830997"/>
          </a:xfrm>
          <a:prstGeom prst="rect">
            <a:avLst/>
          </a:prstGeom>
          <a:noFill/>
        </p:spPr>
        <p:txBody>
          <a:bodyPr wrap="none" rtlCol="0">
            <a:spAutoFit/>
          </a:bodyPr>
          <a:lstStyle/>
          <a:p>
            <a:r>
              <a:rPr lang="en-US" sz="2400" dirty="0" smtClean="0"/>
              <a:t>1400/(31 24 8) ~23.5% of the total, </a:t>
            </a:r>
          </a:p>
          <a:p>
            <a:r>
              <a:rPr lang="en-US" sz="2400" dirty="0" smtClean="0"/>
              <a:t>+ </a:t>
            </a:r>
            <a:r>
              <a:rPr lang="en-US" sz="2400" dirty="0" err="1" smtClean="0"/>
              <a:t>lumi</a:t>
            </a:r>
            <a:r>
              <a:rPr lang="en-US" sz="2400" dirty="0" smtClean="0"/>
              <a:t> decay + </a:t>
            </a:r>
            <a:r>
              <a:rPr lang="en-US" sz="2400" dirty="0" err="1" smtClean="0"/>
              <a:t>lumi</a:t>
            </a:r>
            <a:r>
              <a:rPr lang="en-US" sz="2400" dirty="0" smtClean="0"/>
              <a:t> ramp up </a:t>
            </a:r>
            <a:r>
              <a:rPr lang="en-US" sz="2400" dirty="0" smtClean="0">
                <a:latin typeface="Calibri"/>
                <a:cs typeface="Calibri"/>
              </a:rPr>
              <a:t>→ consistent with </a:t>
            </a:r>
            <a:r>
              <a:rPr lang="en-US" sz="2400" dirty="0" err="1" smtClean="0">
                <a:latin typeface="Calibri"/>
                <a:cs typeface="Calibri"/>
              </a:rPr>
              <a:t>Hübner</a:t>
            </a:r>
            <a:r>
              <a:rPr lang="en-US" sz="2400" dirty="0" smtClean="0">
                <a:latin typeface="Calibri"/>
                <a:cs typeface="Calibri"/>
              </a:rPr>
              <a:t> factor 0.08</a:t>
            </a:r>
            <a:endParaRPr lang="en-GB" sz="2400" dirty="0"/>
          </a:p>
        </p:txBody>
      </p:sp>
    </p:spTree>
    <p:extLst>
      <p:ext uri="{BB962C8B-B14F-4D97-AF65-F5344CB8AC3E}">
        <p14:creationId xmlns:p14="http://schemas.microsoft.com/office/powerpoint/2010/main" val="3276791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0938"/>
            <a:ext cx="8229600" cy="1143000"/>
          </a:xfrm>
        </p:spPr>
        <p:txBody>
          <a:bodyPr/>
          <a:lstStyle/>
          <a:p>
            <a:r>
              <a:rPr lang="en-US" dirty="0" smtClean="0"/>
              <a:t>2011 time spent in physics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410381"/>
            <a:ext cx="7580953" cy="5447619"/>
          </a:xfrm>
          <a:prstGeom prst="rect">
            <a:avLst/>
          </a:prstGeom>
        </p:spPr>
      </p:pic>
    </p:spTree>
    <p:extLst>
      <p:ext uri="{BB962C8B-B14F-4D97-AF65-F5344CB8AC3E}">
        <p14:creationId xmlns:p14="http://schemas.microsoft.com/office/powerpoint/2010/main" val="2413648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196752"/>
            <a:ext cx="7580953" cy="5447619"/>
          </a:xfrm>
          <a:prstGeom prst="rect">
            <a:avLst/>
          </a:prstGeom>
        </p:spPr>
      </p:pic>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2011 length of physics fills</a:t>
            </a:r>
            <a:endParaRPr lang="en-GB" dirty="0"/>
          </a:p>
        </p:txBody>
      </p:sp>
    </p:spTree>
    <p:extLst>
      <p:ext uri="{BB962C8B-B14F-4D97-AF65-F5344CB8AC3E}">
        <p14:creationId xmlns:p14="http://schemas.microsoft.com/office/powerpoint/2010/main" val="2650568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Slide Number Placeholder 4"/>
          <p:cNvSpPr>
            <a:spLocks noGrp="1"/>
          </p:cNvSpPr>
          <p:nvPr>
            <p:ph type="sldNum" sz="quarter" idx="12"/>
          </p:nvPr>
        </p:nvSpPr>
        <p:spPr bwMode="auto">
          <a:xfrm>
            <a:off x="6553200" y="6661150"/>
            <a:ext cx="2133600" cy="365125"/>
          </a:xfrm>
          <a:ln>
            <a:miter lim="800000"/>
            <a:headEnd/>
            <a:tailEnd/>
          </a:ln>
        </p:spPr>
        <p:txBody>
          <a:bodyPr wrap="square" numCol="1" anchorCtr="0" compatLnSpc="1">
            <a:prstTxWarp prst="textNoShape">
              <a:avLst/>
            </a:prstTxWarp>
          </a:bodyPr>
          <a:lstStyle/>
          <a:p>
            <a:pPr>
              <a:defRPr/>
            </a:pPr>
            <a:fld id="{00BC854C-B02F-478C-9012-FD82896D66E0}" type="slidenum">
              <a:rPr lang="en-US" smtClean="0">
                <a:solidFill>
                  <a:srgbClr val="898989"/>
                </a:solidFill>
              </a:rPr>
              <a:pPr>
                <a:defRPr/>
              </a:pPr>
              <a:t>9</a:t>
            </a:fld>
            <a:endParaRPr lang="en-US" smtClean="0">
              <a:solidFill>
                <a:srgbClr val="898989"/>
              </a:solidFill>
            </a:endParaRPr>
          </a:p>
        </p:txBody>
      </p:sp>
      <p:pic>
        <p:nvPicPr>
          <p:cNvPr id="3584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696"/>
            <a:ext cx="9144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2647913400"/>
              </p:ext>
            </p:extLst>
          </p:nvPr>
        </p:nvGraphicFramePr>
        <p:xfrm>
          <a:off x="8077200" y="4216946"/>
          <a:ext cx="1066800" cy="2386093"/>
        </p:xfrm>
        <a:graphic>
          <a:graphicData uri="http://schemas.openxmlformats.org/drawingml/2006/table">
            <a:tbl>
              <a:tblPr firstRow="1" bandRow="1">
                <a:tableStyleId>{5C22544A-7EE6-4342-B048-85BDC9FD1C3A}</a:tableStyleId>
              </a:tblPr>
              <a:tblGrid>
                <a:gridCol w="1066800"/>
              </a:tblGrid>
              <a:tr h="274305">
                <a:tc>
                  <a:txBody>
                    <a:bodyPr/>
                    <a:lstStyle/>
                    <a:p>
                      <a:r>
                        <a:rPr lang="de-DE" sz="1200" dirty="0" smtClean="0">
                          <a:solidFill>
                            <a:schemeClr val="tx1"/>
                          </a:solidFill>
                        </a:rPr>
                        <a:t>2022</a:t>
                      </a:r>
                      <a:endParaRPr lang="de-DE" sz="1200" dirty="0">
                        <a:solidFill>
                          <a:schemeClr val="tx1"/>
                        </a:solidFill>
                      </a:endParaRPr>
                    </a:p>
                  </a:txBody>
                  <a:tcPr marT="45717" marB="45717"/>
                </a:tc>
              </a:tr>
              <a:tr h="457175">
                <a:tc>
                  <a:txBody>
                    <a:bodyPr/>
                    <a:lstStyle/>
                    <a:p>
                      <a:endParaRPr lang="de-DE" sz="1200" dirty="0" smtClean="0">
                        <a:solidFill>
                          <a:srgbClr val="000000"/>
                        </a:solidFill>
                      </a:endParaRPr>
                    </a:p>
                    <a:p>
                      <a:r>
                        <a:rPr lang="de-DE" sz="1200" b="1" dirty="0" smtClean="0">
                          <a:solidFill>
                            <a:srgbClr val="000000"/>
                          </a:solidFill>
                        </a:rPr>
                        <a:t>LS3</a:t>
                      </a:r>
                      <a:endParaRPr lang="de-DE" sz="1200" b="1" dirty="0">
                        <a:solidFill>
                          <a:srgbClr val="000000"/>
                        </a:solidFill>
                      </a:endParaRPr>
                    </a:p>
                  </a:txBody>
                  <a:tcPr marT="45717" marB="45717"/>
                </a:tc>
              </a:tr>
              <a:tr h="944828">
                <a:tc>
                  <a:txBody>
                    <a:bodyPr/>
                    <a:lstStyle/>
                    <a:p>
                      <a:r>
                        <a:rPr lang="en-US" sz="1400" noProof="0" dirty="0" smtClean="0"/>
                        <a:t>Installation of the </a:t>
                      </a:r>
                    </a:p>
                    <a:p>
                      <a:r>
                        <a:rPr lang="en-US" sz="1400" noProof="0" dirty="0" smtClean="0"/>
                        <a:t>HL-</a:t>
                      </a:r>
                      <a:r>
                        <a:rPr lang="en-US" sz="1400" noProof="0" dirty="0" err="1" smtClean="0"/>
                        <a:t>LHC</a:t>
                      </a:r>
                      <a:r>
                        <a:rPr lang="en-US" sz="1400" noProof="0" dirty="0" smtClean="0"/>
                        <a:t> hardware</a:t>
                      </a:r>
                      <a:endParaRPr lang="en-US" sz="1400" noProof="0" dirty="0"/>
                    </a:p>
                  </a:txBody>
                  <a:tcPr marT="45717" marB="45717"/>
                </a:tc>
              </a:tr>
              <a:tr h="496357">
                <a:tc>
                  <a:txBody>
                    <a:bodyPr/>
                    <a:lstStyle/>
                    <a:p>
                      <a:endParaRPr lang="de-DE" sz="1800" dirty="0"/>
                    </a:p>
                  </a:txBody>
                  <a:tcPr marT="45717" marB="45717"/>
                </a:tc>
              </a:tr>
              <a:tr h="213348">
                <a:tc>
                  <a:txBody>
                    <a:bodyPr/>
                    <a:lstStyle/>
                    <a:p>
                      <a:endParaRPr lang="de-DE" sz="800" dirty="0"/>
                    </a:p>
                  </a:txBody>
                  <a:tcPr marT="45717" marB="45717">
                    <a:solidFill>
                      <a:schemeClr val="tx2">
                        <a:lumMod val="60000"/>
                        <a:lumOff val="40000"/>
                      </a:schemeClr>
                    </a:solidFill>
                  </a:tcPr>
                </a:tc>
              </a:tr>
            </a:tbl>
          </a:graphicData>
        </a:graphic>
      </p:graphicFrame>
      <p:sp>
        <p:nvSpPr>
          <p:cNvPr id="6" name="TextBox 5"/>
          <p:cNvSpPr txBox="1">
            <a:spLocks noChangeArrowheads="1"/>
          </p:cNvSpPr>
          <p:nvPr/>
        </p:nvSpPr>
        <p:spPr bwMode="auto">
          <a:xfrm>
            <a:off x="3581400" y="2521496"/>
            <a:ext cx="582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solidFill>
                  <a:srgbClr val="FF0000"/>
                </a:solidFill>
              </a:rPr>
              <a:t>p-Pb</a:t>
            </a:r>
          </a:p>
          <a:p>
            <a:pPr eaLnBrk="1" hangingPunct="1"/>
            <a:r>
              <a:rPr lang="en-US" sz="1400" b="1">
                <a:solidFill>
                  <a:srgbClr val="FF0000"/>
                </a:solidFill>
              </a:rPr>
              <a:t>run</a:t>
            </a:r>
          </a:p>
        </p:txBody>
      </p:sp>
      <p:cxnSp>
        <p:nvCxnSpPr>
          <p:cNvPr id="10" name="Straight Arrow Connector 9"/>
          <p:cNvCxnSpPr>
            <a:stCxn id="6" idx="0"/>
          </p:cNvCxnSpPr>
          <p:nvPr/>
        </p:nvCxnSpPr>
        <p:spPr>
          <a:xfrm rot="5400000" flipH="1" flipV="1">
            <a:off x="3726657" y="2285752"/>
            <a:ext cx="381000" cy="90487"/>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2971800" y="2140496"/>
            <a:ext cx="9241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smtClean="0">
                <a:solidFill>
                  <a:srgbClr val="C00000"/>
                </a:solidFill>
              </a:rPr>
              <a:t>4 </a:t>
            </a:r>
            <a:r>
              <a:rPr lang="en-US" b="1" dirty="0" err="1" smtClean="0">
                <a:solidFill>
                  <a:srgbClr val="C00000"/>
                </a:solidFill>
              </a:rPr>
              <a:t>TeV</a:t>
            </a:r>
            <a:r>
              <a:rPr lang="en-US" b="1" dirty="0">
                <a:solidFill>
                  <a:srgbClr val="C00000"/>
                </a:solidFill>
              </a:rPr>
              <a:t>?</a:t>
            </a:r>
          </a:p>
        </p:txBody>
      </p:sp>
      <p:sp>
        <p:nvSpPr>
          <p:cNvPr id="13" name="TextBox 12"/>
          <p:cNvSpPr txBox="1">
            <a:spLocks noChangeArrowheads="1"/>
          </p:cNvSpPr>
          <p:nvPr/>
        </p:nvSpPr>
        <p:spPr bwMode="auto">
          <a:xfrm>
            <a:off x="6400800" y="2140496"/>
            <a:ext cx="1116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C00000"/>
                </a:solidFill>
              </a:rPr>
              <a:t>6.5 TeV?</a:t>
            </a:r>
          </a:p>
        </p:txBody>
      </p:sp>
      <p:sp>
        <p:nvSpPr>
          <p:cNvPr id="2" name="TextBox 1"/>
          <p:cNvSpPr txBox="1"/>
          <p:nvPr/>
        </p:nvSpPr>
        <p:spPr>
          <a:xfrm>
            <a:off x="7164288" y="692696"/>
            <a:ext cx="1674946" cy="369332"/>
          </a:xfrm>
          <a:prstGeom prst="rect">
            <a:avLst/>
          </a:prstGeom>
          <a:noFill/>
        </p:spPr>
        <p:txBody>
          <a:bodyPr wrap="none" rtlCol="0">
            <a:spAutoFit/>
          </a:bodyPr>
          <a:lstStyle/>
          <a:p>
            <a:r>
              <a:rPr lang="en-US" dirty="0" smtClean="0"/>
              <a:t>from early 2011</a:t>
            </a:r>
            <a:endParaRPr lang="en-GB" dirty="0"/>
          </a:p>
        </p:txBody>
      </p:sp>
      <p:sp>
        <p:nvSpPr>
          <p:cNvPr id="11" name="Title 1"/>
          <p:cNvSpPr>
            <a:spLocks noGrp="1"/>
          </p:cNvSpPr>
          <p:nvPr>
            <p:ph type="title"/>
          </p:nvPr>
        </p:nvSpPr>
        <p:spPr>
          <a:xfrm>
            <a:off x="457200" y="-111269"/>
            <a:ext cx="8229600" cy="1143000"/>
          </a:xfrm>
        </p:spPr>
        <p:txBody>
          <a:bodyPr/>
          <a:lstStyle/>
          <a:p>
            <a:r>
              <a:rPr lang="en-US" dirty="0" smtClean="0"/>
              <a:t>10 year plan 2011-2021</a:t>
            </a:r>
            <a:endParaRPr lang="en-GB" dirty="0"/>
          </a:p>
        </p:txBody>
      </p:sp>
    </p:spTree>
    <p:extLst>
      <p:ext uri="{BB962C8B-B14F-4D97-AF65-F5344CB8AC3E}">
        <p14:creationId xmlns:p14="http://schemas.microsoft.com/office/powerpoint/2010/main" val="1569086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ox(in)">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3859</TotalTime>
  <Words>2364</Words>
  <Application>Microsoft Office PowerPoint</Application>
  <PresentationFormat>On-screen Show (4:3)</PresentationFormat>
  <Paragraphs>536</Paragraphs>
  <Slides>40</Slides>
  <Notes>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Machine Progress Towards Higher Luminosity</vt:lpstr>
      <vt:lpstr>topics</vt:lpstr>
      <vt:lpstr>PowerPoint Presentation</vt:lpstr>
      <vt:lpstr>PowerPoint Presentation</vt:lpstr>
      <vt:lpstr>2011 LHC records</vt:lpstr>
      <vt:lpstr>PowerPoint Presentation</vt:lpstr>
      <vt:lpstr>2011 time spent in physics</vt:lpstr>
      <vt:lpstr>PowerPoint Presentation</vt:lpstr>
      <vt:lpstr>10 year plan 2011-2021</vt:lpstr>
      <vt:lpstr>PowerPoint Presentation</vt:lpstr>
      <vt:lpstr>10-year luminosity forecast</vt:lpstr>
      <vt:lpstr>PowerPoint Presentation</vt:lpstr>
      <vt:lpstr>PowerPoint Presentation</vt:lpstr>
      <vt:lpstr>2011: offset leveling test</vt:lpstr>
      <vt:lpstr> Monday 30/5 to Wednesday 08/06</vt:lpstr>
      <vt:lpstr>enhanced satellites for ALICE</vt:lpstr>
      <vt:lpstr>PowerPoint Presentation</vt:lpstr>
      <vt:lpstr>high pile-up test – CMS results</vt:lpstr>
      <vt:lpstr>long-range beam-beam effect</vt:lpstr>
      <vt:lpstr>b* reach from 2011 MDs</vt:lpstr>
      <vt:lpstr>2011: LHC emittance vs bunch intensity with 50 ns spacing</vt:lpstr>
      <vt:lpstr>PowerPoint Presentation</vt:lpstr>
      <vt:lpstr>50 ns vs 25 ns</vt:lpstr>
      <vt:lpstr>e-cloud emittance blow up with 25 ns MD October 2011</vt:lpstr>
      <vt:lpstr>PowerPoint Presentation</vt:lpstr>
      <vt:lpstr>PowerPoint Presentation</vt:lpstr>
      <vt:lpstr>PowerPoint Presentation</vt:lpstr>
      <vt:lpstr>3 LHC p beams from the CERN PS</vt:lpstr>
      <vt:lpstr>SPS: 50ns bunch train – Double PSB batch</vt:lpstr>
      <vt:lpstr>new optics for SPS (low γt or “Q20”) </vt:lpstr>
      <vt:lpstr>SPS single-bunch intensity limits  (units of protons/bunch)</vt:lpstr>
      <vt:lpstr>Nb &amp; e with SPS Q20 low-gt optics (1 bunch)</vt:lpstr>
      <vt:lpstr>Overall LHC Injector Upgrade Planning</vt:lpstr>
      <vt:lpstr>Linac4 commissioning schedule</vt:lpstr>
      <vt:lpstr>Baseline scenario: LINAC4 connection in LS2</vt:lpstr>
      <vt:lpstr>alternative LINAC4 connection scenarios for LS1 (NOT baseline)</vt:lpstr>
      <vt:lpstr>would there be any benefit for LHC from Linac4 alone? </vt:lpstr>
      <vt:lpstr> potential 50-ns luminosity reach with LINAC4 (my estimate)</vt:lpstr>
      <vt:lpstr>a few conclusions</vt:lpstr>
      <vt:lpstr>thank you for your attention</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LHC Luminosity Evolution</dc:title>
  <dc:creator>Frank Zimmermann</dc:creator>
  <cp:lastModifiedBy>Frank Zimmermann</cp:lastModifiedBy>
  <cp:revision>56</cp:revision>
  <dcterms:created xsi:type="dcterms:W3CDTF">2011-10-30T10:52:14Z</dcterms:created>
  <dcterms:modified xsi:type="dcterms:W3CDTF">2011-11-07T15:04:23Z</dcterms:modified>
</cp:coreProperties>
</file>