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8" r:id="rId3"/>
    <p:sldId id="269" r:id="rId4"/>
    <p:sldId id="267" r:id="rId5"/>
    <p:sldId id="297" r:id="rId6"/>
    <p:sldId id="298" r:id="rId7"/>
    <p:sldId id="299" r:id="rId8"/>
    <p:sldId id="270" r:id="rId9"/>
    <p:sldId id="271" r:id="rId10"/>
    <p:sldId id="300" r:id="rId11"/>
    <p:sldId id="293" r:id="rId12"/>
    <p:sldId id="294" r:id="rId13"/>
    <p:sldId id="295" r:id="rId14"/>
    <p:sldId id="291" r:id="rId15"/>
    <p:sldId id="292" r:id="rId16"/>
    <p:sldId id="287" r:id="rId17"/>
    <p:sldId id="288" r:id="rId18"/>
    <p:sldId id="289" r:id="rId19"/>
    <p:sldId id="290" r:id="rId20"/>
    <p:sldId id="282" r:id="rId21"/>
    <p:sldId id="283" r:id="rId22"/>
    <p:sldId id="284" r:id="rId23"/>
    <p:sldId id="285" r:id="rId24"/>
    <p:sldId id="286" r:id="rId25"/>
    <p:sldId id="280" r:id="rId26"/>
    <p:sldId id="257" r:id="rId27"/>
    <p:sldId id="296" r:id="rId28"/>
    <p:sldId id="301" r:id="rId29"/>
    <p:sldId id="30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B3EC8-9DBE-4DBF-8805-5AF74D181147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1DCB7-1130-4612-B0EF-DF1793054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609927-C431-4434-A224-A02F21D48C43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EB525D-A34B-404E-BE6C-31361E74563E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Present ISIS in green: 70-800 MeV RCS, 50 Hz, 200 µA, 160 kW (up to 200 kW on a good day). Space charge limited.Option 1: replace old (~50 years) 70 MeV injector linac with new ~180 MeV H- linac. At higher energy, space charge levels are more than halved so more beam could be injected. Maybe go to 350-400 kW. Note that charge-exchange injection system needs to be upgraded.Main upgrade:Phase 1: add new 3.2 GeV RCS to ISIS, to take existing two bunches to higher energy, giving 4 times beam power 0.75-1 MW total. Would require a new target. Upgrade ring designed for straightforward bucket-bucket injection and also for H- charge exchange in Phase 2.Phase 2: add a new 800 MeV H- linac. At 30 Hz would give ~  2MW, upgraded later to 50 Hz and ~5 MW. The old ISIS would then be decommissioned.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8851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0899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2947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>
                <a:latin typeface="Lucida Grande" charset="0"/>
              </a:rPr>
              <a:t>EMMA=world’s first non-scaling FFAG, “Electron Model with Many Applications”. Will tell us about FFAG optics, benchmark codes etc before moving on to next stage.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>
                <a:latin typeface="Lucida Grande" charset="0"/>
              </a:rPr>
              <a:t>PAMELA= proton/carbon FFAG medical facility, designed from ideas by ASTeC staff at RAL and developed in collaboration with JAI in Oxford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>
                <a:latin typeface="Lucida Grande" charset="0"/>
              </a:rPr>
              <a:t>Pumplet=new 5-magnet structure for FFAGs, allows incorporation of straight sections for H- injection, painting, extraction.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>
                <a:latin typeface="Lucida Grande" charset="0"/>
              </a:rPr>
              <a:t>High power proton FFAG for ADSR (basic model from Carol Johnstone at Fermilab), under study at RAL; FFAG code needs to be developed for proton optics with heavy space-charge. Isochronous enables cw operation across energy range. (40-350 MeV?)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9354-47D1-437A-9CFB-011270C9DA93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E8AF-025B-4464-9B0F-CDFBC33C1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9354-47D1-437A-9CFB-011270C9DA93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E8AF-025B-4464-9B0F-CDFBC33C1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9354-47D1-437A-9CFB-011270C9DA93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E8AF-025B-4464-9B0F-CDFBC33C1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9354-47D1-437A-9CFB-011270C9DA93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E8AF-025B-4464-9B0F-CDFBC33C1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9354-47D1-437A-9CFB-011270C9DA93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E8AF-025B-4464-9B0F-CDFBC33C1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9354-47D1-437A-9CFB-011270C9DA93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E8AF-025B-4464-9B0F-CDFBC33C1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9354-47D1-437A-9CFB-011270C9DA93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E8AF-025B-4464-9B0F-CDFBC33C1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9354-47D1-437A-9CFB-011270C9DA93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E8AF-025B-4464-9B0F-CDFBC33C1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9354-47D1-437A-9CFB-011270C9DA93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E8AF-025B-4464-9B0F-CDFBC33C1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9354-47D1-437A-9CFB-011270C9DA93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E8AF-025B-4464-9B0F-CDFBC33C1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9354-47D1-437A-9CFB-011270C9DA93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E8AF-025B-4464-9B0F-CDFBC33C1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B9354-47D1-437A-9CFB-011270C9DA93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CE8AF-025B-4464-9B0F-CDFBC33C1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adweb.desy.de/mdi/ABI_new.html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amt.web.cern.ch/am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hyperlink" Target="http://care-hhh.web.cern.ch/care-hhh/CARE-HHH-APD/default.html" TargetMode="Externa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arxiv.org/abs/1009.617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EuroLumi2 and/or “AccNet2” </a:t>
            </a:r>
            <a:br>
              <a:rPr lang="en-US" sz="4800" dirty="0" smtClean="0"/>
            </a:br>
            <a:r>
              <a:rPr lang="en-US" sz="4800" dirty="0" smtClean="0"/>
              <a:t>in EuCARD2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/>
          <a:p>
            <a:r>
              <a:rPr lang="en-US" dirty="0" smtClean="0"/>
              <a:t>Frank Zimmermann</a:t>
            </a:r>
          </a:p>
          <a:p>
            <a:r>
              <a:rPr lang="en-US" dirty="0" smtClean="0"/>
              <a:t>ESGARD Meeting, Paris, 10 May 2011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8100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Thanks to: </a:t>
            </a:r>
          </a:p>
          <a:p>
            <a:r>
              <a:rPr lang="en-US" sz="2800" dirty="0" smtClean="0"/>
              <a:t>Rob Appleby, Kurt Aulenbacher, </a:t>
            </a:r>
            <a:r>
              <a:rPr lang="en-US" sz="2800" dirty="0" smtClean="0"/>
              <a:t>Maud Baylac, Marica </a:t>
            </a:r>
            <a:r>
              <a:rPr lang="en-US" sz="2800" dirty="0" smtClean="0"/>
              <a:t>Biagini, Oliver Boine-Frankenheim, Oliver </a:t>
            </a:r>
            <a:r>
              <a:rPr lang="en-US" sz="2800" dirty="0" err="1" smtClean="0"/>
              <a:t>Br</a:t>
            </a:r>
            <a:r>
              <a:rPr lang="en-US" sz="2800" dirty="0" err="1" smtClean="0">
                <a:latin typeface="Calibri"/>
              </a:rPr>
              <a:t>ü</a:t>
            </a:r>
            <a:r>
              <a:rPr lang="en-US" sz="2800" dirty="0" err="1" smtClean="0"/>
              <a:t>ning</a:t>
            </a:r>
            <a:r>
              <a:rPr lang="en-US" sz="2800" dirty="0" smtClean="0"/>
              <a:t>, </a:t>
            </a:r>
            <a:r>
              <a:rPr lang="en-US" sz="2800" dirty="0" smtClean="0"/>
              <a:t>Jean-Marie De Conto, Ralf </a:t>
            </a:r>
            <a:r>
              <a:rPr lang="en-US" sz="2800" dirty="0" smtClean="0"/>
              <a:t>Eichhorn, Jean-Pierre Koutchouk, Anke-Susanne M</a:t>
            </a:r>
            <a:r>
              <a:rPr lang="en-US" sz="2800" dirty="0" smtClean="0">
                <a:latin typeface="Calibri"/>
              </a:rPr>
              <a:t>ü</a:t>
            </a:r>
            <a:r>
              <a:rPr lang="en-US" sz="2800" dirty="0" smtClean="0"/>
              <a:t>ller, Chris Prior,  Mike Seidel, Peter Spiller,…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2" descr="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842" y="762000"/>
            <a:ext cx="4943475" cy="5143500"/>
          </a:xfrm>
          <a:prstGeom prst="rect">
            <a:avLst/>
          </a:prstGeom>
          <a:noFill/>
        </p:spPr>
      </p:pic>
      <p:sp>
        <p:nvSpPr>
          <p:cNvPr id="338947" name="Rectangle 3"/>
          <p:cNvSpPr>
            <a:spLocks noChangeArrowheads="1"/>
          </p:cNvSpPr>
          <p:nvPr/>
        </p:nvSpPr>
        <p:spPr bwMode="auto">
          <a:xfrm>
            <a:off x="-53158" y="2705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-53158" y="3152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-53158" y="2705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-53158" y="3152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-53158" y="2614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-53158" y="3100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8954" name="Text Box 10"/>
          <p:cNvSpPr txBox="1">
            <a:spLocks noChangeArrowheads="1"/>
          </p:cNvSpPr>
          <p:nvPr/>
        </p:nvSpPr>
        <p:spPr bwMode="auto">
          <a:xfrm>
            <a:off x="5814242" y="838200"/>
            <a:ext cx="332975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2400" b="1" i="1" dirty="0" smtClean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en-US" sz="2400" b="1" i="1" dirty="0" smtClean="0">
                <a:solidFill>
                  <a:srgbClr val="000000"/>
                </a:solidFill>
                <a:latin typeface="Arial" charset="0"/>
              </a:rPr>
              <a:t>AA 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collider</a:t>
            </a:r>
            <a:endParaRPr lang="en-US" sz="2400" b="1" dirty="0">
              <a:solidFill>
                <a:srgbClr val="000000"/>
              </a:solidFill>
              <a:latin typeface="Arial" charset="0"/>
            </a:endParaRPr>
          </a:p>
          <a:p>
            <a:endParaRPr lang="en-US" sz="2400" b="1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sz="2400" b="1" dirty="0" err="1" smtClean="0">
                <a:solidFill>
                  <a:srgbClr val="000000"/>
                </a:solidFill>
                <a:latin typeface="Arial" charset="0"/>
              </a:rPr>
              <a:t>c.m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. energy 14 </a:t>
            </a:r>
            <a:r>
              <a:rPr lang="en-US" sz="2400" b="1" dirty="0" err="1">
                <a:solidFill>
                  <a:srgbClr val="000000"/>
                </a:solidFill>
                <a:latin typeface="Arial" charset="0"/>
              </a:rPr>
              <a:t>TeV</a:t>
            </a:r>
            <a:endParaRPr lang="en-US" sz="2400" b="1" dirty="0">
              <a:solidFill>
                <a:srgbClr val="000000"/>
              </a:solidFill>
              <a:latin typeface="Arial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(7x </a:t>
            </a:r>
            <a:r>
              <a:rPr lang="en-US" sz="2400" b="1" dirty="0" err="1">
                <a:solidFill>
                  <a:srgbClr val="000000"/>
                </a:solidFill>
                <a:latin typeface="Arial" charset="0"/>
              </a:rPr>
              <a:t>Tevatron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endParaRPr lang="en-US" sz="2400" b="1" dirty="0">
              <a:solidFill>
                <a:srgbClr val="000000"/>
              </a:solidFill>
              <a:latin typeface="Arial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design luminosity</a:t>
            </a:r>
          </a:p>
          <a:p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10</a:t>
            </a:r>
            <a:r>
              <a:rPr lang="en-US" sz="2400" b="1" baseline="30000" dirty="0">
                <a:solidFill>
                  <a:srgbClr val="000000"/>
                </a:solidFill>
                <a:latin typeface="Arial" charset="0"/>
              </a:rPr>
              <a:t>34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 cm</a:t>
            </a:r>
            <a:r>
              <a:rPr lang="en-US" sz="2400" b="1" baseline="30000" dirty="0">
                <a:solidFill>
                  <a:srgbClr val="000000"/>
                </a:solidFill>
                <a:latin typeface="Arial" charset="0"/>
              </a:rPr>
              <a:t>-2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2400" b="1" baseline="30000" dirty="0">
                <a:solidFill>
                  <a:srgbClr val="000000"/>
                </a:solidFill>
                <a:latin typeface="Arial" charset="0"/>
              </a:rPr>
              <a:t>-1</a:t>
            </a:r>
          </a:p>
          <a:p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(~30x </a:t>
            </a:r>
            <a:r>
              <a:rPr lang="en-US" sz="2400" b="1" dirty="0" err="1">
                <a:solidFill>
                  <a:srgbClr val="000000"/>
                </a:solidFill>
                <a:latin typeface="Arial" charset="0"/>
              </a:rPr>
              <a:t>Tevatron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endParaRPr lang="en-US" sz="2400" b="1" dirty="0">
              <a:solidFill>
                <a:srgbClr val="000000"/>
              </a:solidFill>
              <a:latin typeface="Arial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beam commissioning</a:t>
            </a:r>
          </a:p>
          <a:p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started in 2008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3400" y="-2286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Large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Hadron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Collider (LHC)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EuroLumi2: LHC operation with mixed beam types </a:t>
            </a:r>
            <a:r>
              <a:rPr lang="en-US" dirty="0" smtClean="0"/>
              <a:t>(p-</a:t>
            </a:r>
            <a:r>
              <a:rPr lang="en-US" dirty="0" err="1" smtClean="0"/>
              <a:t>Pb</a:t>
            </a:r>
            <a:r>
              <a:rPr lang="en-US" dirty="0" smtClean="0"/>
              <a:t>), e.g. beam-beam with asymmetric beams, BFPP asymmetry, RF </a:t>
            </a:r>
            <a:r>
              <a:rPr lang="en-US" dirty="0" err="1" smtClean="0"/>
              <a:t>synchronisation</a:t>
            </a:r>
            <a:r>
              <a:rPr lang="en-US" dirty="0" smtClean="0"/>
              <a:t>, etc. Application of </a:t>
            </a:r>
            <a:r>
              <a:rPr lang="en-US" b="1" dirty="0" smtClean="0">
                <a:solidFill>
                  <a:srgbClr val="0000CC"/>
                </a:solidFill>
              </a:rPr>
              <a:t>stochastic cooling for LHC ion </a:t>
            </a:r>
            <a:r>
              <a:rPr lang="en-US" b="1" dirty="0" err="1" smtClean="0">
                <a:solidFill>
                  <a:srgbClr val="0000CC"/>
                </a:solidFill>
              </a:rPr>
              <a:t>programme</a:t>
            </a:r>
            <a:r>
              <a:rPr lang="en-US" dirty="0" smtClean="0"/>
              <a:t>.  </a:t>
            </a:r>
            <a:r>
              <a:rPr lang="en-US" b="1" dirty="0" smtClean="0">
                <a:solidFill>
                  <a:srgbClr val="0000CC"/>
                </a:solidFill>
              </a:rPr>
              <a:t>Long-range beam-beam compensation.</a:t>
            </a:r>
            <a:endParaRPr lang="en-US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7" descr="CERNcomplex-cropp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101" y="685800"/>
            <a:ext cx="84867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4314426" y="4648200"/>
            <a:ext cx="838200" cy="228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28826" y="4191000"/>
            <a:ext cx="39151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Booster energy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upgrade?</a:t>
            </a:r>
            <a:endParaRPr lang="en-US" sz="2800" b="1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1.4 → 2 GeV, ~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2018</a:t>
            </a:r>
            <a:endParaRPr lang="en-US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85626" y="4800600"/>
            <a:ext cx="13033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Linac4, </a:t>
            </a:r>
          </a:p>
          <a:p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~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2014</a:t>
            </a:r>
            <a:endParaRPr lang="en-US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1447800" y="4724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3565126" y="4900613"/>
            <a:ext cx="785813" cy="850900"/>
          </a:xfrm>
          <a:custGeom>
            <a:avLst/>
            <a:gdLst>
              <a:gd name="connsiteX0" fmla="*/ 786063 w 786063"/>
              <a:gd name="connsiteY0" fmla="*/ 0 h 850232"/>
              <a:gd name="connsiteX1" fmla="*/ 545431 w 786063"/>
              <a:gd name="connsiteY1" fmla="*/ 176463 h 850232"/>
              <a:gd name="connsiteX2" fmla="*/ 208547 w 786063"/>
              <a:gd name="connsiteY2" fmla="*/ 577516 h 850232"/>
              <a:gd name="connsiteX3" fmla="*/ 0 w 786063"/>
              <a:gd name="connsiteY3" fmla="*/ 850232 h 850232"/>
              <a:gd name="connsiteX4" fmla="*/ 0 w 786063"/>
              <a:gd name="connsiteY4" fmla="*/ 850232 h 85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063" h="850232">
                <a:moveTo>
                  <a:pt x="786063" y="0"/>
                </a:moveTo>
                <a:cubicBezTo>
                  <a:pt x="713873" y="40105"/>
                  <a:pt x="641684" y="80210"/>
                  <a:pt x="545431" y="176463"/>
                </a:cubicBezTo>
                <a:cubicBezTo>
                  <a:pt x="449178" y="272716"/>
                  <a:pt x="299452" y="465221"/>
                  <a:pt x="208547" y="577516"/>
                </a:cubicBezTo>
                <a:cubicBezTo>
                  <a:pt x="117642" y="689811"/>
                  <a:pt x="0" y="850232"/>
                  <a:pt x="0" y="850232"/>
                </a:cubicBezTo>
                <a:lnTo>
                  <a:pt x="0" y="850232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38026" y="2590800"/>
            <a:ext cx="3886200" cy="1143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66939" y="1524000"/>
            <a:ext cx="31384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SPS enhancements</a:t>
            </a:r>
          </a:p>
          <a:p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(anti e-cloud coating,RF, </a:t>
            </a:r>
          </a:p>
          <a:p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impedance),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2012-2021</a:t>
            </a:r>
            <a:endParaRPr lang="en-US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28626" y="1066800"/>
            <a:ext cx="914400" cy="381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781026" y="3429000"/>
            <a:ext cx="914400" cy="381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723626" y="685800"/>
            <a:ext cx="2078038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IR upgrade</a:t>
            </a:r>
          </a:p>
          <a:p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(detectors,</a:t>
            </a:r>
          </a:p>
          <a:p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low-</a:t>
            </a:r>
            <a:r>
              <a:rPr lang="en-US" sz="2000" b="1" dirty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 quad’s,</a:t>
            </a:r>
          </a:p>
          <a:p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crab cavities, etc) </a:t>
            </a:r>
          </a:p>
          <a:p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~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2021</a:t>
            </a:r>
            <a:endParaRPr lang="en-US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High-Luminosity LHC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EuroLumi2: crab cavities, e-cloud mitigation, chromatic errors </a:t>
            </a:r>
            <a:r>
              <a:rPr lang="en-US" dirty="0" smtClean="0"/>
              <a:t>(collimation design &amp; off-momentum beta-beating  etc.),  </a:t>
            </a:r>
            <a:r>
              <a:rPr lang="en-US" b="1" dirty="0" smtClean="0">
                <a:solidFill>
                  <a:srgbClr val="0000CC"/>
                </a:solidFill>
              </a:rPr>
              <a:t>large </a:t>
            </a:r>
            <a:r>
              <a:rPr lang="en-US" b="1" dirty="0" err="1" smtClean="0">
                <a:solidFill>
                  <a:srgbClr val="0000CC"/>
                </a:solidFill>
              </a:rPr>
              <a:t>Piwinski</a:t>
            </a:r>
            <a:r>
              <a:rPr lang="en-US" b="1" dirty="0" smtClean="0">
                <a:solidFill>
                  <a:srgbClr val="0000CC"/>
                </a:solidFill>
              </a:rPr>
              <a:t> angle, crab waist, coherent electron cooling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6" grpId="0" animBg="1"/>
      <p:bldP spid="17" grpId="0"/>
      <p:bldP spid="18" grpId="0" animBg="1"/>
      <p:bldP spid="20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CERNcomplex-cropp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84867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302125" y="4648200"/>
            <a:ext cx="8382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05" name="TextBox 5"/>
          <p:cNvSpPr txBox="1">
            <a:spLocks noChangeArrowheads="1"/>
          </p:cNvSpPr>
          <p:nvPr/>
        </p:nvSpPr>
        <p:spPr bwMode="auto">
          <a:xfrm>
            <a:off x="5216525" y="4191000"/>
            <a:ext cx="1722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2-GeV Booster</a:t>
            </a:r>
          </a:p>
        </p:txBody>
      </p:sp>
      <p:sp>
        <p:nvSpPr>
          <p:cNvPr id="51206" name="TextBox 6"/>
          <p:cNvSpPr txBox="1">
            <a:spLocks noChangeArrowheads="1"/>
          </p:cNvSpPr>
          <p:nvPr/>
        </p:nvSpPr>
        <p:spPr bwMode="auto">
          <a:xfrm>
            <a:off x="3006725" y="4953000"/>
            <a:ext cx="857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Linac4</a:t>
            </a:r>
          </a:p>
        </p:txBody>
      </p:sp>
      <p:sp>
        <p:nvSpPr>
          <p:cNvPr id="8" name="Oval 7"/>
          <p:cNvSpPr/>
          <p:nvPr/>
        </p:nvSpPr>
        <p:spPr>
          <a:xfrm>
            <a:off x="2625725" y="2590800"/>
            <a:ext cx="3886200" cy="1143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16525" y="1676400"/>
            <a:ext cx="26225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SPS+,</a:t>
            </a:r>
          </a:p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1.3 TeV, 2030-33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16325" y="1066800"/>
            <a:ext cx="914400" cy="381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68725" y="3429000"/>
            <a:ext cx="914400" cy="381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552825" y="4900613"/>
            <a:ext cx="785813" cy="850900"/>
          </a:xfrm>
          <a:custGeom>
            <a:avLst/>
            <a:gdLst>
              <a:gd name="connsiteX0" fmla="*/ 786063 w 786063"/>
              <a:gd name="connsiteY0" fmla="*/ 0 h 850232"/>
              <a:gd name="connsiteX1" fmla="*/ 545431 w 786063"/>
              <a:gd name="connsiteY1" fmla="*/ 176463 h 850232"/>
              <a:gd name="connsiteX2" fmla="*/ 208547 w 786063"/>
              <a:gd name="connsiteY2" fmla="*/ 577516 h 850232"/>
              <a:gd name="connsiteX3" fmla="*/ 0 w 786063"/>
              <a:gd name="connsiteY3" fmla="*/ 850232 h 850232"/>
              <a:gd name="connsiteX4" fmla="*/ 0 w 786063"/>
              <a:gd name="connsiteY4" fmla="*/ 850232 h 85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063" h="850232">
                <a:moveTo>
                  <a:pt x="786063" y="0"/>
                </a:moveTo>
                <a:cubicBezTo>
                  <a:pt x="713873" y="40105"/>
                  <a:pt x="641684" y="80210"/>
                  <a:pt x="545431" y="176463"/>
                </a:cubicBezTo>
                <a:cubicBezTo>
                  <a:pt x="449178" y="272716"/>
                  <a:pt x="299452" y="465221"/>
                  <a:pt x="208547" y="577516"/>
                </a:cubicBezTo>
                <a:cubicBezTo>
                  <a:pt x="117642" y="689811"/>
                  <a:pt x="0" y="850232"/>
                  <a:pt x="0" y="850232"/>
                </a:cubicBezTo>
                <a:lnTo>
                  <a:pt x="0" y="850232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5925" y="1143000"/>
            <a:ext cx="7467600" cy="2362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16725" y="762000"/>
            <a:ext cx="16367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HE-LHC</a:t>
            </a:r>
          </a:p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   2030-33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High-Energy LHC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21166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EuroLumi2: collimation </a:t>
            </a:r>
            <a:r>
              <a:rPr lang="en-US" sz="2000" dirty="0" smtClean="0"/>
              <a:t>(impact studies for different materials, momentum cleaning &amp; abort gap cleaning with strong damping), </a:t>
            </a:r>
            <a:r>
              <a:rPr lang="en-US" sz="2000" b="1" dirty="0" smtClean="0">
                <a:solidFill>
                  <a:srgbClr val="0000CC"/>
                </a:solidFill>
              </a:rPr>
              <a:t>vacuum </a:t>
            </a:r>
            <a:r>
              <a:rPr lang="en-US" sz="2000" dirty="0" smtClean="0"/>
              <a:t>und </a:t>
            </a:r>
            <a:r>
              <a:rPr lang="en-US" sz="2000" b="1" dirty="0" smtClean="0">
                <a:solidFill>
                  <a:srgbClr val="0000CC"/>
                </a:solidFill>
              </a:rPr>
              <a:t>e-cloud with strong SR</a:t>
            </a:r>
            <a:endParaRPr lang="en-US" sz="2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 descr="CERNcomplex-cropp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848518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81000" y="1066800"/>
            <a:ext cx="7391400" cy="24384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461250" y="685800"/>
            <a:ext cx="1682750" cy="29241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Calibri" pitchFamily="34" charset="0"/>
              </a:rPr>
              <a:t>RR LHeC:</a:t>
            </a:r>
          </a:p>
          <a:p>
            <a:r>
              <a:rPr lang="en-US" sz="2800" b="1">
                <a:solidFill>
                  <a:srgbClr val="00B050"/>
                </a:solidFill>
                <a:latin typeface="Calibri" pitchFamily="34" charset="0"/>
              </a:rPr>
              <a:t>2020-21, </a:t>
            </a:r>
          </a:p>
          <a:p>
            <a:r>
              <a:rPr lang="en-US" sz="2000" b="1">
                <a:solidFill>
                  <a:srgbClr val="00B050"/>
                </a:solidFill>
                <a:latin typeface="Calibri" pitchFamily="34" charset="0"/>
              </a:rPr>
              <a:t>new ring </a:t>
            </a:r>
          </a:p>
          <a:p>
            <a:r>
              <a:rPr lang="en-US" sz="2000" b="1">
                <a:solidFill>
                  <a:srgbClr val="00B050"/>
                </a:solidFill>
                <a:latin typeface="Calibri" pitchFamily="34" charset="0"/>
              </a:rPr>
              <a:t>in LHC tunnel,</a:t>
            </a:r>
          </a:p>
          <a:p>
            <a:r>
              <a:rPr lang="en-US" sz="2000" b="1">
                <a:solidFill>
                  <a:srgbClr val="00B050"/>
                </a:solidFill>
                <a:latin typeface="Calibri" pitchFamily="34" charset="0"/>
              </a:rPr>
              <a:t>with bypasses</a:t>
            </a:r>
          </a:p>
          <a:p>
            <a:r>
              <a:rPr lang="en-US" sz="2000" b="1">
                <a:solidFill>
                  <a:srgbClr val="00B050"/>
                </a:solidFill>
                <a:latin typeface="Calibri" pitchFamily="34" charset="0"/>
              </a:rPr>
              <a:t>around </a:t>
            </a:r>
          </a:p>
          <a:p>
            <a:r>
              <a:rPr lang="en-US" sz="2000" b="1">
                <a:solidFill>
                  <a:srgbClr val="00B050"/>
                </a:solidFill>
                <a:latin typeface="Calibri" pitchFamily="34" charset="0"/>
              </a:rPr>
              <a:t>experiments</a:t>
            </a:r>
            <a:endParaRPr lang="en-US" sz="2800" b="1">
              <a:solidFill>
                <a:srgbClr val="00B050"/>
              </a:solidFill>
              <a:latin typeface="Calibri" pitchFamily="34" charset="0"/>
            </a:endParaRPr>
          </a:p>
          <a:p>
            <a:endParaRPr lang="en-US" sz="28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562600" y="3657600"/>
            <a:ext cx="1371600" cy="6096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940550" y="3505200"/>
            <a:ext cx="2203450" cy="243205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Calibri" pitchFamily="34" charset="0"/>
              </a:rPr>
              <a:t>RR LHeC</a:t>
            </a:r>
          </a:p>
          <a:p>
            <a:r>
              <a:rPr lang="en-US" sz="2800" b="1">
                <a:solidFill>
                  <a:srgbClr val="00B050"/>
                </a:solidFill>
                <a:latin typeface="Calibri" pitchFamily="34" charset="0"/>
              </a:rPr>
              <a:t>e-/e+ injector</a:t>
            </a:r>
          </a:p>
          <a:p>
            <a:r>
              <a:rPr lang="en-US" sz="2800" b="1">
                <a:solidFill>
                  <a:srgbClr val="00B050"/>
                </a:solidFill>
                <a:latin typeface="Calibri" pitchFamily="34" charset="0"/>
              </a:rPr>
              <a:t>2020-21, </a:t>
            </a:r>
          </a:p>
          <a:p>
            <a:r>
              <a:rPr lang="en-US" sz="2000" b="1">
                <a:solidFill>
                  <a:srgbClr val="00B050"/>
                </a:solidFill>
                <a:latin typeface="Calibri" pitchFamily="34" charset="0"/>
              </a:rPr>
              <a:t>10 GeV,</a:t>
            </a:r>
          </a:p>
          <a:p>
            <a:r>
              <a:rPr lang="en-US" sz="2000" b="1">
                <a:solidFill>
                  <a:srgbClr val="00B050"/>
                </a:solidFill>
                <a:latin typeface="Calibri" pitchFamily="34" charset="0"/>
              </a:rPr>
              <a:t>10 min. filling time</a:t>
            </a:r>
            <a:endParaRPr lang="en-US" sz="2800" b="1">
              <a:solidFill>
                <a:srgbClr val="00B050"/>
              </a:solidFill>
              <a:latin typeface="Calibri" pitchFamily="34" charset="0"/>
            </a:endParaRPr>
          </a:p>
          <a:p>
            <a:endParaRPr lang="en-US" sz="2800" b="1">
              <a:solidFill>
                <a:srgbClr val="00B050"/>
              </a:solidFill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19800" y="3657600"/>
            <a:ext cx="1828800" cy="457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190500" y="2552700"/>
            <a:ext cx="914400" cy="533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24" idx="2"/>
          </p:cNvCxnSpPr>
          <p:nvPr/>
        </p:nvCxnSpPr>
        <p:spPr>
          <a:xfrm rot="16200000" flipH="1">
            <a:off x="1200150" y="2533650"/>
            <a:ext cx="876300" cy="533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381000" y="2209800"/>
            <a:ext cx="990600" cy="381000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Arc 19"/>
          <p:cNvSpPr/>
          <p:nvPr/>
        </p:nvSpPr>
        <p:spPr>
          <a:xfrm flipH="1">
            <a:off x="381000" y="2209800"/>
            <a:ext cx="990600" cy="381000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Arc 22"/>
          <p:cNvSpPr/>
          <p:nvPr/>
        </p:nvSpPr>
        <p:spPr>
          <a:xfrm flipH="1" flipV="1">
            <a:off x="914400" y="3048000"/>
            <a:ext cx="990600" cy="381000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Arc 23"/>
          <p:cNvSpPr/>
          <p:nvPr/>
        </p:nvSpPr>
        <p:spPr>
          <a:xfrm flipV="1">
            <a:off x="914400" y="3048000"/>
            <a:ext cx="990600" cy="381000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0" y="3476625"/>
            <a:ext cx="1566863" cy="304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LR LHeC:</a:t>
            </a:r>
          </a:p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2020-21, </a:t>
            </a:r>
          </a:p>
          <a:p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recirculating</a:t>
            </a:r>
          </a:p>
          <a:p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linac with</a:t>
            </a:r>
          </a:p>
          <a:p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energy </a:t>
            </a:r>
          </a:p>
          <a:p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recovery</a:t>
            </a:r>
          </a:p>
          <a:p>
            <a:endParaRPr lang="en-US" sz="2800" b="1">
              <a:solidFill>
                <a:srgbClr val="FF0000"/>
              </a:solidFill>
              <a:latin typeface="Calibri" pitchFamily="34" charset="0"/>
            </a:endParaRPr>
          </a:p>
          <a:p>
            <a:endParaRPr lang="en-US" sz="28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Large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Hadron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electron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Collider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21166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EuroLumi2: beam break up &amp; ion effects; positron production, IR design, polarization, …</a:t>
            </a:r>
            <a:endParaRPr lang="en-US" sz="2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0"/>
          <p:cNvSpPr>
            <a:spLocks noChangeArrowheads="1"/>
          </p:cNvSpPr>
          <p:nvPr/>
        </p:nvSpPr>
        <p:spPr bwMode="auto">
          <a:xfrm>
            <a:off x="0" y="5776913"/>
            <a:ext cx="9144000" cy="108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8305800" y="2751138"/>
            <a:ext cx="8382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7413" name="Picture 4" descr="02_GSI_mit_FAIR_A4_rg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53"/>
          <a:stretch>
            <a:fillRect/>
          </a:stretch>
        </p:blipFill>
        <p:spPr bwMode="auto">
          <a:xfrm>
            <a:off x="755650" y="836613"/>
            <a:ext cx="8840788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58938" y="1408113"/>
            <a:ext cx="496887" cy="120650"/>
            <a:chOff x="280" y="3584"/>
            <a:chExt cx="496" cy="88"/>
          </a:xfrm>
        </p:grpSpPr>
        <p:sp>
          <p:nvSpPr>
            <p:cNvPr id="17439" name="Line 6"/>
            <p:cNvSpPr>
              <a:spLocks noChangeShapeType="1"/>
            </p:cNvSpPr>
            <p:nvPr/>
          </p:nvSpPr>
          <p:spPr bwMode="auto">
            <a:xfrm>
              <a:off x="280" y="3624"/>
              <a:ext cx="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0" name="Line 7"/>
            <p:cNvSpPr>
              <a:spLocks noChangeShapeType="1"/>
            </p:cNvSpPr>
            <p:nvPr/>
          </p:nvSpPr>
          <p:spPr bwMode="auto">
            <a:xfrm>
              <a:off x="280" y="3584"/>
              <a:ext cx="0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1" name="Line 8"/>
            <p:cNvSpPr>
              <a:spLocks noChangeShapeType="1"/>
            </p:cNvSpPr>
            <p:nvPr/>
          </p:nvSpPr>
          <p:spPr bwMode="auto">
            <a:xfrm>
              <a:off x="776" y="3584"/>
              <a:ext cx="0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1619250" y="1190625"/>
            <a:ext cx="5778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Calibri" pitchFamily="34" charset="0"/>
              </a:rPr>
              <a:t>100 m</a:t>
            </a:r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1908175" y="2271713"/>
            <a:ext cx="6651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latin typeface="Calibri" pitchFamily="34" charset="0"/>
              </a:rPr>
              <a:t>UNILAC</a:t>
            </a:r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3924300" y="2133600"/>
            <a:ext cx="574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 u="sng">
                <a:solidFill>
                  <a:srgbClr val="0000FF"/>
                </a:solidFill>
                <a:latin typeface="Calibri" pitchFamily="34" charset="0"/>
              </a:rPr>
              <a:t>SIS-18</a:t>
            </a:r>
          </a:p>
        </p:txBody>
      </p: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6451600" y="1530350"/>
            <a:ext cx="1339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u="sng">
                <a:solidFill>
                  <a:srgbClr val="FF0000"/>
                </a:solidFill>
                <a:latin typeface="Calibri" pitchFamily="34" charset="0"/>
              </a:rPr>
              <a:t>SIS-100</a:t>
            </a:r>
            <a:r>
              <a:rPr lang="en-US" b="1">
                <a:latin typeface="Calibri" pitchFamily="34" charset="0"/>
              </a:rPr>
              <a:t>/300</a:t>
            </a:r>
          </a:p>
        </p:txBody>
      </p:sp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4211638" y="3500438"/>
            <a:ext cx="762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100" b="1">
                <a:latin typeface="Calibri" pitchFamily="34" charset="0"/>
              </a:rPr>
              <a:t>HESR</a:t>
            </a:r>
          </a:p>
        </p:txBody>
      </p:sp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6516688" y="3860800"/>
            <a:ext cx="762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100" b="1">
                <a:latin typeface="Calibri" pitchFamily="34" charset="0"/>
              </a:rPr>
              <a:t>Super</a:t>
            </a:r>
          </a:p>
          <a:p>
            <a:pPr eaLnBrk="0" hangingPunct="0"/>
            <a:r>
              <a:rPr lang="en-US" sz="1100" b="1">
                <a:latin typeface="Calibri" pitchFamily="34" charset="0"/>
              </a:rPr>
              <a:t>FRS</a:t>
            </a:r>
          </a:p>
        </p:txBody>
      </p:sp>
      <p:sp>
        <p:nvSpPr>
          <p:cNvPr id="17421" name="Text Box 15"/>
          <p:cNvSpPr txBox="1">
            <a:spLocks noChangeArrowheads="1"/>
          </p:cNvSpPr>
          <p:nvPr/>
        </p:nvSpPr>
        <p:spPr bwMode="auto">
          <a:xfrm>
            <a:off x="5435600" y="5734050"/>
            <a:ext cx="609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100" b="1">
                <a:latin typeface="Calibri" pitchFamily="34" charset="0"/>
              </a:rPr>
              <a:t>NESR</a:t>
            </a:r>
          </a:p>
        </p:txBody>
      </p:sp>
      <p:sp>
        <p:nvSpPr>
          <p:cNvPr id="17422" name="Text Box 16"/>
          <p:cNvSpPr txBox="1">
            <a:spLocks noChangeArrowheads="1"/>
          </p:cNvSpPr>
          <p:nvPr/>
        </p:nvSpPr>
        <p:spPr bwMode="auto">
          <a:xfrm>
            <a:off x="4572000" y="4941888"/>
            <a:ext cx="4302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100" b="1">
                <a:latin typeface="Calibri" pitchFamily="34" charset="0"/>
              </a:rPr>
              <a:t>CR</a:t>
            </a:r>
          </a:p>
        </p:txBody>
      </p:sp>
      <p:sp>
        <p:nvSpPr>
          <p:cNvPr id="17423" name="Text Box 17"/>
          <p:cNvSpPr txBox="1">
            <a:spLocks noChangeArrowheads="1"/>
          </p:cNvSpPr>
          <p:nvPr/>
        </p:nvSpPr>
        <p:spPr bwMode="auto">
          <a:xfrm>
            <a:off x="4427538" y="5661025"/>
            <a:ext cx="609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100" b="1">
                <a:latin typeface="Calibri" pitchFamily="34" charset="0"/>
              </a:rPr>
              <a:t>RESR</a:t>
            </a:r>
          </a:p>
        </p:txBody>
      </p:sp>
      <p:sp>
        <p:nvSpPr>
          <p:cNvPr id="17424" name="Text Box 18"/>
          <p:cNvSpPr txBox="1">
            <a:spLocks noChangeArrowheads="1"/>
          </p:cNvSpPr>
          <p:nvPr/>
        </p:nvSpPr>
        <p:spPr bwMode="auto">
          <a:xfrm>
            <a:off x="6372225" y="5229225"/>
            <a:ext cx="762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100" b="1">
                <a:latin typeface="Calibri" pitchFamily="34" charset="0"/>
              </a:rPr>
              <a:t>FLAIR</a:t>
            </a:r>
          </a:p>
        </p:txBody>
      </p:sp>
      <p:sp>
        <p:nvSpPr>
          <p:cNvPr id="17425" name="Text Box 23"/>
          <p:cNvSpPr txBox="1">
            <a:spLocks noChangeArrowheads="1"/>
          </p:cNvSpPr>
          <p:nvPr/>
        </p:nvSpPr>
        <p:spPr bwMode="auto">
          <a:xfrm>
            <a:off x="7210425" y="2913063"/>
            <a:ext cx="16764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Radioactive Ion Production Target</a:t>
            </a:r>
          </a:p>
        </p:txBody>
      </p:sp>
      <p:sp>
        <p:nvSpPr>
          <p:cNvPr id="17426" name="Line 24"/>
          <p:cNvSpPr>
            <a:spLocks noChangeShapeType="1"/>
          </p:cNvSpPr>
          <p:nvPr/>
        </p:nvSpPr>
        <p:spPr bwMode="auto">
          <a:xfrm flipH="1">
            <a:off x="6372225" y="3141663"/>
            <a:ext cx="762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Text Box 25"/>
          <p:cNvSpPr txBox="1">
            <a:spLocks noChangeArrowheads="1"/>
          </p:cNvSpPr>
          <p:nvPr/>
        </p:nvSpPr>
        <p:spPr bwMode="auto">
          <a:xfrm>
            <a:off x="7121525" y="4424363"/>
            <a:ext cx="16764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Anti-Proton Production Target</a:t>
            </a:r>
          </a:p>
        </p:txBody>
      </p:sp>
      <p:sp>
        <p:nvSpPr>
          <p:cNvPr id="17428" name="Line 26"/>
          <p:cNvSpPr>
            <a:spLocks noChangeShapeType="1"/>
          </p:cNvSpPr>
          <p:nvPr/>
        </p:nvSpPr>
        <p:spPr bwMode="auto">
          <a:xfrm flipH="1">
            <a:off x="5292725" y="4652963"/>
            <a:ext cx="1828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179388" y="3429000"/>
            <a:ext cx="3595687" cy="523875"/>
          </a:xfrm>
          <a:prstGeom prst="rect">
            <a:avLst/>
          </a:prstGeom>
          <a:solidFill>
            <a:schemeClr val="bg1"/>
          </a:solidFill>
          <a:ln w="9525">
            <a:solidFill>
              <a:srgbClr val="3333FF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3333FF"/>
                </a:solidFill>
                <a:latin typeface="Calibri" pitchFamily="34" charset="0"/>
              </a:rPr>
              <a:t>Existing facility UNILAC/SIS-18 GSI facility: </a:t>
            </a:r>
          </a:p>
          <a:p>
            <a:r>
              <a:rPr lang="en-US" sz="1400">
                <a:latin typeface="Calibri" pitchFamily="34" charset="0"/>
              </a:rPr>
              <a:t>provides ion-beam source and injector for FAIR</a:t>
            </a:r>
          </a:p>
        </p:txBody>
      </p:sp>
      <p:grpSp>
        <p:nvGrpSpPr>
          <p:cNvPr id="3" name="Gruppierung 33"/>
          <p:cNvGrpSpPr>
            <a:grpSpLocks/>
          </p:cNvGrpSpPr>
          <p:nvPr/>
        </p:nvGrpSpPr>
        <p:grpSpPr bwMode="auto">
          <a:xfrm>
            <a:off x="179388" y="4189413"/>
            <a:ext cx="3935412" cy="2600325"/>
            <a:chOff x="71438" y="4221163"/>
            <a:chExt cx="3935413" cy="2600711"/>
          </a:xfrm>
        </p:grpSpPr>
        <p:sp>
          <p:nvSpPr>
            <p:cNvPr id="17436" name="Text Box 20"/>
            <p:cNvSpPr txBox="1">
              <a:spLocks noChangeArrowheads="1"/>
            </p:cNvSpPr>
            <p:nvPr/>
          </p:nvSpPr>
          <p:spPr bwMode="auto">
            <a:xfrm>
              <a:off x="71438" y="4221163"/>
              <a:ext cx="3935413" cy="26007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alibri" pitchFamily="34" charset="0"/>
                </a:rPr>
                <a:t>Accelerator Components &amp; Key Characteristics</a:t>
              </a:r>
            </a:p>
            <a:p>
              <a:endParaRPr lang="en-US" sz="500" dirty="0">
                <a:latin typeface="Calibri" pitchFamily="34" charset="0"/>
              </a:endParaRPr>
            </a:p>
            <a:p>
              <a:r>
                <a:rPr lang="en-US" sz="1200" dirty="0">
                  <a:latin typeface="Calibri" pitchFamily="34" charset="0"/>
                </a:rPr>
                <a:t>Ring/Device	             Beam          Energy      Intensity	</a:t>
              </a:r>
            </a:p>
            <a:p>
              <a:endParaRPr lang="en-US" sz="900" dirty="0">
                <a:latin typeface="Calibri" pitchFamily="34" charset="0"/>
              </a:endParaRPr>
            </a:p>
            <a:p>
              <a:r>
                <a:rPr lang="en-US" sz="1200" dirty="0">
                  <a:solidFill>
                    <a:srgbClr val="FF0000"/>
                  </a:solidFill>
                  <a:latin typeface="Calibri" pitchFamily="34" charset="0"/>
                </a:rPr>
                <a:t>SIS-100 Tm                </a:t>
              </a:r>
              <a:r>
                <a:rPr lang="en-US" sz="1200" dirty="0">
                  <a:latin typeface="Calibri" pitchFamily="34" charset="0"/>
                </a:rPr>
                <a:t>protons          30 GeV          4x10</a:t>
              </a:r>
              <a:r>
                <a:rPr lang="en-US" sz="1200" baseline="30000" dirty="0">
                  <a:latin typeface="Calibri" pitchFamily="34" charset="0"/>
                </a:rPr>
                <a:t>13</a:t>
              </a:r>
            </a:p>
            <a:p>
              <a:r>
                <a:rPr lang="en-US" sz="1200" baseline="30000" dirty="0">
                  <a:solidFill>
                    <a:srgbClr val="FF0000"/>
                  </a:solidFill>
                  <a:latin typeface="Calibri" pitchFamily="34" charset="0"/>
                </a:rPr>
                <a:t>	</a:t>
              </a:r>
              <a:r>
                <a:rPr lang="en-US" sz="1200" dirty="0">
                  <a:solidFill>
                    <a:srgbClr val="FF0000"/>
                  </a:solidFill>
                  <a:latin typeface="Calibri" pitchFamily="34" charset="0"/>
                </a:rPr>
                <a:t>                         </a:t>
              </a:r>
              <a:r>
                <a:rPr lang="en-US" sz="1200" baseline="30000" dirty="0">
                  <a:solidFill>
                    <a:srgbClr val="FF0000"/>
                  </a:solidFill>
                  <a:latin typeface="Calibri" pitchFamily="34" charset="0"/>
                </a:rPr>
                <a:t>238</a:t>
              </a:r>
              <a:r>
                <a:rPr lang="en-US" sz="1200" dirty="0">
                  <a:solidFill>
                    <a:srgbClr val="FF0000"/>
                  </a:solidFill>
                  <a:latin typeface="Calibri" pitchFamily="34" charset="0"/>
                </a:rPr>
                <a:t>U</a:t>
              </a:r>
              <a:r>
                <a:rPr lang="en-US" sz="1200" baseline="30000" dirty="0">
                  <a:solidFill>
                    <a:srgbClr val="FF0000"/>
                  </a:solidFill>
                  <a:latin typeface="Calibri" pitchFamily="34" charset="0"/>
                </a:rPr>
                <a:t>28+</a:t>
              </a:r>
              <a:r>
                <a:rPr lang="en-US" sz="1200" dirty="0">
                  <a:solidFill>
                    <a:srgbClr val="FF0000"/>
                  </a:solidFill>
                  <a:latin typeface="Calibri" pitchFamily="34" charset="0"/>
                </a:rPr>
                <a:t>         2.7 GeV/u      5x10</a:t>
              </a:r>
              <a:r>
                <a:rPr lang="en-US" sz="1200" baseline="30000" dirty="0">
                  <a:solidFill>
                    <a:srgbClr val="FF0000"/>
                  </a:solidFill>
                  <a:latin typeface="Calibri" pitchFamily="34" charset="0"/>
                </a:rPr>
                <a:t>11 </a:t>
              </a:r>
              <a:r>
                <a:rPr lang="en-US" sz="1200" dirty="0">
                  <a:solidFill>
                    <a:srgbClr val="FF0000"/>
                  </a:solidFill>
                  <a:latin typeface="Calibri" pitchFamily="34" charset="0"/>
                </a:rPr>
                <a:t>     </a:t>
              </a:r>
              <a:r>
                <a:rPr lang="en-US" sz="1200" dirty="0">
                  <a:solidFill>
                    <a:srgbClr val="0000FF"/>
                  </a:solidFill>
                  <a:latin typeface="Calibri" pitchFamily="34" charset="0"/>
                </a:rPr>
                <a:t>(intensity factor 100 over present, short single bunch)</a:t>
              </a:r>
            </a:p>
            <a:p>
              <a:endParaRPr lang="en-US" sz="800" dirty="0">
                <a:latin typeface="Calibri" pitchFamily="34" charset="0"/>
              </a:endParaRPr>
            </a:p>
            <a:p>
              <a:r>
                <a:rPr lang="en-US" sz="1200" dirty="0">
                  <a:latin typeface="Calibri" pitchFamily="34" charset="0"/>
                </a:rPr>
                <a:t>SIS-300 Tm                   </a:t>
              </a:r>
              <a:r>
                <a:rPr lang="en-US" sz="1200" baseline="30000" dirty="0">
                  <a:latin typeface="Calibri" pitchFamily="34" charset="0"/>
                </a:rPr>
                <a:t>238</a:t>
              </a:r>
              <a:r>
                <a:rPr lang="en-US" sz="1200" dirty="0">
                  <a:latin typeface="Calibri" pitchFamily="34" charset="0"/>
                </a:rPr>
                <a:t>U</a:t>
              </a:r>
              <a:r>
                <a:rPr lang="en-US" sz="1200" baseline="30000" dirty="0">
                  <a:latin typeface="Calibri" pitchFamily="34" charset="0"/>
                </a:rPr>
                <a:t>92+</a:t>
              </a:r>
              <a:r>
                <a:rPr lang="en-US" sz="1200" dirty="0">
                  <a:latin typeface="Calibri" pitchFamily="34" charset="0"/>
                </a:rPr>
                <a:t>      34 GeV/u        2x10</a:t>
              </a:r>
              <a:r>
                <a:rPr lang="en-US" sz="1200" baseline="30000" dirty="0">
                  <a:latin typeface="Calibri" pitchFamily="34" charset="0"/>
                </a:rPr>
                <a:t>10</a:t>
              </a:r>
            </a:p>
            <a:p>
              <a:r>
                <a:rPr lang="en-US" sz="1200" dirty="0">
                  <a:latin typeface="Calibri" pitchFamily="34" charset="0"/>
                </a:rPr>
                <a:t>                                       </a:t>
              </a:r>
            </a:p>
            <a:p>
              <a:r>
                <a:rPr lang="en-US" sz="1200" dirty="0">
                  <a:latin typeface="Calibri" pitchFamily="34" charset="0"/>
                </a:rPr>
                <a:t>CR/RESR/NESR    ion and antiproton storage rings</a:t>
              </a:r>
            </a:p>
            <a:p>
              <a:r>
                <a:rPr lang="en-US" sz="1200" dirty="0">
                  <a:latin typeface="Calibri" pitchFamily="34" charset="0"/>
                </a:rPr>
                <a:t>	</a:t>
              </a:r>
              <a:endParaRPr lang="en-US" sz="700" dirty="0">
                <a:latin typeface="Calibri" pitchFamily="34" charset="0"/>
              </a:endParaRPr>
            </a:p>
            <a:p>
              <a:r>
                <a:rPr lang="en-US" sz="1200" dirty="0">
                  <a:latin typeface="Calibri" pitchFamily="34" charset="0"/>
                </a:rPr>
                <a:t>HESR	                    antiprotons     14 GeV            10</a:t>
              </a:r>
              <a:r>
                <a:rPr lang="en-US" sz="1200" baseline="30000" dirty="0">
                  <a:latin typeface="Calibri" pitchFamily="34" charset="0"/>
                </a:rPr>
                <a:t>11</a:t>
              </a:r>
            </a:p>
            <a:p>
              <a:endParaRPr lang="en-US" sz="700" dirty="0">
                <a:latin typeface="Calibri" pitchFamily="34" charset="0"/>
              </a:endParaRPr>
            </a:p>
            <a:p>
              <a:r>
                <a:rPr lang="en-US" sz="1200" dirty="0">
                  <a:latin typeface="Calibri" pitchFamily="34" charset="0"/>
                </a:rPr>
                <a:t>Super-FRS 	rare isotope beams  1 GeV/u     &lt;10</a:t>
              </a:r>
              <a:r>
                <a:rPr lang="en-US" sz="1200" baseline="30000" dirty="0">
                  <a:latin typeface="Calibri" pitchFamily="34" charset="0"/>
                </a:rPr>
                <a:t>9</a:t>
              </a:r>
            </a:p>
          </p:txBody>
        </p:sp>
        <p:cxnSp>
          <p:nvCxnSpPr>
            <p:cNvPr id="40" name="Gerade Verbindung 39"/>
            <p:cNvCxnSpPr>
              <a:cxnSpLocks noChangeShapeType="1"/>
            </p:cNvCxnSpPr>
            <p:nvPr/>
          </p:nvCxnSpPr>
          <p:spPr bwMode="auto">
            <a:xfrm rot="10800000">
              <a:off x="71438" y="4824000"/>
              <a:ext cx="3852862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1" name="Gerade Verbindung 40"/>
            <p:cNvCxnSpPr>
              <a:cxnSpLocks noChangeShapeType="1"/>
            </p:cNvCxnSpPr>
            <p:nvPr/>
          </p:nvCxnSpPr>
          <p:spPr bwMode="auto">
            <a:xfrm rot="10800000">
              <a:off x="71439" y="4557600"/>
              <a:ext cx="3852862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17431" name="Textfeld 41"/>
          <p:cNvSpPr txBox="1">
            <a:spLocks noChangeArrowheads="1"/>
          </p:cNvSpPr>
          <p:nvPr/>
        </p:nvSpPr>
        <p:spPr bwMode="auto">
          <a:xfrm>
            <a:off x="3111500" y="1716088"/>
            <a:ext cx="812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>
                <a:latin typeface="Calibri" pitchFamily="34" charset="0"/>
              </a:rPr>
              <a:t>p-</a:t>
            </a:r>
            <a:r>
              <a:rPr lang="en-US" sz="1200" b="1">
                <a:latin typeface="Calibri" pitchFamily="34" charset="0"/>
              </a:rPr>
              <a:t>linac</a:t>
            </a:r>
          </a:p>
        </p:txBody>
      </p:sp>
      <p:sp>
        <p:nvSpPr>
          <p:cNvPr id="17432" name="Textfeld 30"/>
          <p:cNvSpPr txBox="1">
            <a:spLocks noChangeArrowheads="1"/>
          </p:cNvSpPr>
          <p:nvPr/>
        </p:nvSpPr>
        <p:spPr bwMode="auto">
          <a:xfrm>
            <a:off x="3890963" y="1716088"/>
            <a:ext cx="806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L=216 m</a:t>
            </a:r>
          </a:p>
        </p:txBody>
      </p:sp>
      <p:sp>
        <p:nvSpPr>
          <p:cNvPr id="17433" name="Textfeld 31"/>
          <p:cNvSpPr txBox="1">
            <a:spLocks noChangeArrowheads="1"/>
          </p:cNvSpPr>
          <p:nvPr/>
        </p:nvSpPr>
        <p:spPr bwMode="auto">
          <a:xfrm>
            <a:off x="6621463" y="990600"/>
            <a:ext cx="1000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L=1080 m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79388" y="4792663"/>
            <a:ext cx="3852862" cy="696912"/>
          </a:xfrm>
          <a:prstGeom prst="rect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SIS-18 upgrade &amp; FAIR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781800" y="5943600"/>
            <a:ext cx="2121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EuroLumi2: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dynamic vacuum 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031195" y="0"/>
            <a:ext cx="1193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 smtClean="0"/>
              <a:t>P. Spiller,</a:t>
            </a:r>
          </a:p>
          <a:p>
            <a:pPr marL="342900" indent="-342900"/>
            <a:r>
              <a:rPr lang="en-US" dirty="0" smtClean="0"/>
              <a:t>O. </a:t>
            </a:r>
            <a:r>
              <a:rPr lang="en-US" dirty="0" err="1" smtClean="0"/>
              <a:t>Kester</a:t>
            </a:r>
            <a:r>
              <a:rPr lang="en-US" dirty="0" smtClean="0"/>
              <a:t>,</a:t>
            </a:r>
          </a:p>
          <a:p>
            <a:pPr marL="342900" indent="-342900"/>
            <a:r>
              <a:rPr lang="en-US" dirty="0" smtClean="0"/>
              <a:t>O. </a:t>
            </a:r>
            <a:r>
              <a:rPr lang="en-US" dirty="0" err="1" smtClean="0"/>
              <a:t>Boine</a:t>
            </a:r>
            <a:r>
              <a:rPr lang="en-US" dirty="0" smtClean="0"/>
              <a:t>-F.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401638" y="1169988"/>
            <a:ext cx="8521700" cy="528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lIns="0" tIns="0" rIns="0" bIns="0" rtlCol="0">
            <a:normAutofit/>
          </a:bodyPr>
          <a:lstStyle/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Beam intensity: </a:t>
            </a:r>
          </a:p>
          <a:p>
            <a:pPr marL="419100" marR="0" lvl="1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 in primary beam intensity: x 100 – x 1000</a:t>
            </a:r>
          </a:p>
          <a:p>
            <a:pPr marL="419100" marR="0" lvl="1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 in intensity of secondary particles: x 10.000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Beam energy: x 30</a:t>
            </a: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Beams: </a:t>
            </a:r>
          </a:p>
          <a:p>
            <a:pPr marL="419100" marR="0" lvl="1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 protons</a:t>
            </a:r>
          </a:p>
          <a:p>
            <a:pPr marL="419100" marR="0" lvl="1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Protons to uranium, RIBs</a:t>
            </a: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Beam quality:</a:t>
            </a:r>
          </a:p>
          <a:p>
            <a:pPr marL="419100" marR="0" lvl="1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Cooled anti proton beams</a:t>
            </a:r>
          </a:p>
          <a:p>
            <a:pPr marL="419100" marR="0" lvl="1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Cooled, intense RIBs</a:t>
            </a: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Beam pulse structure: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extreme short pulses to quasi continuous</a:t>
            </a: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Pulse to pulse variation of beam:</a:t>
            </a:r>
          </a:p>
          <a:p>
            <a:pPr marL="419100" marR="0" lvl="1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provide beams to several (max.4) experiments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SIS-18 upgrade &amp; FAIR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0532" y="0"/>
            <a:ext cx="1193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 smtClean="0"/>
              <a:t>P. Spiller,</a:t>
            </a:r>
          </a:p>
          <a:p>
            <a:pPr marL="342900" indent="-342900"/>
            <a:r>
              <a:rPr lang="en-US" dirty="0" smtClean="0"/>
              <a:t>O. </a:t>
            </a:r>
            <a:r>
              <a:rPr lang="en-US" dirty="0" err="1" smtClean="0"/>
              <a:t>Kester</a:t>
            </a:r>
            <a:r>
              <a:rPr lang="en-US" dirty="0" smtClean="0"/>
              <a:t>,</a:t>
            </a:r>
          </a:p>
          <a:p>
            <a:pPr marL="342900" indent="-342900"/>
            <a:r>
              <a:rPr lang="en-US" dirty="0" smtClean="0"/>
              <a:t>O. </a:t>
            </a:r>
            <a:r>
              <a:rPr lang="en-US" dirty="0" err="1" smtClean="0"/>
              <a:t>Boine</a:t>
            </a:r>
            <a:r>
              <a:rPr lang="en-US" dirty="0" smtClean="0"/>
              <a:t>-F.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8775" y="6099969"/>
            <a:ext cx="2286279" cy="493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5780" name="Rectangle 2"/>
          <p:cNvSpPr>
            <a:spLocks noChangeArrowheads="1"/>
          </p:cNvSpPr>
          <p:nvPr/>
        </p:nvSpPr>
        <p:spPr bwMode="auto">
          <a:xfrm>
            <a:off x="446539" y="910976"/>
            <a:ext cx="8252038" cy="62518"/>
          </a:xfrm>
          <a:prstGeom prst="rect">
            <a:avLst/>
          </a:prstGeom>
          <a:gradFill rotWithShape="0">
            <a:gsLst>
              <a:gs pos="0">
                <a:srgbClr val="FB0418"/>
              </a:gs>
              <a:gs pos="100000">
                <a:srgbClr val="322C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lIns="64301" tIns="32150" rIns="64301" bIns="32150" anchor="ctr"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/>
          </p:nvPr>
        </p:nvSpPr>
        <p:spPr>
          <a:xfrm>
            <a:off x="152400" y="1143000"/>
            <a:ext cx="4251050" cy="5358684"/>
          </a:xfrm>
        </p:spPr>
        <p:txBody>
          <a:bodyPr lIns="0" tIns="0" rIns="40757" bIns="0" anchor="t"/>
          <a:lstStyle/>
          <a:p>
            <a:pPr marL="330434" indent="-302526" algn="l">
              <a:buClr>
                <a:srgbClr val="FF0000"/>
              </a:buClr>
              <a:buFont typeface="Zapf Dingbats" charset="2"/>
              <a:buChar char="✴"/>
              <a:tabLst>
                <a:tab pos="703288" algn="l"/>
                <a:tab pos="1346294" algn="l"/>
                <a:tab pos="1989300" algn="l"/>
                <a:tab pos="2632306" algn="l"/>
                <a:tab pos="3275312" algn="l"/>
                <a:tab pos="3918318" algn="l"/>
                <a:tab pos="4561324" algn="l"/>
                <a:tab pos="5204330" algn="l"/>
                <a:tab pos="5847337" algn="l"/>
                <a:tab pos="6490343" algn="l"/>
                <a:tab pos="7133349" algn="l"/>
              </a:tabLst>
            </a:pPr>
            <a:r>
              <a:rPr lang="en-GB" sz="1800" b="1" dirty="0" smtClean="0">
                <a:solidFill>
                  <a:srgbClr val="000000"/>
                </a:solidFill>
                <a:ea typeface="ヒラギノ角ゴ ProN W3" charset="-128"/>
              </a:rPr>
              <a:t>Replacement </a:t>
            </a:r>
            <a:r>
              <a:rPr lang="en-GB" sz="1800" b="1" dirty="0" err="1" smtClean="0">
                <a:solidFill>
                  <a:srgbClr val="000000"/>
                </a:solidFill>
                <a:ea typeface="ヒラギノ角ゴ ProN W3" charset="-128"/>
              </a:rPr>
              <a:t>linac</a:t>
            </a:r>
            <a:r>
              <a:rPr lang="en-GB" sz="1800" b="1" dirty="0" smtClean="0">
                <a:solidFill>
                  <a:srgbClr val="000000"/>
                </a:solidFill>
                <a:ea typeface="ヒラギノ角ゴ ProN W3" charset="-128"/>
              </a:rPr>
              <a:t> with increase in injection energy to ~180 </a:t>
            </a:r>
            <a:r>
              <a:rPr lang="en-GB" sz="1800" b="1" dirty="0" err="1" smtClean="0">
                <a:solidFill>
                  <a:srgbClr val="000000"/>
                </a:solidFill>
                <a:ea typeface="ヒラギノ角ゴ ProN W3" charset="-128"/>
              </a:rPr>
              <a:t>MeV</a:t>
            </a:r>
            <a:endParaRPr lang="en-GB" sz="1800" b="1" dirty="0" smtClean="0">
              <a:solidFill>
                <a:srgbClr val="000000"/>
              </a:solidFill>
              <a:ea typeface="ヒラギノ角ゴ ProN W3" charset="-128"/>
            </a:endParaRPr>
          </a:p>
          <a:p>
            <a:pPr marL="330434" indent="-302526" algn="l">
              <a:spcBef>
                <a:spcPts val="1688"/>
              </a:spcBef>
              <a:buClr>
                <a:srgbClr val="FF0000"/>
              </a:buClr>
              <a:buFont typeface="Zapf Dingbats" charset="2"/>
              <a:buChar char="✴"/>
              <a:tabLst>
                <a:tab pos="703288" algn="l"/>
                <a:tab pos="1346294" algn="l"/>
                <a:tab pos="1989300" algn="l"/>
                <a:tab pos="2632306" algn="l"/>
                <a:tab pos="3275312" algn="l"/>
                <a:tab pos="3918318" algn="l"/>
                <a:tab pos="4561324" algn="l"/>
                <a:tab pos="5204330" algn="l"/>
                <a:tab pos="5847337" algn="l"/>
                <a:tab pos="6490343" algn="l"/>
                <a:tab pos="7133349" algn="l"/>
              </a:tabLst>
            </a:pPr>
            <a:r>
              <a:rPr lang="en-GB" sz="1800" b="1" dirty="0" smtClean="0">
                <a:solidFill>
                  <a:srgbClr val="000000"/>
                </a:solidFill>
                <a:ea typeface="ヒラギノ角ゴ ProN W3" charset="-128"/>
              </a:rPr>
              <a:t>Add new 3.2 GeV synchrotron</a:t>
            </a:r>
          </a:p>
          <a:p>
            <a:pPr marL="598353" lvl="1" indent="-250058" algn="l">
              <a:spcBef>
                <a:spcPts val="1688"/>
              </a:spcBef>
              <a:buSzPct val="77000"/>
              <a:buBlip>
                <a:blip r:embed="rId4"/>
              </a:buBlip>
              <a:tabLst>
                <a:tab pos="703288" algn="l"/>
                <a:tab pos="1346294" algn="l"/>
                <a:tab pos="1989300" algn="l"/>
                <a:tab pos="2632306" algn="l"/>
                <a:tab pos="3275312" algn="l"/>
                <a:tab pos="3918318" algn="l"/>
                <a:tab pos="4561324" algn="l"/>
                <a:tab pos="5204330" algn="l"/>
                <a:tab pos="5847337" algn="l"/>
                <a:tab pos="6490343" algn="l"/>
                <a:tab pos="7133349" algn="l"/>
              </a:tabLst>
            </a:pPr>
            <a:r>
              <a:rPr lang="en-GB" sz="1500" dirty="0">
                <a:solidFill>
                  <a:srgbClr val="000000"/>
                </a:solidFill>
                <a:latin typeface="Arial" pitchFamily="34" charset="0"/>
                <a:ea typeface="ヒラギノ角ゴ ProN W3" charset="-128"/>
              </a:rPr>
              <a:t>Bucket-bucket transfer (2 bunches) from ISIS </a:t>
            </a:r>
          </a:p>
          <a:p>
            <a:pPr marL="598353" lvl="1" indent="-250058" algn="l">
              <a:spcBef>
                <a:spcPts val="1688"/>
              </a:spcBef>
              <a:buSzPct val="77000"/>
              <a:buBlip>
                <a:blip r:embed="rId4"/>
              </a:buBlip>
              <a:tabLst>
                <a:tab pos="703288" algn="l"/>
                <a:tab pos="1346294" algn="l"/>
                <a:tab pos="1989300" algn="l"/>
                <a:tab pos="2632306" algn="l"/>
                <a:tab pos="3275312" algn="l"/>
                <a:tab pos="3918318" algn="l"/>
                <a:tab pos="4561324" algn="l"/>
                <a:tab pos="5204330" algn="l"/>
                <a:tab pos="5847337" algn="l"/>
                <a:tab pos="6490343" algn="l"/>
                <a:tab pos="7133349" algn="l"/>
              </a:tabLst>
            </a:pPr>
            <a:r>
              <a:rPr lang="en-GB" sz="1500" dirty="0">
                <a:solidFill>
                  <a:srgbClr val="000000"/>
                </a:solidFill>
                <a:latin typeface="Arial" pitchFamily="34" charset="0"/>
                <a:ea typeface="ヒラギノ角ゴ ProN W3" charset="-128"/>
              </a:rPr>
              <a:t>Simple energy increase </a:t>
            </a:r>
            <a:r>
              <a:rPr lang="en-GB" sz="1500" b="1" dirty="0">
                <a:solidFill>
                  <a:srgbClr val="000000"/>
                </a:solidFill>
                <a:latin typeface="Arial" pitchFamily="34" charset="0"/>
                <a:ea typeface="ヒラギノ角ゴ ProN W3" charset="-128"/>
              </a:rPr>
              <a:t>gives ~0.75 MW 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ea typeface="ヒラギノ角ゴ ProN W3" charset="-128"/>
              </a:rPr>
              <a:t>to new neutron production target (40 Hz)</a:t>
            </a:r>
          </a:p>
          <a:p>
            <a:pPr marL="330434" indent="-302526" algn="l">
              <a:spcBef>
                <a:spcPts val="1688"/>
              </a:spcBef>
              <a:buClr>
                <a:srgbClr val="FF0000"/>
              </a:buClr>
              <a:buFont typeface="Zapf Dingbats" charset="2"/>
              <a:buChar char="✴"/>
              <a:tabLst>
                <a:tab pos="703288" algn="l"/>
                <a:tab pos="1346294" algn="l"/>
                <a:tab pos="1989300" algn="l"/>
                <a:tab pos="2632306" algn="l"/>
                <a:tab pos="3275312" algn="l"/>
                <a:tab pos="3918318" algn="l"/>
                <a:tab pos="4561324" algn="l"/>
                <a:tab pos="5204330" algn="l"/>
                <a:tab pos="5847337" algn="l"/>
                <a:tab pos="6490343" algn="l"/>
                <a:tab pos="7133349" algn="l"/>
              </a:tabLst>
            </a:pPr>
            <a:r>
              <a:rPr lang="en-GB" sz="1800" b="1" dirty="0" smtClean="0">
                <a:solidFill>
                  <a:srgbClr val="000000"/>
                </a:solidFill>
                <a:ea typeface="ヒラギノ角ゴ ProN W3" charset="-128"/>
              </a:rPr>
              <a:t>New 800 </a:t>
            </a:r>
            <a:r>
              <a:rPr lang="en-GB" sz="1800" b="1" dirty="0" err="1" smtClean="0">
                <a:solidFill>
                  <a:srgbClr val="000000"/>
                </a:solidFill>
                <a:ea typeface="ヒラギノ角ゴ ProN W3" charset="-128"/>
              </a:rPr>
              <a:t>MeV</a:t>
            </a:r>
            <a:r>
              <a:rPr lang="en-GB" sz="1800" b="1" dirty="0" smtClean="0">
                <a:solidFill>
                  <a:srgbClr val="000000"/>
                </a:solidFill>
                <a:ea typeface="ヒラギノ角ゴ ProN W3" charset="-128"/>
              </a:rPr>
              <a:t> H</a:t>
            </a:r>
            <a:r>
              <a:rPr lang="en-GB" sz="1800" b="1" baseline="32000" dirty="0" smtClean="0">
                <a:solidFill>
                  <a:srgbClr val="000000"/>
                </a:solidFill>
                <a:ea typeface="ヒラギノ角ゴ ProN W3" charset="-128"/>
              </a:rPr>
              <a:t>-</a:t>
            </a:r>
            <a:r>
              <a:rPr lang="en-GB" sz="1800" b="1" dirty="0" smtClean="0">
                <a:solidFill>
                  <a:srgbClr val="000000"/>
                </a:solidFill>
                <a:ea typeface="ヒラギノ角ゴ ProN W3" charset="-128"/>
              </a:rPr>
              <a:t> </a:t>
            </a:r>
            <a:r>
              <a:rPr lang="en-GB" sz="1800" b="1" dirty="0" err="1" smtClean="0">
                <a:solidFill>
                  <a:srgbClr val="000000"/>
                </a:solidFill>
                <a:ea typeface="ヒラギノ角ゴ ProN W3" charset="-128"/>
              </a:rPr>
              <a:t>linac</a:t>
            </a:r>
            <a:r>
              <a:rPr lang="en-GB" sz="1800" b="1" dirty="0" smtClean="0">
                <a:solidFill>
                  <a:srgbClr val="000000"/>
                </a:solidFill>
                <a:ea typeface="ヒラギノ角ゴ ProN W3" charset="-128"/>
              </a:rPr>
              <a:t> </a:t>
            </a:r>
            <a:r>
              <a:rPr lang="en-GB" sz="1500" dirty="0" smtClean="0">
                <a:solidFill>
                  <a:srgbClr val="000000"/>
                </a:solidFill>
                <a:ea typeface="ヒラギノ角ゴ ProN W3" charset="-128"/>
              </a:rPr>
              <a:t>(decommission old ISIS?)</a:t>
            </a:r>
          </a:p>
          <a:p>
            <a:pPr marL="598353" lvl="1" indent="-250058" algn="l">
              <a:spcBef>
                <a:spcPts val="1688"/>
              </a:spcBef>
              <a:buSzPct val="77000"/>
              <a:buBlip>
                <a:blip r:embed="rId5"/>
              </a:buBlip>
              <a:tabLst>
                <a:tab pos="703288" algn="l"/>
                <a:tab pos="1346294" algn="l"/>
                <a:tab pos="1989300" algn="l"/>
                <a:tab pos="2632306" algn="l"/>
                <a:tab pos="3275312" algn="l"/>
                <a:tab pos="3918318" algn="l"/>
                <a:tab pos="4561324" algn="l"/>
                <a:tab pos="5204330" algn="l"/>
                <a:tab pos="5847337" algn="l"/>
                <a:tab pos="6490343" algn="l"/>
                <a:tab pos="7133349" algn="l"/>
              </a:tabLst>
            </a:pPr>
            <a:r>
              <a:rPr lang="en-GB" sz="1500" dirty="0">
                <a:solidFill>
                  <a:srgbClr val="000000"/>
                </a:solidFill>
                <a:latin typeface="Arial" pitchFamily="34" charset="0"/>
                <a:ea typeface="ヒラギノ角ゴ ProN W3" charset="-128"/>
              </a:rPr>
              <a:t>Charge exchange injection, phase space painting</a:t>
            </a:r>
          </a:p>
          <a:p>
            <a:pPr marL="598353" lvl="1" indent="-250058" algn="l">
              <a:spcBef>
                <a:spcPts val="1688"/>
              </a:spcBef>
              <a:buSzPct val="77000"/>
              <a:buBlip>
                <a:blip r:embed="rId5"/>
              </a:buBlip>
              <a:tabLst>
                <a:tab pos="703288" algn="l"/>
                <a:tab pos="1346294" algn="l"/>
                <a:tab pos="1989300" algn="l"/>
                <a:tab pos="2632306" algn="l"/>
                <a:tab pos="3275312" algn="l"/>
                <a:tab pos="3918318" algn="l"/>
                <a:tab pos="4561324" algn="l"/>
                <a:tab pos="5204330" algn="l"/>
                <a:tab pos="5847337" algn="l"/>
                <a:tab pos="6490343" algn="l"/>
                <a:tab pos="7133349" algn="l"/>
              </a:tabLst>
            </a:pPr>
            <a:r>
              <a:rPr lang="en-GB" sz="1500" dirty="0">
                <a:solidFill>
                  <a:srgbClr val="000000"/>
                </a:solidFill>
                <a:latin typeface="Arial" pitchFamily="34" charset="0"/>
                <a:ea typeface="ヒラギノ角ゴ ProN W3" charset="-128"/>
              </a:rPr>
              <a:t>2 MW at 30 Hz, </a:t>
            </a:r>
            <a:r>
              <a:rPr lang="en-GB" sz="1500" b="1" dirty="0">
                <a:solidFill>
                  <a:srgbClr val="FF0000"/>
                </a:solidFill>
                <a:latin typeface="Arial" pitchFamily="34" charset="0"/>
                <a:ea typeface="ヒラギノ角ゴ ProN W3" charset="-128"/>
              </a:rPr>
              <a:t>~5 MW at 50 Hz</a:t>
            </a:r>
          </a:p>
          <a:p>
            <a:pPr marL="598353" lvl="1" indent="-250058" algn="l">
              <a:spcBef>
                <a:spcPts val="1688"/>
              </a:spcBef>
              <a:buSzPct val="77000"/>
              <a:buFont typeface="Arial" pitchFamily="34" charset="0"/>
              <a:buChar char="–"/>
              <a:tabLst>
                <a:tab pos="703288" algn="l"/>
                <a:tab pos="1346294" algn="l"/>
                <a:tab pos="1989300" algn="l"/>
                <a:tab pos="2632306" algn="l"/>
                <a:tab pos="3275312" algn="l"/>
                <a:tab pos="3918318" algn="l"/>
                <a:tab pos="4561324" algn="l"/>
                <a:tab pos="5204330" algn="l"/>
                <a:tab pos="5847337" algn="l"/>
                <a:tab pos="6490343" algn="l"/>
                <a:tab pos="7133349" algn="l"/>
              </a:tabLst>
            </a:pPr>
            <a:r>
              <a:rPr lang="en-GB" sz="1500" dirty="0">
                <a:solidFill>
                  <a:srgbClr val="000000"/>
                </a:solidFill>
                <a:latin typeface="Arial" pitchFamily="34" charset="0"/>
                <a:ea typeface="ヒラギノ角ゴ ProN W3" charset="-128"/>
              </a:rPr>
              <a:t>All bunches for neutron production</a:t>
            </a:r>
          </a:p>
          <a:p>
            <a:pPr marL="598353" lvl="1" indent="-250058" algn="l">
              <a:spcBef>
                <a:spcPts val="1688"/>
              </a:spcBef>
              <a:buSzPct val="77000"/>
              <a:buFont typeface="Arial" pitchFamily="34" charset="0"/>
              <a:buChar char="–"/>
              <a:tabLst>
                <a:tab pos="703288" algn="l"/>
                <a:tab pos="1346294" algn="l"/>
                <a:tab pos="1989300" algn="l"/>
                <a:tab pos="2632306" algn="l"/>
                <a:tab pos="3275312" algn="l"/>
                <a:tab pos="3918318" algn="l"/>
                <a:tab pos="4561324" algn="l"/>
                <a:tab pos="5204330" algn="l"/>
                <a:tab pos="5847337" algn="l"/>
                <a:tab pos="6490343" algn="l"/>
                <a:tab pos="7133349" algn="l"/>
              </a:tabLst>
            </a:pPr>
            <a:r>
              <a:rPr lang="en-GB" sz="1500" dirty="0">
                <a:solidFill>
                  <a:srgbClr val="000000"/>
                </a:solidFill>
                <a:latin typeface="Arial" pitchFamily="34" charset="0"/>
                <a:ea typeface="ヒラギノ角ゴ ProN W3" charset="-128"/>
              </a:rPr>
              <a:t>or transfer some bunches to new ring for neutrino factory driver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 idx="1"/>
          </p:nvPr>
        </p:nvSpPr>
        <p:spPr>
          <a:xfrm>
            <a:off x="419747" y="17862"/>
            <a:ext cx="8296692" cy="928839"/>
          </a:xfrm>
        </p:spPr>
        <p:txBody>
          <a:bodyPr rIns="116956" anchor="ctr"/>
          <a:lstStyle/>
          <a:p>
            <a:pPr marL="40188" indent="0" algn="ctr">
              <a:spcBef>
                <a:spcPct val="0"/>
              </a:spcBef>
              <a:buNone/>
              <a:tabLst>
                <a:tab pos="40188" algn="l"/>
                <a:tab pos="677613" algn="l"/>
                <a:tab pos="1320619" algn="l"/>
                <a:tab pos="1963625" algn="l"/>
                <a:tab pos="2606631" algn="l"/>
                <a:tab pos="3249637" algn="l"/>
                <a:tab pos="3892643" algn="l"/>
                <a:tab pos="4535649" algn="l"/>
                <a:tab pos="5178655" algn="l"/>
                <a:tab pos="5821661" algn="l"/>
                <a:tab pos="6464667" algn="l"/>
                <a:tab pos="7107673" algn="l"/>
                <a:tab pos="7126651" algn="l"/>
                <a:tab pos="7635697" algn="l"/>
                <a:tab pos="8144744" algn="l"/>
              </a:tabLst>
              <a:defRPr/>
            </a:pPr>
            <a:r>
              <a:rPr lang="en-GB" sz="4500" b="1" dirty="0" err="1">
                <a:solidFill>
                  <a:srgbClr val="002060"/>
                </a:solidFill>
                <a:ea typeface="ヒラギノ角ゴ ProN W6" charset="-128"/>
                <a:cs typeface="ヒラギノ角ゴ ProN W6" charset="-128"/>
              </a:rPr>
              <a:t>ASTeC</a:t>
            </a:r>
            <a:r>
              <a:rPr lang="en-GB" sz="4500" b="1" dirty="0">
                <a:solidFill>
                  <a:srgbClr val="002060"/>
                </a:solidFill>
                <a:ea typeface="ヒラギノ角ゴ ProN W6" charset="-128"/>
                <a:cs typeface="ヒラギノ角ゴ ProN W6" charset="-128"/>
              </a:rPr>
              <a:t> and ISIS Upgrades</a:t>
            </a:r>
          </a:p>
        </p:txBody>
      </p:sp>
      <p:pic>
        <p:nvPicPr>
          <p:cNvPr id="7578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3442" y="1920196"/>
            <a:ext cx="5197712" cy="38024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5784" name="Rectangle 6"/>
          <p:cNvSpPr>
            <a:spLocks noChangeArrowheads="1"/>
          </p:cNvSpPr>
          <p:nvPr/>
        </p:nvSpPr>
        <p:spPr bwMode="auto">
          <a:xfrm rot="-600000">
            <a:off x="6436789" y="5331343"/>
            <a:ext cx="1185699" cy="215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40757" bIns="0">
            <a:spAutoFit/>
          </a:bodyPr>
          <a:lstStyle/>
          <a:p>
            <a:pPr marL="40188">
              <a:tabLst>
                <a:tab pos="40188" algn="l"/>
                <a:tab pos="683194" algn="l"/>
                <a:tab pos="1326200" algn="l"/>
                <a:tab pos="1969206" algn="l"/>
                <a:tab pos="2612212" algn="l"/>
                <a:tab pos="3255218" algn="l"/>
                <a:tab pos="3898224" algn="l"/>
                <a:tab pos="4541230" algn="l"/>
                <a:tab pos="5184237" algn="l"/>
                <a:tab pos="5827243" algn="l"/>
                <a:tab pos="6470249" algn="l"/>
                <a:tab pos="7113255" algn="l"/>
              </a:tabLst>
            </a:pPr>
            <a:r>
              <a:rPr lang="en-GB" sz="1400" b="1" dirty="0">
                <a:solidFill>
                  <a:srgbClr val="CC0033"/>
                </a:solidFill>
              </a:rPr>
              <a:t>800 </a:t>
            </a:r>
            <a:r>
              <a:rPr lang="en-GB" sz="1400" b="1" dirty="0" err="1">
                <a:solidFill>
                  <a:srgbClr val="CC0033"/>
                </a:solidFill>
              </a:rPr>
              <a:t>MeV</a:t>
            </a:r>
            <a:r>
              <a:rPr lang="en-GB" sz="1400" b="1" dirty="0">
                <a:solidFill>
                  <a:srgbClr val="CC0033"/>
                </a:solidFill>
              </a:rPr>
              <a:t> </a:t>
            </a:r>
            <a:r>
              <a:rPr lang="en-GB" sz="1400" b="1" dirty="0" err="1">
                <a:solidFill>
                  <a:srgbClr val="CC0033"/>
                </a:solidFill>
              </a:rPr>
              <a:t>Linac</a:t>
            </a:r>
            <a:endParaRPr lang="en-GB" sz="1400" b="1" dirty="0">
              <a:solidFill>
                <a:srgbClr val="CC0033"/>
              </a:solidFill>
            </a:endParaRPr>
          </a:p>
        </p:txBody>
      </p:sp>
      <p:sp>
        <p:nvSpPr>
          <p:cNvPr id="75785" name="Rectangle 7"/>
          <p:cNvSpPr>
            <a:spLocks noChangeArrowheads="1"/>
          </p:cNvSpPr>
          <p:nvPr/>
        </p:nvSpPr>
        <p:spPr bwMode="auto">
          <a:xfrm>
            <a:off x="7288632" y="4367328"/>
            <a:ext cx="998405" cy="215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40757" bIns="0">
            <a:spAutoFit/>
          </a:bodyPr>
          <a:lstStyle/>
          <a:p>
            <a:pPr marL="40188">
              <a:tabLst>
                <a:tab pos="40188" algn="l"/>
                <a:tab pos="683194" algn="l"/>
                <a:tab pos="1326200" algn="l"/>
                <a:tab pos="1969206" algn="l"/>
                <a:tab pos="2612212" algn="l"/>
                <a:tab pos="3255218" algn="l"/>
                <a:tab pos="3898224" algn="l"/>
                <a:tab pos="4541230" algn="l"/>
                <a:tab pos="5184237" algn="l"/>
                <a:tab pos="5827243" algn="l"/>
                <a:tab pos="6470249" algn="l"/>
                <a:tab pos="7113255" algn="l"/>
              </a:tabLst>
            </a:pPr>
            <a:r>
              <a:rPr lang="en-GB" sz="1400" b="1" dirty="0">
                <a:solidFill>
                  <a:srgbClr val="132659"/>
                </a:solidFill>
              </a:rPr>
              <a:t>3.2 GeV RCS</a:t>
            </a:r>
          </a:p>
        </p:txBody>
      </p:sp>
      <p:sp>
        <p:nvSpPr>
          <p:cNvPr id="75786" name="Rectangle 8"/>
          <p:cNvSpPr>
            <a:spLocks noChangeArrowheads="1"/>
          </p:cNvSpPr>
          <p:nvPr/>
        </p:nvSpPr>
        <p:spPr bwMode="auto">
          <a:xfrm>
            <a:off x="4268912" y="5698068"/>
            <a:ext cx="1152070" cy="4822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40757" bIns="0"/>
          <a:lstStyle/>
          <a:p>
            <a:pPr marL="40188" algn="ctr">
              <a:tabLst>
                <a:tab pos="40188" algn="l"/>
                <a:tab pos="683194" algn="l"/>
                <a:tab pos="1326200" algn="l"/>
                <a:tab pos="1969206" algn="l"/>
                <a:tab pos="2612212" algn="l"/>
                <a:tab pos="3255218" algn="l"/>
                <a:tab pos="3898224" algn="l"/>
                <a:tab pos="4541230" algn="l"/>
                <a:tab pos="5184237" algn="l"/>
                <a:tab pos="5827243" algn="l"/>
                <a:tab pos="6470249" algn="l"/>
                <a:tab pos="7113255" algn="l"/>
              </a:tabLst>
            </a:pPr>
            <a:r>
              <a:rPr lang="en-GB" sz="1400" b="1" dirty="0">
                <a:solidFill>
                  <a:srgbClr val="FF8000"/>
                </a:solidFill>
              </a:rPr>
              <a:t>6-8 GeV RCS for NF</a:t>
            </a:r>
          </a:p>
        </p:txBody>
      </p:sp>
      <p:sp>
        <p:nvSpPr>
          <p:cNvPr id="75787" name="Rectangle 9"/>
          <p:cNvSpPr>
            <a:spLocks noChangeArrowheads="1"/>
          </p:cNvSpPr>
          <p:nvPr/>
        </p:nvSpPr>
        <p:spPr bwMode="auto">
          <a:xfrm>
            <a:off x="5976923" y="3527801"/>
            <a:ext cx="554116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40757" bIns="0">
            <a:spAutoFit/>
          </a:bodyPr>
          <a:lstStyle/>
          <a:p>
            <a:pPr marL="40188">
              <a:tabLst>
                <a:tab pos="40188" algn="l"/>
                <a:tab pos="683194" algn="l"/>
                <a:tab pos="1326200" algn="l"/>
                <a:tab pos="1969206" algn="l"/>
                <a:tab pos="2612212" algn="l"/>
                <a:tab pos="3255218" algn="l"/>
                <a:tab pos="3898224" algn="l"/>
                <a:tab pos="4541230" algn="l"/>
                <a:tab pos="5184237" algn="l"/>
                <a:tab pos="5827243" algn="l"/>
                <a:tab pos="6470249" algn="l"/>
                <a:tab pos="7113255" algn="l"/>
              </a:tabLst>
            </a:pPr>
            <a:r>
              <a:rPr lang="en-GB" sz="2400" b="1" dirty="0">
                <a:solidFill>
                  <a:srgbClr val="008040"/>
                </a:solidFill>
              </a:rPr>
              <a:t>ISIS</a:t>
            </a:r>
          </a:p>
        </p:txBody>
      </p:sp>
      <p:sp>
        <p:nvSpPr>
          <p:cNvPr id="75788" name="Rectangle 10"/>
          <p:cNvSpPr>
            <a:spLocks noChangeArrowheads="1"/>
          </p:cNvSpPr>
          <p:nvPr/>
        </p:nvSpPr>
        <p:spPr bwMode="auto">
          <a:xfrm>
            <a:off x="5226738" y="3840391"/>
            <a:ext cx="291545" cy="1692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40757" bIns="0">
            <a:spAutoFit/>
          </a:bodyPr>
          <a:lstStyle/>
          <a:p>
            <a:pPr marL="40188">
              <a:tabLst>
                <a:tab pos="40188" algn="l"/>
                <a:tab pos="683194" algn="l"/>
                <a:tab pos="1326200" algn="l"/>
                <a:tab pos="1969206" algn="l"/>
                <a:tab pos="2612212" algn="l"/>
                <a:tab pos="3255218" algn="l"/>
                <a:tab pos="3898224" algn="l"/>
                <a:tab pos="4541230" algn="l"/>
                <a:tab pos="5184237" algn="l"/>
                <a:tab pos="5827243" algn="l"/>
                <a:tab pos="6470249" algn="l"/>
                <a:tab pos="7113255" algn="l"/>
              </a:tabLst>
            </a:pPr>
            <a:r>
              <a:rPr lang="en-GB" sz="1100" b="1" dirty="0">
                <a:solidFill>
                  <a:srgbClr val="FFFF00"/>
                </a:solidFill>
              </a:rPr>
              <a:t>TS1</a:t>
            </a:r>
          </a:p>
        </p:txBody>
      </p:sp>
      <p:sp>
        <p:nvSpPr>
          <p:cNvPr id="75789" name="Rectangle 11"/>
          <p:cNvSpPr>
            <a:spLocks noChangeArrowheads="1"/>
          </p:cNvSpPr>
          <p:nvPr/>
        </p:nvSpPr>
        <p:spPr bwMode="auto">
          <a:xfrm>
            <a:off x="5655415" y="4152981"/>
            <a:ext cx="291545" cy="1692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40757" bIns="0">
            <a:spAutoFit/>
          </a:bodyPr>
          <a:lstStyle/>
          <a:p>
            <a:pPr marL="40188">
              <a:tabLst>
                <a:tab pos="40188" algn="l"/>
                <a:tab pos="683194" algn="l"/>
                <a:tab pos="1326200" algn="l"/>
                <a:tab pos="1969206" algn="l"/>
                <a:tab pos="2612212" algn="l"/>
                <a:tab pos="3255218" algn="l"/>
                <a:tab pos="3898224" algn="l"/>
                <a:tab pos="4541230" algn="l"/>
                <a:tab pos="5184237" algn="l"/>
                <a:tab pos="5827243" algn="l"/>
                <a:tab pos="6470249" algn="l"/>
                <a:tab pos="7113255" algn="l"/>
              </a:tabLst>
            </a:pPr>
            <a:r>
              <a:rPr lang="en-GB" sz="1100" b="1" dirty="0">
                <a:solidFill>
                  <a:srgbClr val="FFFF00"/>
                </a:solidFill>
              </a:rPr>
              <a:t>TS2</a:t>
            </a:r>
          </a:p>
        </p:txBody>
      </p:sp>
      <p:sp>
        <p:nvSpPr>
          <p:cNvPr id="75790" name="Rectangle 12"/>
          <p:cNvSpPr>
            <a:spLocks noChangeArrowheads="1"/>
          </p:cNvSpPr>
          <p:nvPr/>
        </p:nvSpPr>
        <p:spPr bwMode="auto">
          <a:xfrm>
            <a:off x="6736039" y="4644194"/>
            <a:ext cx="291545" cy="1692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40757" bIns="0">
            <a:spAutoFit/>
          </a:bodyPr>
          <a:lstStyle/>
          <a:p>
            <a:pPr marL="40188">
              <a:tabLst>
                <a:tab pos="40188" algn="l"/>
                <a:tab pos="683194" algn="l"/>
                <a:tab pos="1326200" algn="l"/>
                <a:tab pos="1969206" algn="l"/>
                <a:tab pos="2612212" algn="l"/>
                <a:tab pos="3255218" algn="l"/>
                <a:tab pos="3898224" algn="l"/>
                <a:tab pos="4541230" algn="l"/>
                <a:tab pos="5184237" algn="l"/>
                <a:tab pos="5827243" algn="l"/>
                <a:tab pos="6470249" algn="l"/>
                <a:tab pos="7113255" algn="l"/>
              </a:tabLst>
            </a:pPr>
            <a:r>
              <a:rPr lang="en-GB" sz="1100" b="1" dirty="0">
                <a:solidFill>
                  <a:srgbClr val="FFFF00"/>
                </a:solidFill>
              </a:rPr>
              <a:t>TS3</a:t>
            </a:r>
          </a:p>
        </p:txBody>
      </p:sp>
      <p:sp>
        <p:nvSpPr>
          <p:cNvPr id="75791" name="Rectangle 13"/>
          <p:cNvSpPr>
            <a:spLocks noChangeArrowheads="1"/>
          </p:cNvSpPr>
          <p:nvPr/>
        </p:nvSpPr>
        <p:spPr bwMode="auto">
          <a:xfrm>
            <a:off x="7502969" y="2616824"/>
            <a:ext cx="780140" cy="215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40757" bIns="0">
            <a:spAutoFit/>
          </a:bodyPr>
          <a:lstStyle/>
          <a:p>
            <a:pPr marL="40188">
              <a:tabLst>
                <a:tab pos="40188" algn="l"/>
                <a:tab pos="683194" algn="l"/>
                <a:tab pos="1326200" algn="l"/>
                <a:tab pos="1969206" algn="l"/>
                <a:tab pos="2612212" algn="l"/>
                <a:tab pos="3255218" algn="l"/>
                <a:tab pos="3898224" algn="l"/>
                <a:tab pos="4541230" algn="l"/>
                <a:tab pos="5184237" algn="l"/>
                <a:tab pos="5827243" algn="l"/>
                <a:tab pos="6470249" algn="l"/>
                <a:tab pos="7113255" algn="l"/>
              </a:tabLst>
            </a:pPr>
            <a:r>
              <a:rPr lang="en-GB" sz="1400" b="1" dirty="0">
                <a:solidFill>
                  <a:srgbClr val="000000"/>
                </a:solidFill>
              </a:rPr>
              <a:t>Diamond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71645" y="0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C. Prior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64578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EuroLumi2: space charge</a:t>
            </a:r>
            <a:endParaRPr lang="en-US" sz="2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8775" y="6099969"/>
            <a:ext cx="2286279" cy="493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7828" name="Rectangle 2"/>
          <p:cNvSpPr>
            <a:spLocks noChangeArrowheads="1"/>
          </p:cNvSpPr>
          <p:nvPr/>
        </p:nvSpPr>
        <p:spPr bwMode="auto">
          <a:xfrm>
            <a:off x="446539" y="910976"/>
            <a:ext cx="8252038" cy="62518"/>
          </a:xfrm>
          <a:prstGeom prst="rect">
            <a:avLst/>
          </a:prstGeom>
          <a:gradFill rotWithShape="0">
            <a:gsLst>
              <a:gs pos="0">
                <a:srgbClr val="FB0418"/>
              </a:gs>
              <a:gs pos="100000">
                <a:srgbClr val="322C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lIns="64301" tIns="32150" rIns="64301" bIns="32150" anchor="ctr"/>
          <a:lstStyle/>
          <a:p>
            <a:endParaRPr lang="en-US"/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94728"/>
            <a:ext cx="8763000" cy="687698"/>
          </a:xfrm>
        </p:spPr>
        <p:txBody>
          <a:bodyPr rIns="116956">
            <a:noAutofit/>
          </a:bodyPr>
          <a:lstStyle/>
          <a:p>
            <a:pPr marL="40188">
              <a:tabLst>
                <a:tab pos="40188" algn="l"/>
                <a:tab pos="677613" algn="l"/>
                <a:tab pos="1320619" algn="l"/>
                <a:tab pos="1963625" algn="l"/>
                <a:tab pos="2606631" algn="l"/>
                <a:tab pos="3249637" algn="l"/>
                <a:tab pos="3892643" algn="l"/>
                <a:tab pos="4535649" algn="l"/>
                <a:tab pos="5178655" algn="l"/>
                <a:tab pos="5821661" algn="l"/>
                <a:tab pos="6464667" algn="l"/>
                <a:tab pos="7107673" algn="l"/>
                <a:tab pos="7126651" algn="l"/>
                <a:tab pos="7635697" algn="l"/>
                <a:tab pos="8144744" algn="l"/>
              </a:tabLst>
            </a:pPr>
            <a:r>
              <a:rPr lang="en-GB" sz="4000" dirty="0" smtClean="0"/>
              <a:t>Rapid Cycling Synchrotron Upgrade Ring</a:t>
            </a:r>
          </a:p>
        </p:txBody>
      </p:sp>
      <p:pic>
        <p:nvPicPr>
          <p:cNvPr id="7783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541" y="1483686"/>
            <a:ext cx="4753406" cy="4599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783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239" y="2080956"/>
            <a:ext cx="4357103" cy="34005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783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6691" y="2393546"/>
            <a:ext cx="2890222" cy="22327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271645" y="0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C. Prior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8775" y="6099969"/>
            <a:ext cx="2286279" cy="493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9876" name="Rectangle 2"/>
          <p:cNvSpPr>
            <a:spLocks noChangeArrowheads="1"/>
          </p:cNvSpPr>
          <p:nvPr/>
        </p:nvSpPr>
        <p:spPr bwMode="auto">
          <a:xfrm>
            <a:off x="446539" y="910976"/>
            <a:ext cx="8252038" cy="62518"/>
          </a:xfrm>
          <a:prstGeom prst="rect">
            <a:avLst/>
          </a:prstGeom>
          <a:gradFill rotWithShape="0">
            <a:gsLst>
              <a:gs pos="0">
                <a:srgbClr val="FB0418"/>
              </a:gs>
              <a:gs pos="100000">
                <a:srgbClr val="322C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lIns="64301" tIns="32150" rIns="64301" bIns="32150" anchor="ctr"/>
          <a:lstStyle/>
          <a:p>
            <a:endParaRPr lang="en-US"/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200"/>
            <a:ext cx="9145116" cy="875252"/>
          </a:xfrm>
        </p:spPr>
        <p:txBody>
          <a:bodyPr rIns="116956"/>
          <a:lstStyle/>
          <a:p>
            <a:pPr marL="40188">
              <a:tabLst>
                <a:tab pos="40188" algn="l"/>
                <a:tab pos="677613" algn="l"/>
                <a:tab pos="1320619" algn="l"/>
                <a:tab pos="1963625" algn="l"/>
                <a:tab pos="2606631" algn="l"/>
                <a:tab pos="3249637" algn="l"/>
                <a:tab pos="3892643" algn="l"/>
                <a:tab pos="4535649" algn="l"/>
                <a:tab pos="5178655" algn="l"/>
                <a:tab pos="5821661" algn="l"/>
                <a:tab pos="6464667" algn="l"/>
                <a:tab pos="7107673" algn="l"/>
                <a:tab pos="7126651" algn="l"/>
                <a:tab pos="7635697" algn="l"/>
                <a:tab pos="8144744" algn="l"/>
                <a:tab pos="8653790" algn="l"/>
              </a:tabLst>
            </a:pPr>
            <a:r>
              <a:rPr lang="en-GB" dirty="0" smtClean="0"/>
              <a:t>800 </a:t>
            </a:r>
            <a:r>
              <a:rPr lang="en-GB" dirty="0" err="1" smtClean="0"/>
              <a:t>MeV</a:t>
            </a:r>
            <a:r>
              <a:rPr lang="en-GB" dirty="0" smtClean="0"/>
              <a:t> H</a:t>
            </a:r>
            <a:r>
              <a:rPr lang="en-GB" baseline="32000" dirty="0" smtClean="0"/>
              <a:t>-</a:t>
            </a:r>
            <a:r>
              <a:rPr lang="en-GB" dirty="0" smtClean="0"/>
              <a:t> ISIS Upgrade </a:t>
            </a:r>
            <a:r>
              <a:rPr lang="en-GB" dirty="0" err="1" smtClean="0"/>
              <a:t>Linac</a:t>
            </a:r>
            <a:endParaRPr lang="en-GB" dirty="0" smtClean="0"/>
          </a:p>
        </p:txBody>
      </p:sp>
      <p:pic>
        <p:nvPicPr>
          <p:cNvPr id="79878" name="Picture 4"/>
          <p:cNvPicPr>
            <a:picLocks noChangeAspect="1" noChangeArrowheads="1"/>
          </p:cNvPicPr>
          <p:nvPr/>
        </p:nvPicPr>
        <p:blipFill>
          <a:blip r:embed="rId4" cstate="print"/>
          <a:srcRect t="18489" r="739" b="8568"/>
          <a:stretch>
            <a:fillRect/>
          </a:stretch>
        </p:blipFill>
        <p:spPr bwMode="auto">
          <a:xfrm>
            <a:off x="339369" y="1491500"/>
            <a:ext cx="8394931" cy="19023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987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87670" y="3536732"/>
            <a:ext cx="7769776" cy="1902333"/>
          </a:xfrm>
        </p:spPr>
        <p:txBody>
          <a:bodyPr rIns="116956"/>
          <a:lstStyle/>
          <a:p>
            <a:pPr marL="338248" indent="-312572">
              <a:buSzPct val="125000"/>
              <a:tabLst>
                <a:tab pos="711103" algn="l"/>
                <a:tab pos="1354109" algn="l"/>
                <a:tab pos="1997115" algn="l"/>
                <a:tab pos="2640121" algn="l"/>
                <a:tab pos="3283127" algn="l"/>
                <a:tab pos="3926133" algn="l"/>
                <a:tab pos="4569139" algn="l"/>
                <a:tab pos="5212145" algn="l"/>
                <a:tab pos="5855151" algn="l"/>
                <a:tab pos="6498157" algn="l"/>
                <a:tab pos="7141163" algn="l"/>
                <a:tab pos="7635697" algn="l"/>
              </a:tabLst>
            </a:pPr>
            <a:r>
              <a:rPr lang="en-GB" sz="1900" dirty="0" smtClean="0"/>
              <a:t>Based on J-PARC frequency, 324 MHz</a:t>
            </a:r>
          </a:p>
          <a:p>
            <a:pPr marL="338248" indent="-312572">
              <a:buSzPct val="121000"/>
              <a:tabLst>
                <a:tab pos="711103" algn="l"/>
                <a:tab pos="1354109" algn="l"/>
                <a:tab pos="1997115" algn="l"/>
                <a:tab pos="2640121" algn="l"/>
                <a:tab pos="3283127" algn="l"/>
                <a:tab pos="3926133" algn="l"/>
                <a:tab pos="4569139" algn="l"/>
                <a:tab pos="5212145" algn="l"/>
                <a:tab pos="5855151" algn="l"/>
                <a:tab pos="6498157" algn="l"/>
                <a:tab pos="7141163" algn="l"/>
                <a:tab pos="7635697" algn="l"/>
              </a:tabLst>
            </a:pPr>
            <a:r>
              <a:rPr lang="en-GB" sz="1900" dirty="0" smtClean="0"/>
              <a:t>Intermediate energy beam transport section to remove longitudinal halo</a:t>
            </a:r>
          </a:p>
          <a:p>
            <a:pPr marL="338248" indent="-312572">
              <a:buSzPct val="125000"/>
              <a:tabLst>
                <a:tab pos="711103" algn="l"/>
                <a:tab pos="1354109" algn="l"/>
                <a:tab pos="1997115" algn="l"/>
                <a:tab pos="2640121" algn="l"/>
                <a:tab pos="3283127" algn="l"/>
                <a:tab pos="3926133" algn="l"/>
                <a:tab pos="4569139" algn="l"/>
                <a:tab pos="5212145" algn="l"/>
                <a:tab pos="5855151" algn="l"/>
                <a:tab pos="6498157" algn="l"/>
                <a:tab pos="7141163" algn="l"/>
                <a:tab pos="7635697" algn="l"/>
              </a:tabLst>
            </a:pPr>
            <a:r>
              <a:rPr lang="en-GB" sz="1900" dirty="0" smtClean="0"/>
              <a:t>Superconducting from 75 </a:t>
            </a:r>
            <a:r>
              <a:rPr lang="en-GB" sz="1900" dirty="0" err="1" smtClean="0"/>
              <a:t>MeV</a:t>
            </a:r>
            <a:endParaRPr lang="en-GB" sz="1900" dirty="0" smtClean="0"/>
          </a:p>
          <a:p>
            <a:pPr marL="338248" indent="-312572">
              <a:buSzPct val="125000"/>
              <a:tabLst>
                <a:tab pos="711103" algn="l"/>
                <a:tab pos="1354109" algn="l"/>
                <a:tab pos="1997115" algn="l"/>
                <a:tab pos="2640121" algn="l"/>
                <a:tab pos="3283127" algn="l"/>
                <a:tab pos="3926133" algn="l"/>
                <a:tab pos="4569139" algn="l"/>
                <a:tab pos="5212145" algn="l"/>
                <a:tab pos="5855151" algn="l"/>
                <a:tab pos="6498157" algn="l"/>
                <a:tab pos="7141163" algn="l"/>
                <a:tab pos="7635697" algn="l"/>
              </a:tabLst>
            </a:pPr>
            <a:r>
              <a:rPr lang="en-GB" sz="1900" dirty="0" smtClean="0"/>
              <a:t>RFQ and MEBT chopper based on FETS</a:t>
            </a:r>
          </a:p>
        </p:txBody>
      </p:sp>
      <p:pic>
        <p:nvPicPr>
          <p:cNvPr id="7988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70" y="5215786"/>
            <a:ext cx="7055314" cy="15361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271645" y="0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C. Prior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8775" y="6099969"/>
            <a:ext cx="2286279" cy="493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24" name="Rectangle 2"/>
          <p:cNvSpPr>
            <a:spLocks noChangeArrowheads="1"/>
          </p:cNvSpPr>
          <p:nvPr/>
        </p:nvSpPr>
        <p:spPr bwMode="auto">
          <a:xfrm>
            <a:off x="446539" y="910976"/>
            <a:ext cx="8252038" cy="62518"/>
          </a:xfrm>
          <a:prstGeom prst="rect">
            <a:avLst/>
          </a:prstGeom>
          <a:gradFill rotWithShape="0">
            <a:gsLst>
              <a:gs pos="0">
                <a:srgbClr val="FB0418"/>
              </a:gs>
              <a:gs pos="100000">
                <a:srgbClr val="322C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lIns="64301" tIns="32150" rIns="64301" bIns="32150" anchor="ctr"/>
          <a:lstStyle/>
          <a:p>
            <a:endParaRPr lang="en-US"/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26792" y="2233"/>
            <a:ext cx="9145116" cy="1062806"/>
          </a:xfrm>
        </p:spPr>
        <p:txBody>
          <a:bodyPr rIns="116956"/>
          <a:lstStyle/>
          <a:p>
            <a:pPr marL="40188">
              <a:tabLst>
                <a:tab pos="40188" algn="l"/>
                <a:tab pos="677613" algn="l"/>
                <a:tab pos="1320619" algn="l"/>
                <a:tab pos="1963625" algn="l"/>
                <a:tab pos="2606631" algn="l"/>
                <a:tab pos="3249637" algn="l"/>
                <a:tab pos="3892643" algn="l"/>
                <a:tab pos="4535649" algn="l"/>
                <a:tab pos="5178655" algn="l"/>
                <a:tab pos="5821661" algn="l"/>
                <a:tab pos="6464667" algn="l"/>
                <a:tab pos="7107673" algn="l"/>
                <a:tab pos="7126651" algn="l"/>
                <a:tab pos="7635697" algn="l"/>
                <a:tab pos="8144744" algn="l"/>
                <a:tab pos="8653790" algn="l"/>
              </a:tabLst>
            </a:pPr>
            <a:r>
              <a:rPr lang="en-GB" b="1" dirty="0" err="1" smtClean="0"/>
              <a:t>ASTeC</a:t>
            </a:r>
            <a:r>
              <a:rPr lang="en-GB" b="1" dirty="0" smtClean="0"/>
              <a:t>: FFAG Projects</a:t>
            </a:r>
          </a:p>
        </p:txBody>
      </p:sp>
      <p:sp>
        <p:nvSpPr>
          <p:cNvPr id="8192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30439" y="1313995"/>
            <a:ext cx="5420982" cy="4892032"/>
          </a:xfrm>
        </p:spPr>
        <p:txBody>
          <a:bodyPr rIns="40757"/>
          <a:lstStyle/>
          <a:p>
            <a:pPr marL="267919" indent="-240011">
              <a:spcBef>
                <a:spcPct val="0"/>
              </a:spcBef>
              <a:tabLst>
                <a:tab pos="640773" algn="l"/>
                <a:tab pos="1283780" algn="l"/>
                <a:tab pos="1926786" algn="l"/>
                <a:tab pos="2569792" algn="l"/>
                <a:tab pos="3212798" algn="l"/>
                <a:tab pos="3855804" algn="l"/>
                <a:tab pos="4498810" algn="l"/>
                <a:tab pos="5141816" algn="l"/>
                <a:tab pos="5784822" algn="l"/>
                <a:tab pos="6427828" algn="l"/>
                <a:tab pos="7070834" algn="l"/>
              </a:tabLst>
            </a:pPr>
            <a:r>
              <a:rPr lang="en-GB" sz="2200" dirty="0" smtClean="0"/>
              <a:t>Design and commissioning of </a:t>
            </a:r>
            <a:r>
              <a:rPr lang="en-GB" sz="2200" b="1" dirty="0" smtClean="0">
                <a:solidFill>
                  <a:srgbClr val="FF0000"/>
                </a:solidFill>
              </a:rPr>
              <a:t>EMMA</a:t>
            </a:r>
            <a:r>
              <a:rPr lang="en-GB" sz="2200" dirty="0" smtClean="0"/>
              <a:t> (test model for non-scaling FFAG)</a:t>
            </a:r>
          </a:p>
          <a:p>
            <a:pPr marL="267919" indent="-240011">
              <a:spcBef>
                <a:spcPts val="1600"/>
              </a:spcBef>
              <a:tabLst>
                <a:tab pos="640773" algn="l"/>
                <a:tab pos="1283780" algn="l"/>
                <a:tab pos="1926786" algn="l"/>
                <a:tab pos="2569792" algn="l"/>
                <a:tab pos="3212798" algn="l"/>
                <a:tab pos="3855804" algn="l"/>
                <a:tab pos="4498810" algn="l"/>
                <a:tab pos="5141816" algn="l"/>
                <a:tab pos="5784822" algn="l"/>
                <a:tab pos="6427828" algn="l"/>
                <a:tab pos="7070834" algn="l"/>
              </a:tabLst>
            </a:pPr>
            <a:r>
              <a:rPr lang="en-GB" sz="2200" dirty="0" smtClean="0"/>
              <a:t>Basic designs for </a:t>
            </a:r>
            <a:r>
              <a:rPr lang="en-GB" sz="2200" b="1" dirty="0" smtClean="0">
                <a:solidFill>
                  <a:srgbClr val="FF0000"/>
                </a:solidFill>
              </a:rPr>
              <a:t>PAMELA</a:t>
            </a:r>
            <a:r>
              <a:rPr lang="en-GB" sz="2200" dirty="0" smtClean="0"/>
              <a:t> (</a:t>
            </a:r>
            <a:r>
              <a:rPr lang="en-GB" sz="2200" b="1" dirty="0" smtClean="0">
                <a:solidFill>
                  <a:srgbClr val="00CC00"/>
                </a:solidFill>
              </a:rPr>
              <a:t>medical FFAG-based accelerators </a:t>
            </a:r>
            <a:r>
              <a:rPr lang="en-GB" sz="2200" dirty="0" smtClean="0"/>
              <a:t>at John Adams Institute)</a:t>
            </a:r>
          </a:p>
          <a:p>
            <a:pPr marL="267919" indent="-240011">
              <a:spcBef>
                <a:spcPts val="1064"/>
              </a:spcBef>
              <a:tabLst>
                <a:tab pos="640773" algn="l"/>
                <a:tab pos="1283780" algn="l"/>
                <a:tab pos="1926786" algn="l"/>
                <a:tab pos="2569792" algn="l"/>
                <a:tab pos="3212798" algn="l"/>
                <a:tab pos="3855804" algn="l"/>
                <a:tab pos="4498810" algn="l"/>
                <a:tab pos="5141816" algn="l"/>
                <a:tab pos="5784822" algn="l"/>
                <a:tab pos="6427828" algn="l"/>
                <a:tab pos="7070834" algn="l"/>
              </a:tabLst>
            </a:pPr>
            <a:r>
              <a:rPr lang="en-GB" sz="2200" dirty="0" smtClean="0"/>
              <a:t>Other designs of FFAGs for </a:t>
            </a:r>
            <a:r>
              <a:rPr lang="en-GB" sz="2200" dirty="0" err="1" smtClean="0"/>
              <a:t>muon</a:t>
            </a:r>
            <a:r>
              <a:rPr lang="en-GB" sz="2200" dirty="0" smtClean="0"/>
              <a:t> and proton acceleration</a:t>
            </a:r>
          </a:p>
          <a:p>
            <a:pPr marL="549234" lvl="1" indent="-199823">
              <a:spcBef>
                <a:spcPts val="1064"/>
              </a:spcBef>
              <a:tabLst>
                <a:tab pos="640773" algn="l"/>
                <a:tab pos="1283780" algn="l"/>
                <a:tab pos="1926786" algn="l"/>
                <a:tab pos="2569792" algn="l"/>
                <a:tab pos="3212798" algn="l"/>
                <a:tab pos="3855804" algn="l"/>
                <a:tab pos="4498810" algn="l"/>
                <a:tab pos="5141816" algn="l"/>
                <a:tab pos="5784822" algn="l"/>
                <a:tab pos="6427828" algn="l"/>
                <a:tab pos="7070834" algn="l"/>
              </a:tabLst>
            </a:pPr>
            <a:r>
              <a:rPr lang="en-GB" sz="1800" dirty="0" smtClean="0"/>
              <a:t>new ideas of “</a:t>
            </a:r>
            <a:r>
              <a:rPr lang="en-GB" sz="1800" dirty="0" err="1" smtClean="0">
                <a:solidFill>
                  <a:srgbClr val="CC0033"/>
                </a:solidFill>
              </a:rPr>
              <a:t>pumplet</a:t>
            </a:r>
            <a:r>
              <a:rPr lang="en-GB" sz="1800" dirty="0" smtClean="0"/>
              <a:t>” structure and vertical orbit excursion FFAG</a:t>
            </a:r>
          </a:p>
          <a:p>
            <a:pPr marL="549234" lvl="1" indent="-199823">
              <a:spcBef>
                <a:spcPts val="1064"/>
              </a:spcBef>
              <a:tabLst>
                <a:tab pos="640773" algn="l"/>
                <a:tab pos="1283780" algn="l"/>
                <a:tab pos="1926786" algn="l"/>
                <a:tab pos="2569792" algn="l"/>
                <a:tab pos="3212798" algn="l"/>
                <a:tab pos="3855804" algn="l"/>
                <a:tab pos="4498810" algn="l"/>
                <a:tab pos="5141816" algn="l"/>
                <a:tab pos="5784822" algn="l"/>
                <a:tab pos="6427828" algn="l"/>
                <a:tab pos="7070834" algn="l"/>
              </a:tabLst>
            </a:pPr>
            <a:r>
              <a:rPr lang="en-GB" sz="1800" dirty="0" smtClean="0"/>
              <a:t>new ideas for beam transport using FFAG-type magnets</a:t>
            </a:r>
          </a:p>
          <a:p>
            <a:pPr marL="267919" indent="-240011">
              <a:spcBef>
                <a:spcPts val="1195"/>
              </a:spcBef>
              <a:tabLst>
                <a:tab pos="640773" algn="l"/>
                <a:tab pos="1283780" algn="l"/>
                <a:tab pos="1926786" algn="l"/>
                <a:tab pos="2569792" algn="l"/>
                <a:tab pos="3212798" algn="l"/>
                <a:tab pos="3855804" algn="l"/>
                <a:tab pos="4498810" algn="l"/>
                <a:tab pos="5141816" algn="l"/>
                <a:tab pos="5784822" algn="l"/>
                <a:tab pos="6427828" algn="l"/>
                <a:tab pos="7070834" algn="l"/>
              </a:tabLst>
            </a:pPr>
            <a:r>
              <a:rPr lang="en-GB" sz="2200" dirty="0" smtClean="0"/>
              <a:t>High power accelerators for </a:t>
            </a:r>
            <a:r>
              <a:rPr lang="en-GB" sz="2200" b="1" dirty="0" smtClean="0">
                <a:solidFill>
                  <a:srgbClr val="00CC00"/>
                </a:solidFill>
              </a:rPr>
              <a:t>accelerator-driven sub-critical reactors</a:t>
            </a:r>
            <a:r>
              <a:rPr lang="en-GB" sz="2200" dirty="0" smtClean="0"/>
              <a:t> (ADSR)</a:t>
            </a:r>
          </a:p>
        </p:txBody>
      </p:sp>
      <p:sp>
        <p:nvSpPr>
          <p:cNvPr id="81927" name="Rectangle 8"/>
          <p:cNvSpPr>
            <a:spLocks noChangeArrowheads="1"/>
          </p:cNvSpPr>
          <p:nvPr/>
        </p:nvSpPr>
        <p:spPr bwMode="auto">
          <a:xfrm>
            <a:off x="5885382" y="3429558"/>
            <a:ext cx="3072187" cy="3215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40757" bIns="0"/>
          <a:lstStyle/>
          <a:p>
            <a:pPr marL="40188" algn="ctr">
              <a:tabLst>
                <a:tab pos="40188" algn="l"/>
                <a:tab pos="683194" algn="l"/>
                <a:tab pos="1326200" algn="l"/>
                <a:tab pos="1969206" algn="l"/>
                <a:tab pos="2612212" algn="l"/>
                <a:tab pos="3255218" algn="l"/>
                <a:tab pos="3898224" algn="l"/>
                <a:tab pos="4541230" algn="l"/>
                <a:tab pos="5184237" algn="l"/>
                <a:tab pos="5827243" algn="l"/>
                <a:tab pos="6470249" algn="l"/>
                <a:tab pos="7113255" algn="l"/>
              </a:tabLst>
            </a:pPr>
            <a:r>
              <a:rPr lang="en-GB" sz="1100" dirty="0">
                <a:solidFill>
                  <a:srgbClr val="000000"/>
                </a:solidFill>
              </a:rPr>
              <a:t>Novel </a:t>
            </a:r>
            <a:r>
              <a:rPr lang="en-GB" sz="1100" dirty="0" err="1">
                <a:solidFill>
                  <a:srgbClr val="000000"/>
                </a:solidFill>
              </a:rPr>
              <a:t>Pumplet</a:t>
            </a:r>
            <a:r>
              <a:rPr lang="en-GB" sz="1100" dirty="0">
                <a:solidFill>
                  <a:srgbClr val="000000"/>
                </a:solidFill>
              </a:rPr>
              <a:t> structure for proton FFAG</a:t>
            </a:r>
            <a:r>
              <a:rPr lang="en-GB" sz="17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8192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0729" y="3586970"/>
            <a:ext cx="3232941" cy="23366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29" name="Rectangle 10"/>
          <p:cNvSpPr>
            <a:spLocks noChangeArrowheads="1"/>
          </p:cNvSpPr>
          <p:nvPr/>
        </p:nvSpPr>
        <p:spPr bwMode="auto">
          <a:xfrm>
            <a:off x="5885382" y="5805241"/>
            <a:ext cx="3072187" cy="232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40757" bIns="0"/>
          <a:lstStyle/>
          <a:p>
            <a:pPr marL="40188" algn="ctr">
              <a:tabLst>
                <a:tab pos="40188" algn="l"/>
                <a:tab pos="683194" algn="l"/>
                <a:tab pos="1326200" algn="l"/>
                <a:tab pos="1969206" algn="l"/>
                <a:tab pos="2612212" algn="l"/>
                <a:tab pos="3255218" algn="l"/>
                <a:tab pos="3898224" algn="l"/>
                <a:tab pos="4541230" algn="l"/>
                <a:tab pos="5184237" algn="l"/>
                <a:tab pos="5827243" algn="l"/>
                <a:tab pos="6470249" algn="l"/>
                <a:tab pos="7113255" algn="l"/>
              </a:tabLst>
            </a:pPr>
            <a:r>
              <a:rPr lang="en-GB" sz="1100" dirty="0">
                <a:solidFill>
                  <a:srgbClr val="000000"/>
                </a:solidFill>
              </a:rPr>
              <a:t> Fully isochronous proton FFAG for ADSR</a:t>
            </a:r>
          </a:p>
        </p:txBody>
      </p:sp>
      <p:pic>
        <p:nvPicPr>
          <p:cNvPr id="81930" name="Picture 14" descr="combined_pictur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5571" y="1017034"/>
            <a:ext cx="2932644" cy="249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271645" y="0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C. Prior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4578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EuroLumi2: optics design</a:t>
            </a:r>
            <a:endParaRPr lang="en-US" sz="2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r>
              <a:rPr lang="en-US" b="1" dirty="0" smtClean="0"/>
              <a:t>building on success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838200"/>
            <a:ext cx="64008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CARE-HHH 2004-2008:</a:t>
            </a:r>
          </a:p>
          <a:p>
            <a:pPr marL="111125" indent="-111125"/>
            <a:r>
              <a:rPr lang="en-US" sz="1800" dirty="0" smtClean="0"/>
              <a:t>WP1: Advancements in </a:t>
            </a:r>
            <a:r>
              <a:rPr lang="en-US" sz="1800" b="1" dirty="0" smtClean="0"/>
              <a:t>Accelerator Magnet Technologies </a:t>
            </a:r>
            <a:r>
              <a:rPr lang="en-US" sz="1800" dirty="0" smtClean="0">
                <a:hlinkClick r:id="rId2"/>
              </a:rPr>
              <a:t>AMT</a:t>
            </a:r>
            <a:endParaRPr lang="en-US" sz="1800" dirty="0" smtClean="0"/>
          </a:p>
          <a:p>
            <a:pPr marL="111125" indent="-111125"/>
            <a:r>
              <a:rPr lang="en-US" sz="1800" dirty="0" smtClean="0"/>
              <a:t>WP2: Novel Methods for </a:t>
            </a:r>
            <a:r>
              <a:rPr lang="en-US" sz="1800" b="1" dirty="0" smtClean="0"/>
              <a:t>Accelerator Beam Instrumentation</a:t>
            </a:r>
            <a:r>
              <a:rPr lang="en-US" sz="1800" dirty="0" smtClean="0"/>
              <a:t> </a:t>
            </a:r>
            <a:r>
              <a:rPr lang="en-US" sz="1800" dirty="0" smtClean="0">
                <a:hlinkClick r:id="rId3"/>
              </a:rPr>
              <a:t>ABI</a:t>
            </a:r>
            <a:endParaRPr lang="en-US" sz="1800" dirty="0" smtClean="0"/>
          </a:p>
          <a:p>
            <a:pPr marL="111125" indent="-111125"/>
            <a:r>
              <a:rPr lang="en-US" sz="1800" dirty="0" smtClean="0"/>
              <a:t>WP3: </a:t>
            </a:r>
            <a:r>
              <a:rPr lang="en-US" sz="1800" b="1" dirty="0" smtClean="0"/>
              <a:t>Accelerator Physics and synchrotron Design</a:t>
            </a:r>
            <a:r>
              <a:rPr lang="en-US" sz="1800" dirty="0" smtClean="0"/>
              <a:t> </a:t>
            </a:r>
            <a:r>
              <a:rPr lang="en-US" sz="1800" dirty="0" smtClean="0">
                <a:hlinkClick r:id="rId4" action="ppaction://hlinkfile"/>
              </a:rPr>
              <a:t>APD</a:t>
            </a:r>
            <a:endParaRPr lang="en-US" dirty="0" smtClean="0"/>
          </a:p>
          <a:p>
            <a:pPr>
              <a:buNone/>
            </a:pPr>
            <a:r>
              <a:rPr lang="en-US" sz="2000" dirty="0" smtClean="0"/>
              <a:t>LHC upgrade, upgrade of LHC injector complex, FAIR, magnets, instrumentation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39 primary HHH workshops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156 HHH documents</a:t>
            </a:r>
            <a:r>
              <a:rPr lang="en-US" sz="2000" dirty="0" smtClean="0"/>
              <a:t>,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numerous exchanges of scientists</a:t>
            </a:r>
          </a:p>
          <a:p>
            <a:pPr>
              <a:buNone/>
            </a:pPr>
            <a:r>
              <a:rPr lang="en-US" sz="900" dirty="0" smtClean="0"/>
              <a:t> 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err="1" smtClean="0"/>
              <a:t>EuCARD</a:t>
            </a:r>
            <a:r>
              <a:rPr lang="en-US" dirty="0" smtClean="0"/>
              <a:t>-</a:t>
            </a:r>
            <a:r>
              <a:rPr lang="en-US" dirty="0" err="1" smtClean="0"/>
              <a:t>AccNet</a:t>
            </a:r>
            <a:r>
              <a:rPr lang="en-US" dirty="0" smtClean="0"/>
              <a:t> 2009-2012:</a:t>
            </a:r>
          </a:p>
          <a:p>
            <a:pPr marL="111125" indent="-111125"/>
            <a:r>
              <a:rPr lang="en-US" sz="1800" dirty="0" smtClean="0">
                <a:solidFill>
                  <a:prstClr val="black"/>
                </a:solidFill>
              </a:rPr>
              <a:t>WP1: Coordination and communication</a:t>
            </a:r>
          </a:p>
          <a:p>
            <a:pPr marL="111125" indent="-111125"/>
            <a:r>
              <a:rPr lang="en-US" sz="1800" dirty="0" smtClean="0">
                <a:solidFill>
                  <a:prstClr val="black"/>
                </a:solidFill>
              </a:rPr>
              <a:t>WP2: </a:t>
            </a:r>
            <a:r>
              <a:rPr lang="en-US" sz="1800" dirty="0" err="1" smtClean="0">
                <a:solidFill>
                  <a:prstClr val="black"/>
                </a:solidFill>
              </a:rPr>
              <a:t>EuroLumi</a:t>
            </a:r>
            <a:r>
              <a:rPr lang="en-US" sz="1800" dirty="0" smtClean="0">
                <a:solidFill>
                  <a:prstClr val="black"/>
                </a:solidFill>
              </a:rPr>
              <a:t> network (</a:t>
            </a:r>
            <a:r>
              <a:rPr lang="en-US" sz="1800" b="1" dirty="0" smtClean="0">
                <a:solidFill>
                  <a:prstClr val="black"/>
                </a:solidFill>
              </a:rPr>
              <a:t>accelerator performance</a:t>
            </a:r>
            <a:r>
              <a:rPr lang="en-US" sz="1800" dirty="0" smtClean="0">
                <a:solidFill>
                  <a:prstClr val="black"/>
                </a:solidFill>
              </a:rPr>
              <a:t>)</a:t>
            </a:r>
          </a:p>
          <a:p>
            <a:pPr marL="111125" indent="-111125"/>
            <a:r>
              <a:rPr lang="en-US" sz="1800" dirty="0" smtClean="0">
                <a:solidFill>
                  <a:prstClr val="black"/>
                </a:solidFill>
              </a:rPr>
              <a:t>WP3: </a:t>
            </a:r>
            <a:r>
              <a:rPr lang="en-US" sz="1800" dirty="0" err="1" smtClean="0">
                <a:solidFill>
                  <a:prstClr val="black"/>
                </a:solidFill>
              </a:rPr>
              <a:t>RFTech</a:t>
            </a:r>
            <a:r>
              <a:rPr lang="en-US" sz="1800" dirty="0" smtClean="0">
                <a:solidFill>
                  <a:prstClr val="black"/>
                </a:solidFill>
              </a:rPr>
              <a:t> network (</a:t>
            </a:r>
            <a:r>
              <a:rPr lang="en-US" sz="1800" b="1" dirty="0" smtClean="0">
                <a:solidFill>
                  <a:prstClr val="black"/>
                </a:solidFill>
              </a:rPr>
              <a:t>RF technologies</a:t>
            </a:r>
            <a:r>
              <a:rPr lang="en-US" sz="1800" dirty="0" smtClean="0">
                <a:solidFill>
                  <a:prstClr val="black"/>
                </a:solidFill>
              </a:rPr>
              <a:t>)</a:t>
            </a:r>
          </a:p>
          <a:p>
            <a:pPr marL="111125" indent="-111125"/>
            <a:r>
              <a:rPr lang="en-US" sz="1800" dirty="0" smtClean="0">
                <a:solidFill>
                  <a:prstClr val="black"/>
                </a:solidFill>
              </a:rPr>
              <a:t>WP4: </a:t>
            </a:r>
            <a:r>
              <a:rPr lang="en-US" sz="1800" dirty="0" err="1" smtClean="0">
                <a:solidFill>
                  <a:prstClr val="black"/>
                </a:solidFill>
              </a:rPr>
              <a:t>EuroNNAc</a:t>
            </a:r>
            <a:r>
              <a:rPr lang="en-US" sz="1800" dirty="0" smtClean="0">
                <a:solidFill>
                  <a:prstClr val="black"/>
                </a:solidFill>
              </a:rPr>
              <a:t> (</a:t>
            </a:r>
            <a:r>
              <a:rPr lang="en-US" sz="1800" b="1" dirty="0" smtClean="0">
                <a:solidFill>
                  <a:prstClr val="black"/>
                </a:solidFill>
              </a:rPr>
              <a:t>advanced accelerator techniques</a:t>
            </a:r>
            <a:r>
              <a:rPr lang="en-US" sz="1800" dirty="0" smtClean="0">
                <a:solidFill>
                  <a:prstClr val="black"/>
                </a:solidFill>
              </a:rPr>
              <a:t>)</a:t>
            </a:r>
          </a:p>
          <a:p>
            <a:pPr lv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13 primary </a:t>
            </a:r>
            <a:r>
              <a:rPr lang="en-US" sz="2000" b="1" dirty="0" err="1" smtClean="0">
                <a:solidFill>
                  <a:srgbClr val="FF0000"/>
                </a:solidFill>
              </a:rPr>
              <a:t>AccNet</a:t>
            </a:r>
            <a:r>
              <a:rPr lang="en-US" sz="2000" b="1" dirty="0" smtClean="0">
                <a:solidFill>
                  <a:srgbClr val="FF0000"/>
                </a:solidFill>
              </a:rPr>
              <a:t> workshops</a:t>
            </a:r>
            <a:r>
              <a:rPr lang="en-US" sz="2000" dirty="0" smtClean="0">
                <a:solidFill>
                  <a:prstClr val="black"/>
                </a:solidFill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68 </a:t>
            </a:r>
            <a:r>
              <a:rPr lang="en-US" sz="2000" b="1" dirty="0" err="1" smtClean="0">
                <a:solidFill>
                  <a:srgbClr val="FF0000"/>
                </a:solidFill>
              </a:rPr>
              <a:t>AccNet</a:t>
            </a:r>
            <a:r>
              <a:rPr lang="en-US" sz="2000" b="1" dirty="0" smtClean="0">
                <a:solidFill>
                  <a:srgbClr val="FF0000"/>
                </a:solidFill>
              </a:rPr>
              <a:t> documents</a:t>
            </a:r>
            <a:r>
              <a:rPr lang="en-US" sz="2000" dirty="0" smtClean="0">
                <a:solidFill>
                  <a:prstClr val="black"/>
                </a:solidFill>
              </a:rPr>
              <a:t>,</a:t>
            </a:r>
          </a:p>
          <a:p>
            <a:pPr lv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numerous exchanges of scientists </a:t>
            </a:r>
            <a:r>
              <a:rPr lang="en-US" sz="2000" b="1" i="1" dirty="0" smtClean="0"/>
              <a:t>– and counting</a:t>
            </a:r>
          </a:p>
          <a:p>
            <a:pPr marL="111125" indent="-111125"/>
            <a:endParaRPr lang="en-US" sz="1800" dirty="0" smtClean="0">
              <a:solidFill>
                <a:prstClr val="black"/>
              </a:solidFill>
            </a:endParaRPr>
          </a:p>
          <a:p>
            <a:pPr marL="111125" indent="-111125">
              <a:buNone/>
            </a:pPr>
            <a:endParaRPr lang="en-US" sz="1800" dirty="0" smtClean="0">
              <a:solidFill>
                <a:prstClr val="black"/>
              </a:solidFill>
            </a:endParaRPr>
          </a:p>
          <a:p>
            <a:pPr marL="111125" indent="-111125"/>
            <a:endParaRPr lang="en-US" sz="1800" dirty="0" smtClean="0">
              <a:solidFill>
                <a:prstClr val="black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are-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914400"/>
            <a:ext cx="1339290" cy="990600"/>
          </a:xfrm>
          <a:prstGeom prst="rect">
            <a:avLst/>
          </a:prstGeom>
        </p:spPr>
      </p:pic>
      <p:pic>
        <p:nvPicPr>
          <p:cNvPr id="5" name="Picture 4" descr="logo-HEHIHB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" y="914400"/>
            <a:ext cx="1524000" cy="1031711"/>
          </a:xfrm>
          <a:prstGeom prst="rect">
            <a:avLst/>
          </a:prstGeom>
        </p:spPr>
      </p:pic>
      <p:pic>
        <p:nvPicPr>
          <p:cNvPr id="6" name="Picture 5" descr="logo-EuCAR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267200"/>
            <a:ext cx="1447800" cy="687705"/>
          </a:xfrm>
          <a:prstGeom prst="rect">
            <a:avLst/>
          </a:prstGeom>
        </p:spPr>
      </p:pic>
      <p:pic>
        <p:nvPicPr>
          <p:cNvPr id="8" name="Picture 7" descr="accnet-logo-extremelysmal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0" y="4343400"/>
            <a:ext cx="1394460" cy="598932"/>
          </a:xfrm>
          <a:prstGeom prst="rect">
            <a:avLst/>
          </a:prstGeom>
        </p:spPr>
      </p:pic>
      <p:pic>
        <p:nvPicPr>
          <p:cNvPr id="9" name="Picture 5" descr="HHH-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1981200"/>
            <a:ext cx="219456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-76200" y="251460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impact: </a:t>
            </a:r>
            <a:r>
              <a:rPr lang="en-US" b="1" dirty="0" smtClean="0">
                <a:solidFill>
                  <a:srgbClr val="0000CC"/>
                </a:solidFill>
              </a:rPr>
              <a:t>High-Luminosity LHC,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luminosity  leveling, LHC IR upgrade, large </a:t>
            </a:r>
            <a:r>
              <a:rPr lang="en-US" b="1" dirty="0" err="1" smtClean="0">
                <a:solidFill>
                  <a:srgbClr val="0000CC"/>
                </a:solidFill>
              </a:rPr>
              <a:t>Piwinski</a:t>
            </a:r>
            <a:r>
              <a:rPr lang="en-US" b="1" dirty="0" smtClean="0">
                <a:solidFill>
                  <a:srgbClr val="0000CC"/>
                </a:solidFill>
              </a:rPr>
              <a:t> angle scheme, injector upgrade, anti e-cloud coatings, ESA, crystal collimation, CERN-GSI studies,…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impact: </a:t>
            </a:r>
            <a:r>
              <a:rPr lang="en-US" b="1" dirty="0" smtClean="0">
                <a:solidFill>
                  <a:srgbClr val="0000CC"/>
                </a:solidFill>
              </a:rPr>
              <a:t>HL-LHC crab cavities, High-Energy LHC, joint e-cloud efforts, roadmap for SRF test facilities, community organizer for RF technologies &amp; plasma acceleration,…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lvl="0">
              <a:defRPr/>
            </a:pPr>
            <a:r>
              <a:rPr lang="en-US" b="1" dirty="0" smtClean="0"/>
              <a:t>SuperB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75688" cy="54625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400" dirty="0" smtClean="0"/>
              <a:t>2-ring, asymmetric energy (e</a:t>
            </a:r>
            <a:r>
              <a:rPr lang="it-IT" sz="2400" baseline="30000" dirty="0" smtClean="0"/>
              <a:t>- </a:t>
            </a:r>
            <a:r>
              <a:rPr lang="it-IT" sz="2400" dirty="0" smtClean="0"/>
              <a:t>@ 4.18, e</a:t>
            </a:r>
            <a:r>
              <a:rPr lang="it-IT" sz="2400" baseline="30000" dirty="0" smtClean="0"/>
              <a:t>+</a:t>
            </a:r>
            <a:r>
              <a:rPr lang="it-IT" sz="2400" dirty="0" smtClean="0"/>
              <a:t> @ 6.7 GeV) collider with: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000" b="1" dirty="0" smtClean="0">
                <a:solidFill>
                  <a:srgbClr val="0000CC"/>
                </a:solidFill>
              </a:rPr>
              <a:t>large </a:t>
            </a:r>
            <a:r>
              <a:rPr lang="it-IT" sz="2000" b="1" dirty="0" err="1" smtClean="0">
                <a:solidFill>
                  <a:srgbClr val="0000CC"/>
                </a:solidFill>
              </a:rPr>
              <a:t>Piwinski</a:t>
            </a:r>
            <a:r>
              <a:rPr lang="it-IT" sz="2000" b="1" dirty="0" smtClean="0">
                <a:solidFill>
                  <a:srgbClr val="0000CC"/>
                </a:solidFill>
              </a:rPr>
              <a:t> angle and “</a:t>
            </a:r>
            <a:r>
              <a:rPr lang="it-IT" sz="2000" b="1" dirty="0" err="1" smtClean="0">
                <a:solidFill>
                  <a:srgbClr val="0000CC"/>
                </a:solidFill>
              </a:rPr>
              <a:t>crab</a:t>
            </a:r>
            <a:r>
              <a:rPr lang="it-IT" sz="2000" b="1" dirty="0" smtClean="0">
                <a:solidFill>
                  <a:srgbClr val="0000CC"/>
                </a:solidFill>
              </a:rPr>
              <a:t> </a:t>
            </a:r>
            <a:r>
              <a:rPr lang="it-IT" sz="2000" b="1" dirty="0" err="1" smtClean="0">
                <a:solidFill>
                  <a:srgbClr val="0000CC"/>
                </a:solidFill>
              </a:rPr>
              <a:t>waist</a:t>
            </a:r>
            <a:r>
              <a:rPr lang="it-IT" sz="2000" b="1" dirty="0" smtClean="0">
                <a:solidFill>
                  <a:srgbClr val="0000CC"/>
                </a:solidFill>
              </a:rPr>
              <a:t>” </a:t>
            </a:r>
            <a:r>
              <a:rPr lang="it-IT" sz="2000" dirty="0" smtClean="0"/>
              <a:t>(LPA &amp; CW) </a:t>
            </a:r>
            <a:r>
              <a:rPr lang="it-IT" sz="2000" dirty="0" err="1" smtClean="0"/>
              <a:t>collision</a:t>
            </a:r>
            <a:r>
              <a:rPr lang="it-IT" sz="2000" dirty="0" smtClean="0"/>
              <a:t> </a:t>
            </a:r>
            <a:r>
              <a:rPr lang="it-IT" sz="2000" dirty="0" err="1" smtClean="0"/>
              <a:t>scheme</a:t>
            </a:r>
            <a:endParaRPr lang="it-IT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it-IT" sz="2000" b="1" dirty="0" smtClean="0">
                <a:solidFill>
                  <a:srgbClr val="00CC00"/>
                </a:solidFill>
              </a:rPr>
              <a:t>ultra </a:t>
            </a:r>
            <a:r>
              <a:rPr lang="it-IT" sz="2000" b="1" dirty="0" err="1" smtClean="0">
                <a:solidFill>
                  <a:srgbClr val="00CC00"/>
                </a:solidFill>
              </a:rPr>
              <a:t>low</a:t>
            </a:r>
            <a:r>
              <a:rPr lang="it-IT" sz="2000" b="1" dirty="0" smtClean="0">
                <a:solidFill>
                  <a:srgbClr val="00CC00"/>
                </a:solidFill>
              </a:rPr>
              <a:t> emittance lattice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000" b="1" dirty="0" err="1" smtClean="0">
                <a:solidFill>
                  <a:srgbClr val="0000CC"/>
                </a:solidFill>
              </a:rPr>
              <a:t>longitudinally</a:t>
            </a:r>
            <a:r>
              <a:rPr lang="it-IT" sz="2000" b="1" dirty="0" smtClean="0">
                <a:solidFill>
                  <a:srgbClr val="0000CC"/>
                </a:solidFill>
              </a:rPr>
              <a:t> </a:t>
            </a:r>
            <a:r>
              <a:rPr lang="it-IT" sz="2000" b="1" dirty="0" err="1" smtClean="0">
                <a:solidFill>
                  <a:srgbClr val="0000CC"/>
                </a:solidFill>
              </a:rPr>
              <a:t>polarized</a:t>
            </a:r>
            <a:r>
              <a:rPr lang="it-IT" sz="2000" b="1" dirty="0" smtClean="0">
                <a:solidFill>
                  <a:srgbClr val="0000CC"/>
                </a:solidFill>
              </a:rPr>
              <a:t> electron </a:t>
            </a:r>
            <a:r>
              <a:rPr lang="it-IT" sz="2000" b="1" dirty="0" err="1" smtClean="0">
                <a:solidFill>
                  <a:srgbClr val="0000CC"/>
                </a:solidFill>
              </a:rPr>
              <a:t>beam</a:t>
            </a:r>
            <a:endParaRPr lang="it-IT" sz="2000" b="1" dirty="0" smtClean="0">
              <a:solidFill>
                <a:srgbClr val="0000CC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it-IT" sz="2400" dirty="0" smtClean="0">
                <a:solidFill>
                  <a:srgbClr val="FF0000"/>
                </a:solidFill>
              </a:rPr>
              <a:t>target </a:t>
            </a:r>
            <a:r>
              <a:rPr lang="it-IT" sz="2400" dirty="0" err="1" smtClean="0">
                <a:solidFill>
                  <a:srgbClr val="FF0000"/>
                </a:solidFill>
              </a:rPr>
              <a:t>luminosity</a:t>
            </a:r>
            <a:r>
              <a:rPr lang="it-IT" sz="2400" dirty="0" smtClean="0">
                <a:solidFill>
                  <a:srgbClr val="FF0000"/>
                </a:solidFill>
              </a:rPr>
              <a:t> of 10</a:t>
            </a:r>
            <a:r>
              <a:rPr lang="it-IT" sz="2400" baseline="30000" dirty="0" smtClean="0">
                <a:solidFill>
                  <a:srgbClr val="FF0000"/>
                </a:solidFill>
              </a:rPr>
              <a:t>36</a:t>
            </a:r>
            <a:r>
              <a:rPr lang="it-IT" sz="2400" dirty="0" smtClean="0">
                <a:solidFill>
                  <a:srgbClr val="FF0000"/>
                </a:solidFill>
              </a:rPr>
              <a:t> cm</a:t>
            </a:r>
            <a:r>
              <a:rPr lang="it-IT" sz="2400" baseline="30000" dirty="0" smtClean="0">
                <a:solidFill>
                  <a:srgbClr val="FF0000"/>
                </a:solidFill>
              </a:rPr>
              <a:t>-2</a:t>
            </a:r>
            <a:r>
              <a:rPr lang="it-IT" sz="2400" dirty="0" smtClean="0">
                <a:solidFill>
                  <a:srgbClr val="FF0000"/>
                </a:solidFill>
              </a:rPr>
              <a:t> s</a:t>
            </a:r>
            <a:r>
              <a:rPr lang="it-IT" sz="2400" baseline="30000" dirty="0" smtClean="0">
                <a:solidFill>
                  <a:srgbClr val="FF0000"/>
                </a:solidFill>
              </a:rPr>
              <a:t>-1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000" dirty="0" err="1" smtClean="0"/>
              <a:t>possibility</a:t>
            </a:r>
            <a:r>
              <a:rPr lang="it-IT" sz="2000" dirty="0" smtClean="0"/>
              <a:t> to </a:t>
            </a:r>
            <a:r>
              <a:rPr lang="it-IT" sz="2000" dirty="0" err="1" smtClean="0"/>
              <a:t>run</a:t>
            </a:r>
            <a:r>
              <a:rPr lang="it-IT" sz="2000" dirty="0" smtClean="0"/>
              <a:t> </a:t>
            </a:r>
            <a:r>
              <a:rPr lang="it-IT" sz="2000" dirty="0" err="1" smtClean="0"/>
              <a:t>at</a:t>
            </a:r>
            <a:r>
              <a:rPr lang="it-IT" sz="2000" dirty="0" smtClean="0"/>
              <a:t> </a:t>
            </a:r>
            <a:r>
              <a:rPr lang="it-IT" sz="2000" dirty="0" smtClean="0">
                <a:latin typeface="Symbol" pitchFamily="18" charset="2"/>
              </a:rPr>
              <a:t>t</a:t>
            </a:r>
            <a:r>
              <a:rPr lang="it-IT" sz="2000" dirty="0" smtClean="0"/>
              <a:t>/charm </a:t>
            </a:r>
            <a:r>
              <a:rPr lang="it-IT" sz="2000" dirty="0" err="1" smtClean="0"/>
              <a:t>threshold</a:t>
            </a:r>
            <a:r>
              <a:rPr lang="it-IT" sz="2000" dirty="0" smtClean="0"/>
              <a:t> with L = </a:t>
            </a:r>
            <a:r>
              <a:rPr lang="it-IT" sz="2000" dirty="0" smtClean="0">
                <a:solidFill>
                  <a:srgbClr val="FF0000"/>
                </a:solidFill>
              </a:rPr>
              <a:t>10</a:t>
            </a:r>
            <a:r>
              <a:rPr lang="it-IT" sz="2000" baseline="30000" dirty="0" smtClean="0">
                <a:solidFill>
                  <a:srgbClr val="FF0000"/>
                </a:solidFill>
              </a:rPr>
              <a:t>35</a:t>
            </a:r>
            <a:r>
              <a:rPr lang="it-IT" sz="2000" dirty="0" smtClean="0">
                <a:solidFill>
                  <a:srgbClr val="FF0000"/>
                </a:solidFill>
              </a:rPr>
              <a:t> cm</a:t>
            </a:r>
            <a:r>
              <a:rPr lang="it-IT" sz="2000" baseline="30000" dirty="0" smtClean="0">
                <a:solidFill>
                  <a:srgbClr val="FF0000"/>
                </a:solidFill>
              </a:rPr>
              <a:t>-2</a:t>
            </a:r>
            <a:r>
              <a:rPr lang="it-IT" sz="2000" dirty="0" smtClean="0">
                <a:solidFill>
                  <a:srgbClr val="FF0000"/>
                </a:solidFill>
              </a:rPr>
              <a:t> s</a:t>
            </a:r>
            <a:r>
              <a:rPr lang="it-IT" sz="2000" baseline="30000" dirty="0" smtClean="0">
                <a:solidFill>
                  <a:srgbClr val="FF0000"/>
                </a:solidFill>
              </a:rPr>
              <a:t>-1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2000" dirty="0" smtClean="0"/>
          </a:p>
          <a:p>
            <a:pPr eaLnBrk="1" hangingPunct="1">
              <a:lnSpc>
                <a:spcPct val="80000"/>
              </a:lnSpc>
            </a:pPr>
            <a:r>
              <a:rPr lang="it-IT" sz="2400" dirty="0" smtClean="0"/>
              <a:t>several design criteria: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0000CC"/>
                </a:solidFill>
              </a:rPr>
              <a:t>minimum construction costs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0000CC"/>
                </a:solidFill>
              </a:rPr>
              <a:t>minimum operating </a:t>
            </a:r>
            <a:r>
              <a:rPr lang="en-US" sz="2000" b="1" dirty="0" err="1" smtClean="0">
                <a:solidFill>
                  <a:srgbClr val="0000CC"/>
                </a:solidFill>
              </a:rPr>
              <a:t>rcosts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0000CC"/>
                </a:solidFill>
              </a:rPr>
              <a:t>minimize wall-plug power and water consumption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0000CC"/>
                </a:solidFill>
              </a:rPr>
              <a:t>maximum reuse of the PEP-II B-Factory (SLAC) hardware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2000" dirty="0" smtClean="0">
              <a:solidFill>
                <a:srgbClr val="66FF3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it-IT" sz="2400" dirty="0" smtClean="0"/>
              <a:t>SuperB can also be a good “light source”: there will be some Synchrotron Radiation beamlines, in collaboration with Italian Institute of Technology (IIT)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87300" y="0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Biagini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578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EuroLumi2: large </a:t>
            </a:r>
            <a:r>
              <a:rPr lang="en-US" sz="2000" b="1" dirty="0" err="1" smtClean="0">
                <a:solidFill>
                  <a:srgbClr val="0000CC"/>
                </a:solidFill>
              </a:rPr>
              <a:t>Piwinski</a:t>
            </a:r>
            <a:r>
              <a:rPr lang="en-US" sz="2000" b="1" dirty="0" smtClean="0">
                <a:solidFill>
                  <a:srgbClr val="0000CC"/>
                </a:solidFill>
              </a:rPr>
              <a:t> angle, crab waist, polarization, low emittance</a:t>
            </a:r>
            <a:endParaRPr lang="en-US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64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675688" cy="54625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800" dirty="0" smtClean="0"/>
              <a:t>state-of-the-art technology for emittance and coupling minimization, vibrations and misalignment control, e</a:t>
            </a:r>
            <a:r>
              <a:rPr lang="it-IT" sz="2800" baseline="30000" dirty="0" smtClean="0"/>
              <a:t>-</a:t>
            </a:r>
            <a:r>
              <a:rPr lang="it-IT" sz="2800" dirty="0" smtClean="0"/>
              <a:t>cloud suppression, IR design, polarised e</a:t>
            </a:r>
            <a:r>
              <a:rPr lang="it-IT" sz="2800" baseline="30000" dirty="0" smtClean="0"/>
              <a:t>-</a:t>
            </a:r>
            <a:r>
              <a:rPr lang="it-IT" sz="2800" dirty="0" smtClean="0"/>
              <a:t> beam, etc...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it-IT" sz="2800" dirty="0" smtClean="0"/>
          </a:p>
          <a:p>
            <a:pPr eaLnBrk="1" hangingPunct="1">
              <a:lnSpc>
                <a:spcPct val="80000"/>
              </a:lnSpc>
            </a:pPr>
            <a:r>
              <a:rPr lang="it-IT" sz="2800" dirty="0" smtClean="0">
                <a:solidFill>
                  <a:srgbClr val="0000CC"/>
                </a:solidFill>
              </a:rPr>
              <a:t>many similarities with the Damping Rings of ILC and CLIC, and with latest generation SL sources, and can profit from the collaboration among these communities </a:t>
            </a:r>
            <a:r>
              <a:rPr lang="it-IT" sz="2800" dirty="0" smtClean="0">
                <a:solidFill>
                  <a:srgbClr val="0000CC"/>
                </a:solidFill>
                <a:sym typeface="Wingdings" pitchFamily="2" charset="2"/>
              </a:rPr>
              <a:t> </a:t>
            </a:r>
            <a:r>
              <a:rPr lang="it-IT" sz="2800" dirty="0" smtClean="0">
                <a:solidFill>
                  <a:srgbClr val="FF0000"/>
                </a:solidFill>
                <a:sym typeface="Wingdings" pitchFamily="2" charset="2"/>
              </a:rPr>
              <a:t>Network is ideal way to exchange experiences and solve problems</a:t>
            </a:r>
            <a:r>
              <a:rPr lang="it-IT" sz="28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sz="2800" dirty="0" smtClean="0">
                <a:solidFill>
                  <a:srgbClr val="FF0000"/>
                </a:solidFill>
                <a:sym typeface="Wingdings" pitchFamily="2" charset="2"/>
              </a:rPr>
              <a:t>!</a:t>
            </a:r>
            <a:endParaRPr lang="it-IT" sz="2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800" u="sng" dirty="0" smtClean="0">
              <a:solidFill>
                <a:srgbClr val="66FF33"/>
              </a:solidFill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it-IT" sz="2800" dirty="0" smtClean="0">
                <a:sym typeface="Wingdings" pitchFamily="2" charset="2"/>
              </a:rPr>
              <a:t>new Conceptual Design Report (Dec. 2010):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it-IT" sz="2800" dirty="0" smtClean="0">
                <a:sym typeface="Wingdings" pitchFamily="2" charset="2"/>
                <a:hlinkClick r:id="rId2"/>
              </a:rPr>
              <a:t>http://arxiv.org/abs/1009.6178</a:t>
            </a:r>
            <a:endParaRPr lang="it-IT" sz="2800" dirty="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ym typeface="Wingdings" pitchFamily="2" charset="2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lvl="0">
              <a:defRPr/>
            </a:pPr>
            <a:r>
              <a:rPr lang="en-US" b="1" dirty="0" smtClean="0"/>
              <a:t>SuperB – cont’d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87300" y="0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Biagini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849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9BA62-1A12-4AC7-A73F-92ADC2E0EBB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76312"/>
            <a:ext cx="8928992" cy="567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lvl="0">
              <a:defRPr/>
            </a:pPr>
            <a:r>
              <a:rPr lang="en-US" b="1" dirty="0" smtClean="0"/>
              <a:t>SuperB – cont’d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87300" y="0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Biagini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86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all_oct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3688" y="646113"/>
            <a:ext cx="56515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51520" y="1340768"/>
            <a:ext cx="2241550" cy="1089529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buFont typeface="Symbol" pitchFamily="18" charset="2"/>
              <a:buNone/>
            </a:pPr>
            <a:r>
              <a:rPr lang="en-US" sz="2400" b="1" dirty="0">
                <a:sym typeface="Symbol" pitchFamily="18" charset="2"/>
              </a:rPr>
              <a:t>Ring Cyclotron </a:t>
            </a:r>
            <a:r>
              <a:rPr lang="de-CH" sz="2400" b="1" dirty="0">
                <a:sym typeface="Symbol" pitchFamily="18" charset="2"/>
              </a:rPr>
              <a:t>590 </a:t>
            </a:r>
            <a:r>
              <a:rPr lang="de-CH" sz="2400" b="1" dirty="0" err="1" smtClean="0">
                <a:sym typeface="Symbol" pitchFamily="18" charset="2"/>
              </a:rPr>
              <a:t>MeV</a:t>
            </a:r>
            <a:endParaRPr lang="de-CH" sz="2400" b="1" dirty="0" smtClean="0">
              <a:sym typeface="Symbol" pitchFamily="18" charset="2"/>
            </a:endParaRPr>
          </a:p>
          <a:p>
            <a:pPr eaLnBrk="0" hangingPunct="0">
              <a:lnSpc>
                <a:spcPct val="90000"/>
              </a:lnSpc>
              <a:buFont typeface="Symbol" pitchFamily="18" charset="2"/>
              <a:buNone/>
            </a:pPr>
            <a:r>
              <a:rPr lang="de-CH" sz="2400" b="1" dirty="0" smtClean="0">
                <a:solidFill>
                  <a:srgbClr val="FF0000"/>
                </a:solidFill>
                <a:sym typeface="Symbol" pitchFamily="18" charset="2"/>
              </a:rPr>
              <a:t>2.2mA / 1.3MW</a:t>
            </a:r>
            <a:endParaRPr lang="en-US" sz="2400" b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516216" y="2095806"/>
            <a:ext cx="2448272" cy="757130"/>
          </a:xfrm>
          <a:prstGeom prst="rect">
            <a:avLst/>
          </a:prstGeom>
          <a:solidFill>
            <a:srgbClr val="FFCC99"/>
          </a:solidFill>
          <a:ln w="1905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Font typeface="Symbol" pitchFamily="18" charset="2"/>
              <a:buNone/>
            </a:pPr>
            <a:r>
              <a:rPr lang="en-US" sz="2400" b="1">
                <a:solidFill>
                  <a:srgbClr val="CC0000"/>
                </a:solidFill>
                <a:sym typeface="Symbol" pitchFamily="18" charset="2"/>
              </a:rPr>
              <a:t>SINQ</a:t>
            </a:r>
          </a:p>
          <a:p>
            <a:pPr eaLnBrk="0" hangingPunct="0">
              <a:lnSpc>
                <a:spcPct val="90000"/>
              </a:lnSpc>
              <a:buFont typeface="Symbol" pitchFamily="18" charset="2"/>
              <a:buNone/>
            </a:pPr>
            <a:r>
              <a:rPr lang="en-US" sz="2400" b="1">
                <a:solidFill>
                  <a:srgbClr val="CC0000"/>
                </a:solidFill>
                <a:sym typeface="Symbol" pitchFamily="18" charset="2"/>
              </a:rPr>
              <a:t>spallation source</a:t>
            </a:r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2484438" y="1773238"/>
            <a:ext cx="827087" cy="3603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V="1">
            <a:off x="2699791" y="3205163"/>
            <a:ext cx="1018133" cy="151829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2411413" y="3357563"/>
            <a:ext cx="1800225" cy="714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683569" y="60929"/>
            <a:ext cx="7992888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de-CH" sz="3600" b="1" dirty="0" smtClean="0"/>
              <a:t>PSI High </a:t>
            </a:r>
            <a:r>
              <a:rPr lang="de-CH" sz="3600" b="1" dirty="0" err="1" smtClean="0"/>
              <a:t>Intensity</a:t>
            </a:r>
            <a:r>
              <a:rPr lang="de-CH" sz="3600" b="1" dirty="0" smtClean="0"/>
              <a:t> Proton </a:t>
            </a:r>
            <a:r>
              <a:rPr lang="de-CH" sz="3600" b="1" dirty="0" err="1" smtClean="0"/>
              <a:t>Accelerator</a:t>
            </a:r>
            <a:r>
              <a:rPr lang="de-CH" sz="3600" b="1" dirty="0" smtClean="0"/>
              <a:t> </a:t>
            </a:r>
            <a:endParaRPr lang="de-CH" sz="3600" b="1" dirty="0"/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5651500" y="5157788"/>
            <a:ext cx="19446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1187450" y="5589588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 flipH="1">
            <a:off x="6372199" y="2852936"/>
            <a:ext cx="576064" cy="7920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683568" y="5590981"/>
            <a:ext cx="2664296" cy="646331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Font typeface="Symbol" pitchFamily="18" charset="2"/>
              <a:buNone/>
            </a:pPr>
            <a:r>
              <a:rPr lang="en-US" sz="2000" b="1" dirty="0">
                <a:sym typeface="Symbol" pitchFamily="18" charset="2"/>
              </a:rPr>
              <a:t>proton </a:t>
            </a:r>
            <a:r>
              <a:rPr lang="en-US" sz="2000" b="1" dirty="0" smtClean="0">
                <a:sym typeface="Symbol" pitchFamily="18" charset="2"/>
              </a:rPr>
              <a:t>therapy </a:t>
            </a:r>
            <a:r>
              <a:rPr lang="en-US" sz="2000" b="1" dirty="0">
                <a:sym typeface="Symbol" pitchFamily="18" charset="2"/>
              </a:rPr>
              <a:t>center [250MeV sc. cyclotron]</a:t>
            </a:r>
          </a:p>
        </p:txBody>
      </p:sp>
      <p:sp>
        <p:nvSpPr>
          <p:cNvPr id="11298" name="Text Box 36"/>
          <p:cNvSpPr txBox="1">
            <a:spLocks noChangeArrowheads="1"/>
          </p:cNvSpPr>
          <p:nvPr/>
        </p:nvSpPr>
        <p:spPr bwMode="auto">
          <a:xfrm>
            <a:off x="7092280" y="5301208"/>
            <a:ext cx="1584325" cy="861774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C3300"/>
                </a:solidFill>
              </a:rPr>
              <a:t>dimensions: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C3300"/>
                </a:solidFill>
              </a:rPr>
              <a:t>120 x 220m</a:t>
            </a:r>
            <a:r>
              <a:rPr lang="en-US" sz="2000" b="1" baseline="30000" dirty="0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179512" y="2708920"/>
            <a:ext cx="2592288" cy="757130"/>
          </a:xfrm>
          <a:prstGeom prst="rect">
            <a:avLst/>
          </a:prstGeom>
          <a:solidFill>
            <a:srgbClr val="FFCC99"/>
          </a:solidFill>
          <a:ln w="1905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Font typeface="Symbol" pitchFamily="18" charset="2"/>
              <a:buNone/>
            </a:pPr>
            <a:r>
              <a:rPr lang="en-US" sz="2400" b="1" dirty="0">
                <a:solidFill>
                  <a:srgbClr val="CC0000"/>
                </a:solidFill>
                <a:sym typeface="Symbol" pitchFamily="18" charset="2"/>
              </a:rPr>
              <a:t>m</a:t>
            </a:r>
            <a:r>
              <a:rPr lang="en-US" sz="2400" b="1" dirty="0" smtClean="0">
                <a:solidFill>
                  <a:srgbClr val="CC0000"/>
                </a:solidFill>
                <a:sym typeface="Symbol" pitchFamily="18" charset="2"/>
              </a:rPr>
              <a:t>eson production targets</a:t>
            </a:r>
            <a:endParaRPr lang="en-US" sz="2400" b="1" dirty="0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87300" y="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Seidel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811610"/>
            <a:ext cx="6651625" cy="4857750"/>
          </a:xfrm>
          <a:noFill/>
        </p:spPr>
      </p:pic>
      <p:pic>
        <p:nvPicPr>
          <p:cNvPr id="51205" name="Grafik 18" descr="joach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1813"/>
            <a:ext cx="4106739" cy="368085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179512" y="188640"/>
            <a:ext cx="4320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HIPA Upgrade Program: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raise reliability, and </a:t>
            </a:r>
            <a:r>
              <a:rPr lang="en-US" b="1" dirty="0" smtClean="0">
                <a:solidFill>
                  <a:srgbClr val="0000CC"/>
                </a:solidFill>
              </a:rPr>
              <a:t>intensity to 1.8MW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b="1" dirty="0" smtClean="0"/>
              <a:t>new resonators </a:t>
            </a:r>
            <a:r>
              <a:rPr lang="en-US" dirty="0" smtClean="0"/>
              <a:t>and </a:t>
            </a:r>
            <a:r>
              <a:rPr lang="en-US" b="1" dirty="0" smtClean="0"/>
              <a:t>amplifier chains </a:t>
            </a:r>
            <a:r>
              <a:rPr lang="en-US" dirty="0" smtClean="0"/>
              <a:t>(Inj.)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reduce longitudinal beam blowup with </a:t>
            </a:r>
            <a:r>
              <a:rPr lang="en-US" b="1" dirty="0" smtClean="0"/>
              <a:t>10th harmonic </a:t>
            </a:r>
            <a:r>
              <a:rPr lang="en-US" b="1" dirty="0" err="1" smtClean="0"/>
              <a:t>buncher</a:t>
            </a:r>
            <a:endParaRPr lang="en-US" b="1" dirty="0"/>
          </a:p>
        </p:txBody>
      </p:sp>
      <p:pic>
        <p:nvPicPr>
          <p:cNvPr id="7" name="Picture 8" descr="buncher_c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8392" y="3767329"/>
            <a:ext cx="4137099" cy="29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868144" y="6237312"/>
            <a:ext cx="2017713" cy="369332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500 MHz </a:t>
            </a:r>
            <a:r>
              <a:rPr lang="en-US" b="1" dirty="0" err="1"/>
              <a:t>buncher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87300" y="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Seidel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5532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EuroLumi2: beam dynamics with higher harmonic RF system, space charge</a:t>
            </a:r>
            <a:endParaRPr lang="en-US" sz="2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MESA</a:t>
            </a:r>
          </a:p>
        </p:txBody>
      </p:sp>
      <p:pic>
        <p:nvPicPr>
          <p:cNvPr id="3" name="Picture 2" descr="Pages from MESA_1punkt3GHz_acc_and_ex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1578"/>
            <a:ext cx="8915400" cy="6256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35867" y="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K. Aulenbacher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EuroLumi2: multi-turn beam dynamics, ion effects, polarization </a:t>
            </a:r>
            <a:endParaRPr lang="en-US" sz="2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3276600"/>
            <a:ext cx="9601200" cy="1143000"/>
          </a:xfrm>
        </p:spPr>
        <p:txBody>
          <a:bodyPr>
            <a:no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>
                <a:solidFill>
                  <a:srgbClr val="0000CC"/>
                </a:solidFill>
              </a:rPr>
              <a:t>LHC, HL-LHC, HE-LHC</a:t>
            </a:r>
            <a:r>
              <a:rPr lang="en-US" sz="3600" b="1" dirty="0"/>
              <a:t>,</a:t>
            </a:r>
            <a:r>
              <a:rPr lang="en-US" sz="3600" dirty="0"/>
              <a:t> </a:t>
            </a:r>
            <a:r>
              <a:rPr lang="en-US" sz="3600" b="1" dirty="0" err="1" smtClean="0"/>
              <a:t>LHeC</a:t>
            </a:r>
            <a:r>
              <a:rPr lang="en-US" sz="3600" b="1" dirty="0" smtClean="0"/>
              <a:t> </a:t>
            </a:r>
            <a:r>
              <a:rPr lang="en-US" sz="2800" dirty="0" smtClean="0"/>
              <a:t>– Contacts 			Oliver </a:t>
            </a:r>
            <a:r>
              <a:rPr lang="en-US" sz="2800" dirty="0" err="1" smtClean="0"/>
              <a:t>Br</a:t>
            </a:r>
            <a:r>
              <a:rPr lang="en-US" sz="2800" dirty="0" err="1" smtClean="0">
                <a:latin typeface="Calibri"/>
              </a:rPr>
              <a:t>ü</a:t>
            </a:r>
            <a:r>
              <a:rPr lang="en-US" sz="2800" dirty="0" err="1" smtClean="0"/>
              <a:t>ning</a:t>
            </a:r>
            <a:r>
              <a:rPr lang="en-US" sz="2800" dirty="0" smtClean="0"/>
              <a:t>, Ezio Todesco, Frank Zimmermann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 smtClean="0">
                <a:solidFill>
                  <a:srgbClr val="0000CC"/>
                </a:solidFill>
              </a:rPr>
              <a:t>FAIR</a:t>
            </a:r>
            <a:r>
              <a:rPr lang="en-US" sz="3600" dirty="0" smtClean="0"/>
              <a:t> </a:t>
            </a:r>
            <a:r>
              <a:rPr lang="en-US" sz="2800" dirty="0" smtClean="0"/>
              <a:t>- </a:t>
            </a:r>
            <a:r>
              <a:rPr lang="de-DE" sz="2800" dirty="0" smtClean="0"/>
              <a:t>Contacts Peter</a:t>
            </a:r>
            <a:r>
              <a:rPr lang="de-DE" sz="2800" i="1" dirty="0" smtClean="0"/>
              <a:t> </a:t>
            </a:r>
            <a:r>
              <a:rPr lang="de-DE" sz="2800" dirty="0"/>
              <a:t>Spiller, </a:t>
            </a:r>
            <a:r>
              <a:rPr lang="de-DE" sz="2800" dirty="0" smtClean="0"/>
              <a:t>Oliver </a:t>
            </a:r>
            <a:r>
              <a:rPr lang="de-DE" sz="2800" dirty="0"/>
              <a:t>Boine-Frankenheim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/>
              <a:t>SuperB </a:t>
            </a:r>
            <a:r>
              <a:rPr lang="en-US" sz="2800" dirty="0" smtClean="0"/>
              <a:t>Contact: Marica Biagini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/>
              <a:t>MESA (</a:t>
            </a:r>
            <a:r>
              <a:rPr lang="en-US" sz="3600" b="1" dirty="0" smtClean="0"/>
              <a:t>Mainz)</a:t>
            </a:r>
            <a:r>
              <a:rPr lang="en-US" sz="3600" dirty="0"/>
              <a:t> </a:t>
            </a:r>
            <a:r>
              <a:rPr lang="en-US" sz="2800" dirty="0" smtClean="0"/>
              <a:t>Contact</a:t>
            </a:r>
            <a:r>
              <a:rPr lang="en-US" sz="2800" dirty="0"/>
              <a:t>: Kurt Aulenbacher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/>
              <a:t>PSI </a:t>
            </a:r>
            <a:r>
              <a:rPr lang="en-US" sz="3600" b="1" dirty="0" smtClean="0"/>
              <a:t>HIPA</a:t>
            </a:r>
            <a:r>
              <a:rPr lang="en-US" sz="3600" dirty="0"/>
              <a:t> </a:t>
            </a:r>
            <a:r>
              <a:rPr lang="en-US" sz="2800" dirty="0" smtClean="0"/>
              <a:t>Contact </a:t>
            </a:r>
            <a:r>
              <a:rPr lang="en-US" sz="2800" dirty="0"/>
              <a:t>Mike Seidel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/>
              <a:t>ISIS </a:t>
            </a:r>
            <a:r>
              <a:rPr lang="en-US" sz="3600" b="1" dirty="0" smtClean="0"/>
              <a:t>upgrade</a:t>
            </a:r>
            <a:r>
              <a:rPr lang="en-US" sz="3600" dirty="0"/>
              <a:t> </a:t>
            </a:r>
            <a:r>
              <a:rPr lang="en-US" sz="2800" dirty="0" smtClean="0"/>
              <a:t>Contact</a:t>
            </a:r>
            <a:r>
              <a:rPr lang="en-US" sz="2800" dirty="0"/>
              <a:t>: </a:t>
            </a:r>
            <a:r>
              <a:rPr lang="en-US" sz="2800" dirty="0" smtClean="0"/>
              <a:t>Chris Prior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 smtClean="0"/>
              <a:t>KIT</a:t>
            </a:r>
            <a:r>
              <a:rPr lang="en-US" sz="3600" dirty="0"/>
              <a:t> </a:t>
            </a:r>
            <a:r>
              <a:rPr lang="en-US" sz="2800" dirty="0" smtClean="0"/>
              <a:t>Contact</a:t>
            </a:r>
            <a:r>
              <a:rPr lang="en-US" sz="2800" dirty="0"/>
              <a:t>: </a:t>
            </a:r>
            <a:r>
              <a:rPr lang="en-US" sz="2800" dirty="0" err="1" smtClean="0"/>
              <a:t>Anke</a:t>
            </a:r>
            <a:r>
              <a:rPr lang="en-US" sz="2800" dirty="0" smtClean="0"/>
              <a:t> M</a:t>
            </a:r>
            <a:r>
              <a:rPr lang="en-US" sz="2800" dirty="0" smtClean="0">
                <a:latin typeface="Calibri"/>
              </a:rPr>
              <a:t>ü</a:t>
            </a:r>
            <a:r>
              <a:rPr lang="en-US" sz="2800" dirty="0" smtClean="0"/>
              <a:t>ller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U Manchester </a:t>
            </a:r>
            <a:r>
              <a:rPr lang="en-US" sz="2800" dirty="0" smtClean="0"/>
              <a:t>Contact: Rob Appleby</a:t>
            </a:r>
            <a:br>
              <a:rPr lang="en-US" sz="2800" dirty="0" smtClean="0"/>
            </a:br>
            <a:r>
              <a:rPr lang="en-US" sz="3600" b="1" dirty="0" smtClean="0"/>
              <a:t>LPSC Grenoble (CNRS &amp;UJF) </a:t>
            </a:r>
            <a:r>
              <a:rPr lang="en-US" sz="2800" dirty="0" smtClean="0"/>
              <a:t>Contacts: Jean-Marie De Conto, Maud Baylac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/>
              <a:t>S-DALINAC </a:t>
            </a:r>
            <a:r>
              <a:rPr lang="en-US" sz="3600" b="1" dirty="0" smtClean="0"/>
              <a:t>Darmstadt</a:t>
            </a:r>
            <a:r>
              <a:rPr lang="en-US" sz="3600" dirty="0"/>
              <a:t> </a:t>
            </a:r>
            <a:r>
              <a:rPr lang="en-US" sz="2800" dirty="0" smtClean="0"/>
              <a:t>Contact</a:t>
            </a:r>
            <a:r>
              <a:rPr lang="en-US" sz="2800" dirty="0"/>
              <a:t>: </a:t>
            </a:r>
            <a:r>
              <a:rPr lang="en-US" sz="2800" dirty="0" smtClean="0"/>
              <a:t>Ralf </a:t>
            </a:r>
            <a:r>
              <a:rPr lang="en-US" sz="2800" dirty="0"/>
              <a:t>Eichhorn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rowing scope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EuroLumi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→ EuroLumi2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9448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EuroLumi2</a:t>
            </a:r>
          </a:p>
          <a:p>
            <a:endParaRPr lang="en-US" sz="3200" dirty="0" smtClean="0"/>
          </a:p>
          <a:p>
            <a:r>
              <a:rPr lang="en-US" sz="3200" b="1" dirty="0" smtClean="0"/>
              <a:t>total cost: </a:t>
            </a:r>
            <a:r>
              <a:rPr lang="en-US" sz="3200" dirty="0" smtClean="0"/>
              <a:t>400 </a:t>
            </a:r>
            <a:r>
              <a:rPr lang="en-US" sz="3200" dirty="0" err="1" smtClean="0"/>
              <a:t>KEuro</a:t>
            </a:r>
            <a:r>
              <a:rPr lang="en-US" sz="3200" dirty="0" smtClean="0"/>
              <a:t>?</a:t>
            </a:r>
          </a:p>
          <a:p>
            <a:endParaRPr lang="en-US" sz="3200" dirty="0" smtClean="0"/>
          </a:p>
          <a:p>
            <a:r>
              <a:rPr lang="en-US" sz="3200" b="1" dirty="0" smtClean="0"/>
              <a:t>coordinators:</a:t>
            </a:r>
            <a:r>
              <a:rPr lang="en-US" sz="3200" dirty="0" smtClean="0"/>
              <a:t> F. Zimmermann? (CERN), </a:t>
            </a:r>
          </a:p>
          <a:p>
            <a:r>
              <a:rPr lang="en-US" sz="3200" dirty="0" smtClean="0"/>
              <a:t>P. Spiller? (GSI), S. Peggs? (ESS)</a:t>
            </a:r>
          </a:p>
          <a:p>
            <a:endParaRPr lang="en-US" sz="3200" dirty="0" smtClean="0"/>
          </a:p>
          <a:p>
            <a:r>
              <a:rPr lang="en-US" sz="3200" b="1" dirty="0" smtClean="0"/>
              <a:t>possible EuroLumi2 work package leaders: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colliders: F. Zimmermann (CERN), M. </a:t>
            </a:r>
            <a:r>
              <a:rPr lang="en-US" sz="3200" dirty="0" err="1" smtClean="0"/>
              <a:t>Zobov</a:t>
            </a:r>
            <a:r>
              <a:rPr lang="en-US" sz="3200" dirty="0" smtClean="0"/>
              <a:t> (INFN)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intensity: C. Prior (</a:t>
            </a:r>
            <a:r>
              <a:rPr lang="en-US" sz="3200" dirty="0" err="1" smtClean="0"/>
              <a:t>ASTeC</a:t>
            </a:r>
            <a:r>
              <a:rPr lang="en-US" sz="3200" dirty="0" smtClean="0"/>
              <a:t>), S. Peggs (ESS), </a:t>
            </a:r>
          </a:p>
          <a:p>
            <a:pPr lvl="1"/>
            <a:r>
              <a:rPr lang="en-US" sz="3200" dirty="0" smtClean="0"/>
              <a:t>	P. Spiller (GSI)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polarization &amp; e+: K. Aulenbacher (Mainz), </a:t>
            </a:r>
          </a:p>
          <a:p>
            <a:pPr lvl="1"/>
            <a:r>
              <a:rPr lang="en-US" sz="3200" dirty="0" smtClean="0"/>
              <a:t>	F. </a:t>
            </a:r>
            <a:r>
              <a:rPr lang="en-US" sz="3200" dirty="0" err="1" smtClean="0"/>
              <a:t>Zomer</a:t>
            </a:r>
            <a:r>
              <a:rPr lang="en-US" sz="3200" dirty="0" smtClean="0"/>
              <a:t> (LAL), M. Baylac (LPSC)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 rot="20743845">
            <a:off x="4456720" y="750445"/>
            <a:ext cx="4367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CC00"/>
                </a:solidFill>
              </a:rPr>
              <a:t>all names are ideas/suggestions without</a:t>
            </a:r>
          </a:p>
          <a:p>
            <a:r>
              <a:rPr lang="en-US" sz="2000" dirty="0" smtClean="0">
                <a:solidFill>
                  <a:srgbClr val="00CC00"/>
                </a:solidFill>
              </a:rPr>
              <a:t>any confirmation</a:t>
            </a:r>
            <a:endParaRPr lang="en-US" sz="2000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29640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Summary</a:t>
            </a:r>
          </a:p>
          <a:p>
            <a:r>
              <a:rPr lang="en-US" sz="2400" b="1" dirty="0" smtClean="0"/>
              <a:t>  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r>
              <a:rPr lang="en-US" sz="3200" b="1" dirty="0" smtClean="0">
                <a:solidFill>
                  <a:srgbClr val="0000CC"/>
                </a:solidFill>
              </a:rPr>
              <a:t>Proposal for AccNet2: </a:t>
            </a:r>
          </a:p>
          <a:p>
            <a:r>
              <a:rPr lang="en-US" sz="3200" dirty="0" smtClean="0">
                <a:solidFill>
                  <a:srgbClr val="0000CC"/>
                </a:solidFill>
              </a:rPr>
              <a:t>Network of Networks</a:t>
            </a:r>
          </a:p>
          <a:p>
            <a:r>
              <a:rPr lang="en-US" sz="3200" dirty="0" smtClean="0"/>
              <a:t>comprising EuroLumi2, PWA, low emittance rings, applications,  energy efficient systems</a:t>
            </a:r>
          </a:p>
          <a:p>
            <a:r>
              <a:rPr lang="en-US" sz="2400" b="1" dirty="0" smtClean="0"/>
              <a:t>  </a:t>
            </a:r>
          </a:p>
          <a:p>
            <a:r>
              <a:rPr lang="en-US" sz="3200" b="1" dirty="0" smtClean="0">
                <a:solidFill>
                  <a:srgbClr val="0000CC"/>
                </a:solidFill>
              </a:rPr>
              <a:t>Proposal for </a:t>
            </a:r>
            <a:r>
              <a:rPr lang="en-US" sz="3200" b="1" dirty="0" err="1" smtClean="0">
                <a:solidFill>
                  <a:srgbClr val="0000CC"/>
                </a:solidFill>
              </a:rPr>
              <a:t>EuroLumi</a:t>
            </a:r>
            <a:r>
              <a:rPr lang="en-US" sz="3200" b="1" dirty="0" smtClean="0">
                <a:solidFill>
                  <a:srgbClr val="0000CC"/>
                </a:solidFill>
              </a:rPr>
              <a:t>: </a:t>
            </a:r>
          </a:p>
          <a:p>
            <a:r>
              <a:rPr lang="en-US" sz="3200" dirty="0" smtClean="0"/>
              <a:t>focus on pushing </a:t>
            </a:r>
            <a:r>
              <a:rPr lang="en-US" sz="3200" dirty="0" smtClean="0">
                <a:solidFill>
                  <a:srgbClr val="0000CC"/>
                </a:solidFill>
              </a:rPr>
              <a:t>frontiers in luminosity, energy,</a:t>
            </a:r>
          </a:p>
          <a:p>
            <a:r>
              <a:rPr lang="en-US" sz="3200" dirty="0" smtClean="0">
                <a:solidFill>
                  <a:srgbClr val="0000CC"/>
                </a:solidFill>
              </a:rPr>
              <a:t>beam intensity &amp; power, polarization &amp; e+ production</a:t>
            </a:r>
            <a:r>
              <a:rPr lang="en-US" sz="3200" dirty="0" smtClean="0"/>
              <a:t>; driven by / driving</a:t>
            </a:r>
          </a:p>
          <a:p>
            <a:r>
              <a:rPr lang="en-US" sz="3200" dirty="0" smtClean="0">
                <a:solidFill>
                  <a:srgbClr val="0000CC"/>
                </a:solidFill>
              </a:rPr>
              <a:t>LHC, HL-LHC, HE-LHC, </a:t>
            </a:r>
            <a:r>
              <a:rPr lang="en-US" sz="3200" dirty="0" err="1" smtClean="0">
                <a:solidFill>
                  <a:srgbClr val="0000CC"/>
                </a:solidFill>
              </a:rPr>
              <a:t>LHeC</a:t>
            </a:r>
            <a:r>
              <a:rPr lang="en-US" sz="3200" dirty="0" smtClean="0">
                <a:solidFill>
                  <a:srgbClr val="0000CC"/>
                </a:solidFill>
              </a:rPr>
              <a:t>, FAIR, SIS upgrade, ISIS upgrade, HIPA upgrade, SuperB, MESA,…</a:t>
            </a:r>
          </a:p>
          <a:p>
            <a:endParaRPr lang="en-US" sz="3200" dirty="0" smtClean="0"/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399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prstClr val="black"/>
                </a:solidFill>
              </a:rPr>
              <a:t>EuroLumi2 themes: </a:t>
            </a:r>
          </a:p>
          <a:p>
            <a:pPr lvl="0"/>
            <a:r>
              <a:rPr lang="en-US" sz="1600" b="1" dirty="0" smtClean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US" sz="2800" b="1" dirty="0" smtClean="0">
                <a:solidFill>
                  <a:srgbClr val="0000CC"/>
                </a:solidFill>
              </a:rPr>
              <a:t>LHC operation with mixed beam types (p-</a:t>
            </a:r>
            <a:r>
              <a:rPr lang="en-US" sz="2800" b="1" dirty="0" err="1" smtClean="0">
                <a:solidFill>
                  <a:srgbClr val="0000CC"/>
                </a:solidFill>
              </a:rPr>
              <a:t>Pb</a:t>
            </a:r>
            <a:r>
              <a:rPr lang="en-US" sz="2800" b="1" dirty="0" smtClean="0">
                <a:solidFill>
                  <a:srgbClr val="0000CC"/>
                </a:solidFill>
              </a:rPr>
              <a:t>), [</a:t>
            </a:r>
            <a:r>
              <a:rPr lang="en-US" sz="2800" b="1" dirty="0" smtClean="0">
                <a:solidFill>
                  <a:srgbClr val="00B050"/>
                </a:solidFill>
              </a:rPr>
              <a:t>beam-beam with asymmetric beams, BFPP asymmetry,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RF 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</a:rPr>
              <a:t>synchronisation</a:t>
            </a:r>
            <a:r>
              <a:rPr lang="en-US" sz="2800" b="1" dirty="0" smtClean="0">
                <a:solidFill>
                  <a:srgbClr val="0000CC"/>
                </a:solidFill>
              </a:rPr>
              <a:t>],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application of stochastic cooling for LHC ion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</a:rPr>
              <a:t>programme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2800" b="1" dirty="0" smtClean="0">
                <a:solidFill>
                  <a:srgbClr val="00B050"/>
                </a:solidFill>
              </a:rPr>
              <a:t>long-range beam-beam compensation, crab cavities, </a:t>
            </a:r>
            <a:r>
              <a:rPr lang="en-US" sz="2800" b="1" dirty="0" smtClean="0">
                <a:solidFill>
                  <a:srgbClr val="FF0000"/>
                </a:solidFill>
              </a:rPr>
              <a:t>e-cloud mitigation,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chromatic errors &amp; collimation, </a:t>
            </a:r>
            <a:r>
              <a:rPr lang="en-US" sz="2800" b="1" dirty="0" smtClean="0">
                <a:solidFill>
                  <a:srgbClr val="00CC00"/>
                </a:solidFill>
              </a:rPr>
              <a:t>large </a:t>
            </a:r>
            <a:r>
              <a:rPr lang="en-US" sz="2800" b="1" dirty="0" err="1" smtClean="0">
                <a:solidFill>
                  <a:srgbClr val="00CC00"/>
                </a:solidFill>
              </a:rPr>
              <a:t>Piwinski</a:t>
            </a:r>
            <a:r>
              <a:rPr lang="en-US" sz="2800" b="1" dirty="0" smtClean="0">
                <a:solidFill>
                  <a:srgbClr val="00CC00"/>
                </a:solidFill>
              </a:rPr>
              <a:t> angle, crab waist, </a:t>
            </a:r>
            <a:r>
              <a:rPr lang="en-US" sz="2800" b="1" dirty="0" smtClean="0">
                <a:solidFill>
                  <a:srgbClr val="7030A0"/>
                </a:solidFill>
              </a:rPr>
              <a:t>coherent electron cooling,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collimation at higher energy [impact studies for different materials, momentum cleaning &amp; abort gap cleaning with strong SR],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vacuum und e-cloud with strong SR, dynamic vacuum, beam break up &amp; ion effects,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positron production,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IR design, </a:t>
            </a:r>
            <a:r>
              <a:rPr lang="en-US" sz="2800" b="1" dirty="0" smtClean="0">
                <a:solidFill>
                  <a:schemeClr val="accent2"/>
                </a:solidFill>
              </a:rPr>
              <a:t>polarization, </a:t>
            </a:r>
            <a:r>
              <a:rPr lang="en-US" sz="2800" b="1" dirty="0" smtClean="0">
                <a:solidFill>
                  <a:srgbClr val="00CC00"/>
                </a:solidFill>
              </a:rPr>
              <a:t>low emittance,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beam dynamics with higher harmonic RF system,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space charge,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optics design, multi-turn beam dynamics, </a:t>
            </a:r>
            <a:r>
              <a:rPr lang="en-US" sz="2800" b="1" dirty="0" smtClean="0">
                <a:solidFill>
                  <a:srgbClr val="FF0000"/>
                </a:solidFill>
              </a:rPr>
              <a:t>laser-acceleration of ions (?)…</a:t>
            </a:r>
          </a:p>
          <a:p>
            <a:pPr lvl="0"/>
            <a:endParaRPr lang="en-US" sz="2800" b="1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“the only easy day was yesterday”</a:t>
            </a:r>
            <a:endParaRPr lang="en-US" b="1" dirty="0"/>
          </a:p>
        </p:txBody>
      </p:sp>
      <p:pic>
        <p:nvPicPr>
          <p:cNvPr id="5" name="Picture 4" descr="US_Navy_SEALs_in_from_wa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990600"/>
            <a:ext cx="6477000" cy="518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6172200"/>
            <a:ext cx="274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 Navy SEAL slogan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/>
              <a:t>pushing the frontiers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686800" cy="452596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</a:rPr>
              <a:t>luminosity frontier</a:t>
            </a:r>
          </a:p>
          <a:p>
            <a:pPr lvl="1"/>
            <a:r>
              <a:rPr lang="en-US" sz="2400" dirty="0" smtClean="0"/>
              <a:t>LHC, HL-LHC, SuperB, SuperKEKB, MESA</a:t>
            </a:r>
          </a:p>
          <a:p>
            <a:r>
              <a:rPr lang="en-US" sz="2800" b="1" dirty="0" smtClean="0">
                <a:solidFill>
                  <a:srgbClr val="0000CC"/>
                </a:solidFill>
              </a:rPr>
              <a:t>energy frontier</a:t>
            </a:r>
          </a:p>
          <a:p>
            <a:pPr lvl="1"/>
            <a:r>
              <a:rPr lang="en-US" sz="2400" dirty="0" smtClean="0"/>
              <a:t>LHC, HE-LHC, </a:t>
            </a:r>
            <a:r>
              <a:rPr lang="en-US" sz="2400" dirty="0" err="1" smtClean="0"/>
              <a:t>LHeC</a:t>
            </a:r>
            <a:r>
              <a:rPr lang="en-US" sz="2400" dirty="0" smtClean="0"/>
              <a:t>, RHIC, PDPWA</a:t>
            </a:r>
          </a:p>
          <a:p>
            <a:r>
              <a:rPr lang="en-US" sz="2800" b="1" dirty="0" smtClean="0">
                <a:solidFill>
                  <a:srgbClr val="0000CC"/>
                </a:solidFill>
              </a:rPr>
              <a:t>intensity / beam-power frontier</a:t>
            </a:r>
          </a:p>
          <a:p>
            <a:pPr lvl="1"/>
            <a:r>
              <a:rPr lang="en-US" sz="2400" dirty="0" smtClean="0"/>
              <a:t>FAIR, SIS-18 upgrade, ISIS upgrades, PSI HIPA, ESS, SNS, J-PARC, HP-SPL, FFAGs, Project-X, GANIL/Spiral-2?</a:t>
            </a:r>
          </a:p>
          <a:p>
            <a:r>
              <a:rPr lang="en-US" sz="2800" b="1" dirty="0" smtClean="0"/>
              <a:t>emittance / beam-temperature frontier</a:t>
            </a:r>
          </a:p>
          <a:p>
            <a:pPr lvl="1"/>
            <a:r>
              <a:rPr lang="en-US" sz="2400" dirty="0" smtClean="0"/>
              <a:t>LHC, FAIR, SuperB, SuperKEKB  </a:t>
            </a:r>
          </a:p>
          <a:p>
            <a:r>
              <a:rPr lang="en-US" sz="2800" b="1" dirty="0" smtClean="0">
                <a:solidFill>
                  <a:srgbClr val="0000CC"/>
                </a:solidFill>
              </a:rPr>
              <a:t>polarization &amp; e+ frontier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 err="1" smtClean="0"/>
              <a:t>LHeC</a:t>
            </a:r>
            <a:r>
              <a:rPr lang="en-US" sz="2400" dirty="0" smtClean="0"/>
              <a:t>, MESA, SuperB, RHIC</a:t>
            </a:r>
          </a:p>
          <a:p>
            <a:r>
              <a:rPr lang="en-US" sz="2800" b="1" dirty="0" smtClean="0"/>
              <a:t>efficiency frontier</a:t>
            </a:r>
          </a:p>
          <a:p>
            <a:pPr lvl="1"/>
            <a:r>
              <a:rPr lang="en-US" sz="2400" dirty="0" err="1" smtClean="0"/>
              <a:t>LHeC</a:t>
            </a:r>
            <a:r>
              <a:rPr lang="en-US" sz="2400" dirty="0" smtClean="0"/>
              <a:t>, MESA, PDPWA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5715000"/>
            <a:ext cx="2683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in blue proposed </a:t>
            </a:r>
          </a:p>
          <a:p>
            <a:r>
              <a:rPr lang="en-US" sz="2400" b="1" dirty="0" smtClean="0">
                <a:solidFill>
                  <a:srgbClr val="0000CC"/>
                </a:solidFill>
              </a:rPr>
              <a:t>scope of EuroLumi2</a:t>
            </a:r>
            <a:endParaRPr lang="en-US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l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uminosity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records &amp; targets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143000"/>
            <a:ext cx="8196090" cy="634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LHC:  7x10</a:t>
            </a:r>
            <a:r>
              <a:rPr lang="en-US" sz="3200" baseline="30000" dirty="0" smtClean="0"/>
              <a:t>32</a:t>
            </a:r>
            <a:r>
              <a:rPr lang="en-US" sz="3200" dirty="0" smtClean="0"/>
              <a:t> cm</a:t>
            </a:r>
            <a:r>
              <a:rPr lang="en-US" sz="3200" baseline="30000" dirty="0" smtClean="0"/>
              <a:t>-2</a:t>
            </a:r>
            <a:r>
              <a:rPr lang="en-US" sz="3200" dirty="0" smtClean="0"/>
              <a:t>s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 at 3.5 </a:t>
            </a:r>
            <a:r>
              <a:rPr lang="en-US" sz="3200" dirty="0" err="1" smtClean="0"/>
              <a:t>TeV</a:t>
            </a:r>
            <a:r>
              <a:rPr lang="en-US" sz="3200" dirty="0" smtClean="0"/>
              <a:t> (achieved) </a:t>
            </a:r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00CC"/>
                </a:solidFill>
              </a:rPr>
              <a:t>10</a:t>
            </a:r>
            <a:r>
              <a:rPr lang="en-US" sz="3200" b="1" baseline="30000" dirty="0" smtClean="0">
                <a:solidFill>
                  <a:srgbClr val="0000CC"/>
                </a:solidFill>
              </a:rPr>
              <a:t>34</a:t>
            </a:r>
            <a:r>
              <a:rPr lang="en-US" sz="3200" b="1" dirty="0" smtClean="0">
                <a:solidFill>
                  <a:srgbClr val="0000CC"/>
                </a:solidFill>
              </a:rPr>
              <a:t> cm</a:t>
            </a:r>
            <a:r>
              <a:rPr lang="en-US" sz="3200" b="1" baseline="30000" dirty="0" smtClean="0">
                <a:solidFill>
                  <a:srgbClr val="0000CC"/>
                </a:solidFill>
              </a:rPr>
              <a:t>-2</a:t>
            </a:r>
            <a:r>
              <a:rPr lang="en-US" sz="3200" b="1" dirty="0" smtClean="0">
                <a:solidFill>
                  <a:srgbClr val="0000CC"/>
                </a:solidFill>
              </a:rPr>
              <a:t>s</a:t>
            </a:r>
            <a:r>
              <a:rPr lang="en-US" sz="3200" b="1" baseline="30000" dirty="0" smtClean="0">
                <a:solidFill>
                  <a:srgbClr val="0000CC"/>
                </a:solidFill>
              </a:rPr>
              <a:t>-1</a:t>
            </a:r>
            <a:r>
              <a:rPr lang="en-US" sz="3200" dirty="0" smtClean="0"/>
              <a:t> at 7 </a:t>
            </a:r>
            <a:r>
              <a:rPr lang="en-US" sz="3200" dirty="0" err="1" smtClean="0"/>
              <a:t>TeV</a:t>
            </a:r>
            <a:r>
              <a:rPr lang="en-US" sz="3200" dirty="0" smtClean="0"/>
              <a:t> (design)</a:t>
            </a:r>
          </a:p>
          <a:p>
            <a:r>
              <a:rPr lang="en-US" sz="3200" dirty="0" smtClean="0"/>
              <a:t>KEKB: </a:t>
            </a:r>
            <a:r>
              <a:rPr lang="en-US" sz="3200" b="1" dirty="0" smtClean="0">
                <a:solidFill>
                  <a:srgbClr val="0000CC"/>
                </a:solidFill>
              </a:rPr>
              <a:t>2.2x10</a:t>
            </a:r>
            <a:r>
              <a:rPr lang="en-US" sz="3200" b="1" baseline="30000" dirty="0" smtClean="0">
                <a:solidFill>
                  <a:srgbClr val="0000CC"/>
                </a:solidFill>
              </a:rPr>
              <a:t>34</a:t>
            </a:r>
            <a:r>
              <a:rPr lang="en-US" sz="3200" b="1" dirty="0" smtClean="0">
                <a:solidFill>
                  <a:srgbClr val="0000CC"/>
                </a:solidFill>
              </a:rPr>
              <a:t> cm</a:t>
            </a:r>
            <a:r>
              <a:rPr lang="en-US" sz="3200" b="1" baseline="30000" dirty="0" smtClean="0">
                <a:solidFill>
                  <a:srgbClr val="0000CC"/>
                </a:solidFill>
              </a:rPr>
              <a:t>-2</a:t>
            </a:r>
            <a:r>
              <a:rPr lang="en-US" sz="3200" b="1" dirty="0" smtClean="0">
                <a:solidFill>
                  <a:srgbClr val="0000CC"/>
                </a:solidFill>
              </a:rPr>
              <a:t>s</a:t>
            </a:r>
            <a:r>
              <a:rPr lang="en-US" sz="3200" b="1" baseline="30000" dirty="0" smtClean="0">
                <a:solidFill>
                  <a:srgbClr val="0000CC"/>
                </a:solidFill>
              </a:rPr>
              <a:t>-1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dirty="0" smtClean="0"/>
              <a:t>at 3.6/8 GeV </a:t>
            </a:r>
          </a:p>
          <a:p>
            <a:r>
              <a:rPr lang="en-US" sz="3200" dirty="0" smtClean="0"/>
              <a:t>	(achieved, &gt;2 x design)</a:t>
            </a:r>
          </a:p>
          <a:p>
            <a:r>
              <a:rPr lang="en-US" sz="3200" dirty="0" smtClean="0">
                <a:latin typeface="Calibri"/>
              </a:rPr>
              <a:t>			</a:t>
            </a:r>
            <a:r>
              <a:rPr lang="en-US" sz="5400" b="1" dirty="0" smtClean="0">
                <a:solidFill>
                  <a:srgbClr val="FF0000"/>
                </a:solidFill>
                <a:latin typeface="Calibri"/>
              </a:rPr>
              <a:t>↓ </a:t>
            </a:r>
            <a:r>
              <a:rPr lang="en-US" sz="4000" b="1" dirty="0" smtClean="0">
                <a:solidFill>
                  <a:srgbClr val="FF0000"/>
                </a:solidFill>
                <a:latin typeface="Calibri"/>
              </a:rPr>
              <a:t>factor 10-100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HL-LHC: </a:t>
            </a:r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≥</a:t>
            </a:r>
            <a:r>
              <a:rPr lang="en-US" sz="3200" b="1" dirty="0" smtClean="0">
                <a:solidFill>
                  <a:srgbClr val="FF0000"/>
                </a:solidFill>
              </a:rPr>
              <a:t>10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35</a:t>
            </a:r>
            <a:r>
              <a:rPr lang="en-US" sz="3200" b="1" dirty="0" smtClean="0">
                <a:solidFill>
                  <a:srgbClr val="FF0000"/>
                </a:solidFill>
              </a:rPr>
              <a:t> cm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-2</a:t>
            </a:r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-1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(“virtual peak luminosity”)</a:t>
            </a:r>
          </a:p>
          <a:p>
            <a:r>
              <a:rPr lang="en-US" sz="3200" dirty="0" smtClean="0"/>
              <a:t>SuperKEKB: </a:t>
            </a:r>
            <a:r>
              <a:rPr lang="en-US" sz="3200" b="1" dirty="0" smtClean="0">
                <a:solidFill>
                  <a:srgbClr val="FF0000"/>
                </a:solidFill>
              </a:rPr>
              <a:t>8x10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35</a:t>
            </a:r>
            <a:r>
              <a:rPr lang="en-US" sz="3200" b="1" dirty="0" smtClean="0">
                <a:solidFill>
                  <a:srgbClr val="FF0000"/>
                </a:solidFill>
              </a:rPr>
              <a:t> cm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-2</a:t>
            </a:r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-1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at 4/7 GeV</a:t>
            </a:r>
          </a:p>
          <a:p>
            <a:r>
              <a:rPr lang="en-US" sz="3200" dirty="0" smtClean="0"/>
              <a:t>SuperB: </a:t>
            </a:r>
            <a:r>
              <a:rPr lang="en-US" sz="3200" b="1" dirty="0" smtClean="0">
                <a:solidFill>
                  <a:srgbClr val="FF0000"/>
                </a:solidFill>
              </a:rPr>
              <a:t>10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36</a:t>
            </a:r>
            <a:r>
              <a:rPr lang="en-US" sz="3200" b="1" dirty="0" smtClean="0">
                <a:solidFill>
                  <a:srgbClr val="FF0000"/>
                </a:solidFill>
              </a:rPr>
              <a:t> cm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-2</a:t>
            </a:r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-1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at 4.2/6.7 GeV</a:t>
            </a:r>
          </a:p>
          <a:p>
            <a:r>
              <a:rPr lang="en-US" sz="3200" dirty="0" smtClean="0"/>
              <a:t>MESA: 10</a:t>
            </a:r>
            <a:r>
              <a:rPr lang="en-US" sz="3200" baseline="30000" dirty="0" smtClean="0"/>
              <a:t>35</a:t>
            </a:r>
            <a:r>
              <a:rPr lang="en-US" sz="3200" dirty="0" smtClean="0"/>
              <a:t> -10</a:t>
            </a:r>
            <a:r>
              <a:rPr lang="en-US" sz="3200" baseline="30000" dirty="0" smtClean="0"/>
              <a:t>39</a:t>
            </a:r>
            <a:r>
              <a:rPr lang="en-US" sz="3200" dirty="0" smtClean="0"/>
              <a:t>cm</a:t>
            </a:r>
            <a:r>
              <a:rPr lang="en-US" sz="3200" baseline="30000" dirty="0" smtClean="0"/>
              <a:t>-2</a:t>
            </a:r>
            <a:r>
              <a:rPr lang="en-US" sz="3200" dirty="0" smtClean="0"/>
              <a:t>s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 at 0.137-0.104 GeV</a:t>
            </a:r>
          </a:p>
          <a:p>
            <a:r>
              <a:rPr lang="en-US" sz="3200" dirty="0" smtClean="0"/>
              <a:t>		(fixed target)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beam power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records &amp; targets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8963095" cy="5847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ISIS: 0.2 MW at 800 </a:t>
            </a:r>
            <a:r>
              <a:rPr lang="en-US" sz="3200" dirty="0" err="1" smtClean="0"/>
              <a:t>MeV</a:t>
            </a:r>
            <a:r>
              <a:rPr lang="en-US" sz="3200" dirty="0" smtClean="0"/>
              <a:t> (achieved)</a:t>
            </a:r>
          </a:p>
          <a:p>
            <a:r>
              <a:rPr lang="en-US" sz="3200" dirty="0" smtClean="0"/>
              <a:t>PSI HIPA:  </a:t>
            </a:r>
            <a:r>
              <a:rPr lang="en-US" sz="3200" b="1" dirty="0" smtClean="0">
                <a:solidFill>
                  <a:srgbClr val="0000CC"/>
                </a:solidFill>
              </a:rPr>
              <a:t>1.3 MW </a:t>
            </a:r>
            <a:r>
              <a:rPr lang="en-US" sz="3200" dirty="0" smtClean="0"/>
              <a:t>at 590 </a:t>
            </a:r>
            <a:r>
              <a:rPr lang="en-US" sz="3200" dirty="0" err="1" smtClean="0"/>
              <a:t>MeV</a:t>
            </a:r>
            <a:r>
              <a:rPr lang="en-US" sz="3200" dirty="0" smtClean="0"/>
              <a:t> (achieved)</a:t>
            </a:r>
          </a:p>
          <a:p>
            <a:r>
              <a:rPr lang="en-US" sz="3200" dirty="0" smtClean="0"/>
              <a:t>SNS:  </a:t>
            </a:r>
            <a:r>
              <a:rPr lang="en-US" sz="3200" b="1" dirty="0" smtClean="0">
                <a:solidFill>
                  <a:srgbClr val="0000CC"/>
                </a:solidFill>
              </a:rPr>
              <a:t>1 MW </a:t>
            </a:r>
            <a:r>
              <a:rPr lang="en-US" sz="3200" dirty="0" smtClean="0"/>
              <a:t>(achieved) 1.4 MW at 1 GeV (design)</a:t>
            </a:r>
          </a:p>
          <a:p>
            <a:r>
              <a:rPr lang="en-US" sz="3200" dirty="0" smtClean="0"/>
              <a:t>J-PARC: 0.2 MW at 3 GeV (achieved) </a:t>
            </a:r>
            <a:r>
              <a:rPr lang="en-US" sz="3200" b="1" dirty="0" smtClean="0">
                <a:solidFill>
                  <a:srgbClr val="0000CC"/>
                </a:solidFill>
              </a:rPr>
              <a:t>1 MW </a:t>
            </a:r>
            <a:r>
              <a:rPr lang="en-US" sz="3200" dirty="0" smtClean="0"/>
              <a:t>(design)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↓ </a:t>
            </a:r>
            <a:r>
              <a:rPr lang="en-US" sz="4000" b="1" dirty="0" smtClean="0">
                <a:solidFill>
                  <a:srgbClr val="FF0000"/>
                </a:solidFill>
              </a:rPr>
              <a:t>factor ~5</a:t>
            </a:r>
            <a:endParaRPr lang="en-US" sz="3200" dirty="0" smtClean="0"/>
          </a:p>
          <a:p>
            <a:r>
              <a:rPr lang="en-US" sz="3200" dirty="0" smtClean="0"/>
              <a:t>PSI HIPA upgrade: 1.8 MW at 590 </a:t>
            </a:r>
            <a:r>
              <a:rPr lang="en-US" sz="3200" dirty="0" err="1" smtClean="0"/>
              <a:t>MeV</a:t>
            </a:r>
            <a:endParaRPr lang="en-US" sz="3200" dirty="0" smtClean="0"/>
          </a:p>
          <a:p>
            <a:r>
              <a:rPr lang="en-US" sz="3200" dirty="0" smtClean="0"/>
              <a:t>ISIS upgrade: </a:t>
            </a:r>
            <a:r>
              <a:rPr lang="en-US" sz="3200" b="1" dirty="0" smtClean="0">
                <a:solidFill>
                  <a:srgbClr val="FF0000"/>
                </a:solidFill>
              </a:rPr>
              <a:t>5 MW </a:t>
            </a:r>
            <a:r>
              <a:rPr lang="en-US" sz="3200" dirty="0" smtClean="0"/>
              <a:t>at 3.2 GeV</a:t>
            </a:r>
          </a:p>
          <a:p>
            <a:r>
              <a:rPr lang="en-US" sz="3200" dirty="0" smtClean="0"/>
              <a:t>ESS: </a:t>
            </a:r>
            <a:r>
              <a:rPr lang="en-US" sz="3200" b="1" dirty="0" smtClean="0">
                <a:solidFill>
                  <a:srgbClr val="FF0000"/>
                </a:solidFill>
              </a:rPr>
              <a:t>5 MW </a:t>
            </a:r>
            <a:r>
              <a:rPr lang="en-US" sz="3200" dirty="0" smtClean="0"/>
              <a:t>at 2.5 GeV ; IFMIF </a:t>
            </a:r>
            <a:r>
              <a:rPr lang="en-US" sz="3200" b="1" dirty="0" smtClean="0">
                <a:solidFill>
                  <a:srgbClr val="FF0000"/>
                </a:solidFill>
              </a:rPr>
              <a:t>10 MW</a:t>
            </a:r>
          </a:p>
          <a:p>
            <a:r>
              <a:rPr lang="en-US" sz="3200" dirty="0" smtClean="0"/>
              <a:t>HP-SPL: </a:t>
            </a:r>
            <a:r>
              <a:rPr lang="en-US" sz="3200" b="1" dirty="0" smtClean="0">
                <a:solidFill>
                  <a:srgbClr val="FF0000"/>
                </a:solidFill>
              </a:rPr>
              <a:t>3-8 MW </a:t>
            </a:r>
            <a:r>
              <a:rPr lang="en-US" sz="3200" dirty="0" smtClean="0"/>
              <a:t>at 5 GeV; ILC </a:t>
            </a:r>
            <a:r>
              <a:rPr lang="en-US" sz="3200" b="1" dirty="0" smtClean="0">
                <a:solidFill>
                  <a:srgbClr val="FF0000"/>
                </a:solidFill>
              </a:rPr>
              <a:t>22 MW </a:t>
            </a:r>
            <a:r>
              <a:rPr lang="en-US" sz="3200" dirty="0" smtClean="0"/>
              <a:t>at 0.5 </a:t>
            </a:r>
            <a:r>
              <a:rPr lang="en-US" sz="3200" dirty="0" err="1" smtClean="0"/>
              <a:t>TeV</a:t>
            </a:r>
            <a:r>
              <a:rPr lang="en-US" sz="3200" dirty="0" smtClean="0"/>
              <a:t> </a:t>
            </a:r>
            <a:r>
              <a:rPr lang="en-US" sz="3200" dirty="0" err="1" smtClean="0"/>
              <a:t>c.m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Project-X: </a:t>
            </a:r>
            <a:r>
              <a:rPr lang="en-US" sz="3200" b="1" dirty="0" smtClean="0">
                <a:solidFill>
                  <a:srgbClr val="FF0000"/>
                </a:solidFill>
              </a:rPr>
              <a:t>2 + 2 MW </a:t>
            </a:r>
            <a:r>
              <a:rPr lang="en-US" sz="3200" dirty="0" smtClean="0"/>
              <a:t>(at 3 GeV and 60-120 GeV)</a:t>
            </a:r>
          </a:p>
          <a:p>
            <a:r>
              <a:rPr lang="en-US" sz="3200" dirty="0" smtClean="0"/>
              <a:t>CLIC </a:t>
            </a:r>
            <a:r>
              <a:rPr lang="en-US" sz="3200" b="1" dirty="0" smtClean="0">
                <a:solidFill>
                  <a:srgbClr val="FF0000"/>
                </a:solidFill>
              </a:rPr>
              <a:t>28 MW </a:t>
            </a:r>
            <a:r>
              <a:rPr lang="en-US" sz="3200" dirty="0" smtClean="0"/>
              <a:t>at 3 </a:t>
            </a:r>
            <a:r>
              <a:rPr lang="en-US" sz="3200" dirty="0" err="1" smtClean="0"/>
              <a:t>TeV</a:t>
            </a:r>
            <a:r>
              <a:rPr lang="en-US" sz="3200" dirty="0" smtClean="0"/>
              <a:t> </a:t>
            </a:r>
            <a:r>
              <a:rPr lang="en-US" sz="3200" dirty="0" err="1" smtClean="0"/>
              <a:t>c.m</a:t>
            </a:r>
            <a:r>
              <a:rPr lang="en-US" sz="3200" dirty="0" smtClean="0"/>
              <a:t>. [2 beams]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e</a:t>
            </a:r>
            <a:r>
              <a:rPr lang="en-US" sz="4400" b="1" baseline="30000" dirty="0" smtClean="0">
                <a:latin typeface="+mj-lt"/>
                <a:ea typeface="+mj-ea"/>
                <a:cs typeface="+mj-cs"/>
              </a:rPr>
              <a:t>±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polarization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records &amp; targets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818889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LEP: 57% at 46 GeV (achieved)</a:t>
            </a:r>
          </a:p>
          <a:p>
            <a:r>
              <a:rPr lang="en-US" sz="3200" dirty="0" smtClean="0"/>
              <a:t>MAMI: 75% at1.56 GeV (achieved)</a:t>
            </a:r>
          </a:p>
          <a:p>
            <a:r>
              <a:rPr lang="en-US" sz="3200" dirty="0" smtClean="0"/>
              <a:t>CEBAF: </a:t>
            </a:r>
            <a:r>
              <a:rPr lang="en-US" sz="3200" b="1" dirty="0" smtClean="0">
                <a:solidFill>
                  <a:srgbClr val="0000CC"/>
                </a:solidFill>
              </a:rPr>
              <a:t>86%</a:t>
            </a:r>
            <a:r>
              <a:rPr lang="en-US" sz="3200" dirty="0" smtClean="0"/>
              <a:t> at 6 GeV (achieved)</a:t>
            </a:r>
          </a:p>
          <a:p>
            <a:r>
              <a:rPr lang="en-US" sz="3200" dirty="0" smtClean="0"/>
              <a:t>SLC: 73% at 46 GeV (achieved)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		</a:t>
            </a:r>
            <a:r>
              <a:rPr lang="en-US" sz="5400" b="1" dirty="0" smtClean="0">
                <a:solidFill>
                  <a:srgbClr val="FF0000"/>
                </a:solidFill>
              </a:rPr>
              <a:t>↓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factor ~ 1 - </a:t>
            </a:r>
            <a:r>
              <a:rPr lang="en-US" sz="4000" b="1" dirty="0" smtClean="0">
                <a:solidFill>
                  <a:srgbClr val="FF0000"/>
                </a:solidFill>
                <a:latin typeface="Calibri"/>
              </a:rPr>
              <a:t>∞</a:t>
            </a:r>
            <a:endParaRPr lang="en-US" sz="3200" dirty="0" smtClean="0"/>
          </a:p>
          <a:p>
            <a:r>
              <a:rPr lang="en-US" sz="3200" dirty="0" err="1" smtClean="0"/>
              <a:t>LHeC</a:t>
            </a:r>
            <a:r>
              <a:rPr lang="en-US" sz="3200" dirty="0" smtClean="0"/>
              <a:t>: </a:t>
            </a:r>
            <a:r>
              <a:rPr lang="en-US" sz="3200" b="1" dirty="0" smtClean="0">
                <a:solidFill>
                  <a:srgbClr val="0000CC"/>
                </a:solidFill>
              </a:rPr>
              <a:t>&gt;80% for e- </a:t>
            </a:r>
            <a:r>
              <a:rPr lang="en-US" sz="3200" dirty="0" smtClean="0"/>
              <a:t>at 60 GeV, some e+ polarization</a:t>
            </a:r>
          </a:p>
          <a:p>
            <a:r>
              <a:rPr lang="en-US" sz="3200" dirty="0" smtClean="0"/>
              <a:t>MESA:  </a:t>
            </a:r>
            <a:r>
              <a:rPr lang="en-US" sz="3200" b="1" dirty="0" smtClean="0">
                <a:solidFill>
                  <a:srgbClr val="FF0000"/>
                </a:solidFill>
              </a:rPr>
              <a:t>&gt;50% for e+ </a:t>
            </a:r>
            <a:r>
              <a:rPr lang="en-US" sz="3200" dirty="0" smtClean="0"/>
              <a:t>at &gt;0.1 GeV</a:t>
            </a:r>
          </a:p>
          <a:p>
            <a:r>
              <a:rPr lang="en-US" sz="3200" dirty="0" smtClean="0"/>
              <a:t>measurement accuracy: 0.5% (SLC) </a:t>
            </a:r>
            <a:r>
              <a:rPr lang="en-US" sz="5400" b="1" dirty="0" smtClean="0">
                <a:solidFill>
                  <a:srgbClr val="FF0000"/>
                </a:solidFill>
                <a:latin typeface="Calibri"/>
              </a:rPr>
              <a:t>→</a:t>
            </a:r>
            <a:r>
              <a:rPr lang="en-US" sz="3200" dirty="0" smtClean="0">
                <a:latin typeface="Calibri"/>
              </a:rPr>
              <a:t> 0.1% (</a:t>
            </a:r>
            <a:r>
              <a:rPr lang="en-US" sz="3200" dirty="0" err="1" smtClean="0">
                <a:latin typeface="Calibri"/>
              </a:rPr>
              <a:t>LHeC</a:t>
            </a:r>
            <a:r>
              <a:rPr lang="en-US" sz="3200" dirty="0" smtClean="0">
                <a:latin typeface="Calibri"/>
              </a:rPr>
              <a:t>)</a:t>
            </a:r>
          </a:p>
          <a:p>
            <a:r>
              <a:rPr lang="en-US" sz="3200" dirty="0" smtClean="0">
                <a:latin typeface="Calibri"/>
              </a:rPr>
              <a:t>						</a:t>
            </a:r>
            <a:r>
              <a:rPr lang="en-US" sz="4000" b="1" dirty="0" smtClean="0">
                <a:solidFill>
                  <a:srgbClr val="FF0000"/>
                </a:solidFill>
                <a:latin typeface="Calibri"/>
              </a:rPr>
              <a:t>factor 5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/>
              <a:t>EuroLumi2 partners in Europe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452596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CERN </a:t>
            </a:r>
            <a:r>
              <a:rPr lang="en-US" sz="2400" dirty="0" smtClean="0"/>
              <a:t>LHC, HL-LHC, HE-LHC, </a:t>
            </a:r>
            <a:r>
              <a:rPr lang="en-US" sz="2400" dirty="0" err="1" smtClean="0"/>
              <a:t>LHeC</a:t>
            </a:r>
            <a:r>
              <a:rPr lang="en-US" sz="2400" dirty="0" smtClean="0"/>
              <a:t>, PDPWA</a:t>
            </a:r>
          </a:p>
          <a:p>
            <a:r>
              <a:rPr lang="en-US" sz="2800" b="1" dirty="0" smtClean="0"/>
              <a:t>GSI </a:t>
            </a:r>
            <a:r>
              <a:rPr lang="en-US" sz="2400" dirty="0" smtClean="0"/>
              <a:t>FAIR, SIS-18 upgrade</a:t>
            </a:r>
          </a:p>
          <a:p>
            <a:r>
              <a:rPr lang="en-US" sz="2800" b="1" dirty="0" smtClean="0"/>
              <a:t>INFN-LNF</a:t>
            </a:r>
            <a:r>
              <a:rPr lang="en-US" sz="2400" dirty="0" smtClean="0"/>
              <a:t> SuperB</a:t>
            </a:r>
          </a:p>
          <a:p>
            <a:r>
              <a:rPr lang="en-US" sz="2800" b="1" dirty="0" smtClean="0"/>
              <a:t>PSI  </a:t>
            </a:r>
            <a:r>
              <a:rPr lang="en-US" sz="2400" dirty="0" smtClean="0"/>
              <a:t>HIPA</a:t>
            </a:r>
          </a:p>
          <a:p>
            <a:r>
              <a:rPr lang="en-US" sz="2800" b="1" dirty="0" smtClean="0"/>
              <a:t>RAL/</a:t>
            </a:r>
            <a:r>
              <a:rPr lang="en-US" sz="2800" b="1" dirty="0" err="1" smtClean="0"/>
              <a:t>ASTeC</a:t>
            </a:r>
            <a:r>
              <a:rPr lang="en-US" sz="2800" b="1" dirty="0" smtClean="0"/>
              <a:t> </a:t>
            </a:r>
            <a:r>
              <a:rPr lang="en-US" sz="2400" dirty="0" smtClean="0"/>
              <a:t>ISIS upgrade, FFAGs, high-intensity proton beams</a:t>
            </a:r>
          </a:p>
          <a:p>
            <a:r>
              <a:rPr lang="en-US" sz="2800" b="1" dirty="0" smtClean="0"/>
              <a:t>U Mainz </a:t>
            </a:r>
            <a:r>
              <a:rPr lang="en-US" sz="2400" dirty="0" smtClean="0"/>
              <a:t>MESA</a:t>
            </a:r>
          </a:p>
          <a:p>
            <a:r>
              <a:rPr lang="en-US" sz="2800" b="1" dirty="0" smtClean="0"/>
              <a:t>U Manchester </a:t>
            </a:r>
            <a:r>
              <a:rPr lang="en-US" sz="2400" dirty="0" smtClean="0"/>
              <a:t>LHC, HL-LHC, HP-SPL</a:t>
            </a:r>
            <a:endParaRPr lang="en-US" sz="2800" dirty="0" smtClean="0"/>
          </a:p>
          <a:p>
            <a:r>
              <a:rPr lang="en-US" sz="2800" b="1" dirty="0" smtClean="0"/>
              <a:t>KIT Karlsruhe</a:t>
            </a:r>
            <a:r>
              <a:rPr lang="en-US" sz="2400" dirty="0" smtClean="0"/>
              <a:t> </a:t>
            </a:r>
            <a:r>
              <a:rPr lang="en-US" sz="2400" dirty="0" err="1" smtClean="0"/>
              <a:t>LHeC</a:t>
            </a:r>
            <a:r>
              <a:rPr lang="en-US" sz="2400" dirty="0" smtClean="0"/>
              <a:t>, ERLs</a:t>
            </a:r>
            <a:endParaRPr lang="en-US" sz="2800" dirty="0" smtClean="0"/>
          </a:p>
          <a:p>
            <a:r>
              <a:rPr lang="en-US" sz="2800" b="1" dirty="0" smtClean="0"/>
              <a:t>U Liverpool </a:t>
            </a:r>
            <a:r>
              <a:rPr lang="en-US" sz="2400" dirty="0" err="1" smtClean="0"/>
              <a:t>LHeC</a:t>
            </a:r>
            <a:r>
              <a:rPr lang="en-US" sz="2400" dirty="0" smtClean="0"/>
              <a:t> ; </a:t>
            </a:r>
            <a:r>
              <a:rPr lang="en-US" sz="2800" b="1" dirty="0" smtClean="0"/>
              <a:t>LPSC Grenoble </a:t>
            </a:r>
            <a:r>
              <a:rPr lang="en-US" sz="2400" dirty="0" smtClean="0"/>
              <a:t>HL-LHC, </a:t>
            </a:r>
            <a:r>
              <a:rPr lang="en-US" sz="2400" dirty="0" err="1" smtClean="0"/>
              <a:t>LHeC</a:t>
            </a:r>
            <a:r>
              <a:rPr lang="en-US" sz="2400" dirty="0" smtClean="0"/>
              <a:t>, SuperB. …</a:t>
            </a:r>
          </a:p>
          <a:p>
            <a:r>
              <a:rPr lang="en-US" sz="2800" b="1" dirty="0" smtClean="0"/>
              <a:t>Cockcroft Institute </a:t>
            </a:r>
            <a:r>
              <a:rPr lang="en-US" sz="2400" dirty="0" smtClean="0"/>
              <a:t>HL-LHC, </a:t>
            </a:r>
            <a:r>
              <a:rPr lang="en-US" sz="2400" dirty="0" err="1" smtClean="0"/>
              <a:t>LHeC</a:t>
            </a:r>
            <a:endParaRPr lang="en-US" sz="2800" dirty="0" smtClean="0"/>
          </a:p>
          <a:p>
            <a:r>
              <a:rPr lang="en-US" sz="2800" b="1" dirty="0" smtClean="0"/>
              <a:t>U Darmstadt </a:t>
            </a:r>
            <a:r>
              <a:rPr lang="en-US" sz="2400" dirty="0" smtClean="0"/>
              <a:t>ERLs, S-DALINAC,</a:t>
            </a:r>
            <a:r>
              <a:rPr lang="en-US" sz="2800" b="1" dirty="0" smtClean="0"/>
              <a:t> MPI Munich </a:t>
            </a:r>
            <a:r>
              <a:rPr lang="en-US" sz="2400" dirty="0" smtClean="0"/>
              <a:t>PDPWA</a:t>
            </a:r>
            <a:endParaRPr lang="en-US" sz="2800" dirty="0" smtClean="0"/>
          </a:p>
          <a:p>
            <a:r>
              <a:rPr lang="en-US" sz="2800" b="1" dirty="0" smtClean="0"/>
              <a:t>U Valencia </a:t>
            </a:r>
            <a:r>
              <a:rPr lang="en-US" sz="2400" dirty="0" smtClean="0"/>
              <a:t>LHC, HL-LHC, </a:t>
            </a:r>
            <a:r>
              <a:rPr lang="en-US" sz="2800" b="1" dirty="0" smtClean="0"/>
              <a:t>GANIL?</a:t>
            </a:r>
            <a:r>
              <a:rPr lang="en-US" sz="2400" dirty="0" smtClean="0"/>
              <a:t> …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 rot="20078562">
            <a:off x="4641102" y="1329742"/>
            <a:ext cx="4522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</a:rPr>
              <a:t>in addition many strong links to overseas</a:t>
            </a:r>
          </a:p>
          <a:p>
            <a:r>
              <a:rPr lang="en-US" sz="2000" b="1" i="1" dirty="0" smtClean="0">
                <a:solidFill>
                  <a:srgbClr val="00B050"/>
                </a:solidFill>
              </a:rPr>
              <a:t>Institutes (US-LARP, KEK,…)</a:t>
            </a:r>
            <a:endParaRPr lang="en-US" sz="20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90600"/>
            <a:ext cx="83058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AccNet2: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 dirty="0" smtClean="0">
                <a:latin typeface="Arial" pitchFamily="34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EuroLumi2 – colliders &amp; intensity limits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PWA</a:t>
            </a:r>
            <a:endParaRPr lang="en-US" sz="2000" b="1" dirty="0" smtClean="0">
              <a:solidFill>
                <a:srgbClr val="0000CC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Low emittance machines</a:t>
            </a:r>
            <a:endParaRPr lang="en-US" sz="2000" b="1" dirty="0" smtClean="0">
              <a:solidFill>
                <a:srgbClr val="0000CC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CC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Applications</a:t>
            </a:r>
            <a:endParaRPr lang="en-US" sz="2000" b="1" dirty="0" smtClean="0">
              <a:solidFill>
                <a:srgbClr val="00CC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Energy efficient systems</a:t>
            </a:r>
            <a:endParaRPr lang="en-US" sz="2000" b="1" dirty="0" smtClean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proposal: a n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etwork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networks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urved Left Arrow 3"/>
          <p:cNvSpPr/>
          <p:nvPr/>
        </p:nvSpPr>
        <p:spPr>
          <a:xfrm flipV="1">
            <a:off x="5791200" y="1905000"/>
            <a:ext cx="655320" cy="1066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Left Arrow 4"/>
          <p:cNvSpPr/>
          <p:nvPr/>
        </p:nvSpPr>
        <p:spPr>
          <a:xfrm flipV="1">
            <a:off x="7467600" y="1828800"/>
            <a:ext cx="1341120" cy="2286000"/>
          </a:xfrm>
          <a:prstGeom prst="curvedLeftArrow">
            <a:avLst/>
          </a:prstGeom>
          <a:ln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7086600" y="2057400"/>
            <a:ext cx="304800" cy="609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6324600" y="2057400"/>
            <a:ext cx="731520" cy="1371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4191000"/>
            <a:ext cx="742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0000CC"/>
                </a:solidFill>
              </a:rPr>
              <a:t>LHeC</a:t>
            </a:r>
            <a:endParaRPr lang="en-US" b="1" i="1" dirty="0" smtClean="0">
              <a:solidFill>
                <a:srgbClr val="0000CC"/>
              </a:solidFill>
            </a:endParaRPr>
          </a:p>
          <a:p>
            <a:r>
              <a:rPr lang="en-US" b="1" i="1" dirty="0" smtClean="0">
                <a:solidFill>
                  <a:srgbClr val="0000CC"/>
                </a:solidFill>
              </a:rPr>
              <a:t>MESA</a:t>
            </a:r>
          </a:p>
          <a:p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0" y="2590800"/>
            <a:ext cx="5501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SPS</a:t>
            </a:r>
          </a:p>
          <a:p>
            <a:r>
              <a:rPr lang="en-US" b="1" i="1" dirty="0" smtClean="0">
                <a:solidFill>
                  <a:srgbClr val="0000CC"/>
                </a:solidFill>
              </a:rPr>
              <a:t>LHC</a:t>
            </a:r>
          </a:p>
          <a:p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2133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0000CC"/>
                </a:solidFill>
              </a:rPr>
              <a:t>SuperB, </a:t>
            </a:r>
          </a:p>
          <a:p>
            <a:pPr algn="r"/>
            <a:r>
              <a:rPr lang="en-US" b="1" i="1" dirty="0" smtClean="0">
                <a:solidFill>
                  <a:srgbClr val="0000CC"/>
                </a:solidFill>
              </a:rPr>
              <a:t>SuperKEKB, </a:t>
            </a:r>
            <a:r>
              <a:rPr lang="en-US" b="1" i="1" dirty="0" err="1" smtClean="0">
                <a:solidFill>
                  <a:srgbClr val="0000CC"/>
                </a:solidFill>
              </a:rPr>
              <a:t>LHeC</a:t>
            </a:r>
            <a:endParaRPr lang="en-US" b="1" i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3581400"/>
            <a:ext cx="1548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FFAGs</a:t>
            </a:r>
          </a:p>
          <a:p>
            <a:r>
              <a:rPr lang="en-US" b="1" i="1" dirty="0" smtClean="0">
                <a:solidFill>
                  <a:srgbClr val="0000CC"/>
                </a:solidFill>
              </a:rPr>
              <a:t>plasmas</a:t>
            </a:r>
          </a:p>
          <a:p>
            <a:r>
              <a:rPr lang="en-US" b="1" i="1" dirty="0" smtClean="0">
                <a:solidFill>
                  <a:srgbClr val="0000CC"/>
                </a:solidFill>
              </a:rPr>
              <a:t>low emittance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high intensity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52578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possible coordination via AccNet2: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web site, coordinated calendars, common pot, perhaps coordination with other entities (ECFA?, ICFA?, LC’s?,…)</a:t>
            </a:r>
            <a:endParaRPr lang="en-US" sz="16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9156</TotalTime>
  <Words>1947</Words>
  <Application>Microsoft Office PowerPoint</Application>
  <PresentationFormat>On-screen Show (4:3)</PresentationFormat>
  <Paragraphs>348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EuroLumi2 and/or “AccNet2”  in EuCARD2</vt:lpstr>
      <vt:lpstr>building on success </vt:lpstr>
      <vt:lpstr>“the only easy day was yesterday”</vt:lpstr>
      <vt:lpstr>pushing the frontiers</vt:lpstr>
      <vt:lpstr>Slide 5</vt:lpstr>
      <vt:lpstr>Slide 6</vt:lpstr>
      <vt:lpstr>Slide 7</vt:lpstr>
      <vt:lpstr>EuroLumi2 partners in Europe</vt:lpstr>
      <vt:lpstr>Slide 9</vt:lpstr>
      <vt:lpstr>Slide 10</vt:lpstr>
      <vt:lpstr>Slide 11</vt:lpstr>
      <vt:lpstr>Slide 12</vt:lpstr>
      <vt:lpstr>Slide 13</vt:lpstr>
      <vt:lpstr>Slide 14</vt:lpstr>
      <vt:lpstr>Slide 15</vt:lpstr>
      <vt:lpstr>ASTeC and ISIS Upgrades</vt:lpstr>
      <vt:lpstr>Rapid Cycling Synchrotron Upgrade Ring</vt:lpstr>
      <vt:lpstr>800 MeV H- ISIS Upgrade Linac</vt:lpstr>
      <vt:lpstr>ASTeC: FFAG Projects</vt:lpstr>
      <vt:lpstr>SuperB</vt:lpstr>
      <vt:lpstr>SuperB – cont’d</vt:lpstr>
      <vt:lpstr>SuperB – cont’d</vt:lpstr>
      <vt:lpstr>Slide 23</vt:lpstr>
      <vt:lpstr>Slide 24</vt:lpstr>
      <vt:lpstr>Slide 25</vt:lpstr>
      <vt:lpstr> LHC, HL-LHC, HE-LHC, LHeC – Contacts    Oliver Brüning, Ezio Todesco, Frank Zimmermann  FAIR - Contacts Peter Spiller, Oliver Boine-Frankenheim SuperB Contact: Marica Biagini MESA (Mainz) Contact: Kurt Aulenbacher PSI HIPA Contact Mike Seidel ISIS upgrade Contact: Chris Prior KIT Contact: Anke Müller U Manchester Contact: Rob Appleby LPSC Grenoble (CNRS &amp;UJF) Contacts: Jean-Marie De Conto, Maud Baylac S-DALINAC Darmstadt Contact: Ralf Eichhorn </vt:lpstr>
      <vt:lpstr>Slide 27</vt:lpstr>
      <vt:lpstr>Slide 28</vt:lpstr>
      <vt:lpstr>Slide 29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EuroLumi2 in EuCARD2</dc:title>
  <dc:creator>Frank Zimmermann</dc:creator>
  <cp:lastModifiedBy>Frank Zimmermann</cp:lastModifiedBy>
  <cp:revision>56</cp:revision>
  <dcterms:created xsi:type="dcterms:W3CDTF">2011-04-26T16:33:47Z</dcterms:created>
  <dcterms:modified xsi:type="dcterms:W3CDTF">2011-05-15T11:33:57Z</dcterms:modified>
</cp:coreProperties>
</file>