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2"/>
  </p:notesMasterIdLst>
  <p:sldIdLst>
    <p:sldId id="301" r:id="rId6"/>
    <p:sldId id="303" r:id="rId7"/>
    <p:sldId id="305" r:id="rId8"/>
    <p:sldId id="319" r:id="rId9"/>
    <p:sldId id="307" r:id="rId10"/>
    <p:sldId id="308" r:id="rId11"/>
    <p:sldId id="324" r:id="rId12"/>
    <p:sldId id="325" r:id="rId13"/>
    <p:sldId id="309" r:id="rId14"/>
    <p:sldId id="310" r:id="rId15"/>
    <p:sldId id="311" r:id="rId16"/>
    <p:sldId id="313" r:id="rId17"/>
    <p:sldId id="259" r:id="rId18"/>
    <p:sldId id="289" r:id="rId19"/>
    <p:sldId id="264" r:id="rId20"/>
    <p:sldId id="292" r:id="rId21"/>
    <p:sldId id="291" r:id="rId22"/>
    <p:sldId id="335" r:id="rId23"/>
    <p:sldId id="273" r:id="rId24"/>
    <p:sldId id="277" r:id="rId25"/>
    <p:sldId id="338" r:id="rId26"/>
    <p:sldId id="355" r:id="rId27"/>
    <p:sldId id="356" r:id="rId28"/>
    <p:sldId id="261" r:id="rId29"/>
    <p:sldId id="343" r:id="rId30"/>
    <p:sldId id="298" r:id="rId31"/>
    <p:sldId id="353" r:id="rId32"/>
    <p:sldId id="281" r:id="rId33"/>
    <p:sldId id="359" r:id="rId34"/>
    <p:sldId id="290" r:id="rId35"/>
    <p:sldId id="360" r:id="rId36"/>
    <p:sldId id="342" r:id="rId37"/>
    <p:sldId id="341" r:id="rId38"/>
    <p:sldId id="337" r:id="rId39"/>
    <p:sldId id="344" r:id="rId40"/>
    <p:sldId id="260" r:id="rId41"/>
    <p:sldId id="329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4" r:id="rId50"/>
    <p:sldId id="35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7FFB6-F113-40E0-A7E0-2E5E7B4CEC2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3B53-1787-4FF9-81FD-5D68B73A3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E7F9-8BCA-4530-BBBB-EB136F89FD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93B-25CD-429E-80EE-AA3CDC13464A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Event Date</a:t>
            </a:r>
            <a:fld id="{80D429EE-A3EF-4C87-9D6E-B9E6522B80F2}" type="slidenum">
              <a:rPr lang="en-US" sz="1200">
                <a:solidFill>
                  <a:srgbClr val="FFFFFF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8C508"/>
              </a:buClr>
              <a:buSzPct val="75000"/>
              <a:buFont typeface="Wingdings" pitchFamily="2" charset="2"/>
              <a:buChar char="u"/>
              <a:defRPr/>
            </a:pPr>
            <a:endParaRPr lang="en-GB" sz="3200" b="1" i="1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19FC-97D4-4E82-9C3B-46FB4D83D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EB20-C3E5-4160-BF61-540B0D0EA4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93B-25CD-429E-80EE-AA3CDC13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FDB-C6BF-4BBA-800A-C49F9713B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4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5.jpeg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acc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fic.uv.es/" TargetMode="External"/><Relationship Id="rId13" Type="http://schemas.openxmlformats.org/officeDocument/2006/relationships/hyperlink" Target="http://www.na.infn.it/" TargetMode="External"/><Relationship Id="rId18" Type="http://schemas.openxmlformats.org/officeDocument/2006/relationships/hyperlink" Target="http://www.ujf-grenoble.fr/" TargetMode="External"/><Relationship Id="rId3" Type="http://schemas.openxmlformats.org/officeDocument/2006/relationships/hyperlink" Target="http://www.cern.ch/" TargetMode="External"/><Relationship Id="rId7" Type="http://schemas.openxmlformats.org/officeDocument/2006/relationships/hyperlink" Target="http://www.csic.es/" TargetMode="External"/><Relationship Id="rId12" Type="http://schemas.openxmlformats.org/officeDocument/2006/relationships/hyperlink" Target="http://www.infn.it/" TargetMode="External"/><Relationship Id="rId17" Type="http://schemas.openxmlformats.org/officeDocument/2006/relationships/hyperlink" Target="http://www.tu-darmstadt.de/" TargetMode="External"/><Relationship Id="rId2" Type="http://schemas.openxmlformats.org/officeDocument/2006/relationships/hyperlink" Target="http://www.bnl.gov/world/" TargetMode="External"/><Relationship Id="rId16" Type="http://schemas.openxmlformats.org/officeDocument/2006/relationships/hyperlink" Target="http://www.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psc.in2p3.fr/" TargetMode="External"/><Relationship Id="rId11" Type="http://schemas.openxmlformats.org/officeDocument/2006/relationships/hyperlink" Target="http://www.gsi.de/" TargetMode="External"/><Relationship Id="rId5" Type="http://schemas.openxmlformats.org/officeDocument/2006/relationships/hyperlink" Target="http://www.lal.in2p3.fr/" TargetMode="External"/><Relationship Id="rId15" Type="http://schemas.openxmlformats.org/officeDocument/2006/relationships/hyperlink" Target="http://www.lbl.gov/" TargetMode="External"/><Relationship Id="rId10" Type="http://schemas.openxmlformats.org/officeDocument/2006/relationships/hyperlink" Target="http://www.fnal.gov/" TargetMode="External"/><Relationship Id="rId4" Type="http://schemas.openxmlformats.org/officeDocument/2006/relationships/hyperlink" Target="http://www.cockcroft.ac.uk/" TargetMode="External"/><Relationship Id="rId9" Type="http://schemas.openxmlformats.org/officeDocument/2006/relationships/hyperlink" Target="http://www.desy.de/html/home/" TargetMode="External"/><Relationship Id="rId14" Type="http://schemas.openxmlformats.org/officeDocument/2006/relationships/hyperlink" Target="http://www.kek.jp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l.in2p3.fr/" TargetMode="External"/><Relationship Id="rId13" Type="http://schemas.openxmlformats.org/officeDocument/2006/relationships/hyperlink" Target="http://www.uni-goettingen.de/" TargetMode="External"/><Relationship Id="rId18" Type="http://schemas.openxmlformats.org/officeDocument/2006/relationships/hyperlink" Target="http://www.roma2.infn.it/" TargetMode="External"/><Relationship Id="rId26" Type="http://schemas.openxmlformats.org/officeDocument/2006/relationships/hyperlink" Target="http://www.ujf-grenoble.fr/" TargetMode="External"/><Relationship Id="rId3" Type="http://schemas.openxmlformats.org/officeDocument/2006/relationships/hyperlink" Target="http://www.bnl.gov/world/" TargetMode="External"/><Relationship Id="rId21" Type="http://schemas.openxmlformats.org/officeDocument/2006/relationships/hyperlink" Target="http://www-lpnhep.in2p3.fr/" TargetMode="External"/><Relationship Id="rId7" Type="http://schemas.openxmlformats.org/officeDocument/2006/relationships/hyperlink" Target="http://ipnweb.in2p3.fr/" TargetMode="External"/><Relationship Id="rId12" Type="http://schemas.openxmlformats.org/officeDocument/2006/relationships/hyperlink" Target="http://www.fzd.de/" TargetMode="External"/><Relationship Id="rId17" Type="http://schemas.openxmlformats.org/officeDocument/2006/relationships/hyperlink" Target="http://www.mi.infn.it/" TargetMode="External"/><Relationship Id="rId25" Type="http://schemas.openxmlformats.org/officeDocument/2006/relationships/hyperlink" Target="http://www.dmcs.p.lodz.pl/" TargetMode="External"/><Relationship Id="rId2" Type="http://schemas.openxmlformats.org/officeDocument/2006/relationships/hyperlink" Target="http://www.bessy.de/" TargetMode="External"/><Relationship Id="rId16" Type="http://schemas.openxmlformats.org/officeDocument/2006/relationships/hyperlink" Target="http://www.infn.it/" TargetMode="External"/><Relationship Id="rId20" Type="http://schemas.openxmlformats.org/officeDocument/2006/relationships/hyperlink" Target="http://www.uni.karlsruhe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ckcroft.ac.uk/" TargetMode="External"/><Relationship Id="rId11" Type="http://schemas.openxmlformats.org/officeDocument/2006/relationships/hyperlink" Target="http://www.esrf.eu/" TargetMode="External"/><Relationship Id="rId24" Type="http://schemas.openxmlformats.org/officeDocument/2006/relationships/hyperlink" Target="http://www.tu-darmstadt.de/" TargetMode="External"/><Relationship Id="rId5" Type="http://schemas.openxmlformats.org/officeDocument/2006/relationships/hyperlink" Target="http://www.cern.ch/" TargetMode="External"/><Relationship Id="rId15" Type="http://schemas.openxmlformats.org/officeDocument/2006/relationships/hyperlink" Target="http://www.ifj.edu.pl/" TargetMode="External"/><Relationship Id="rId23" Type="http://schemas.openxmlformats.org/officeDocument/2006/relationships/hyperlink" Target="http://www.rhul.ac.uk/" TargetMode="External"/><Relationship Id="rId28" Type="http://schemas.openxmlformats.org/officeDocument/2006/relationships/hyperlink" Target="http://www.uni-wuppertal.de/" TargetMode="External"/><Relationship Id="rId10" Type="http://schemas.openxmlformats.org/officeDocument/2006/relationships/hyperlink" Target="http://www.desy.de/html/home" TargetMode="External"/><Relationship Id="rId19" Type="http://schemas.openxmlformats.org/officeDocument/2006/relationships/hyperlink" Target="http://www.ipj.gov.pl/" TargetMode="External"/><Relationship Id="rId4" Type="http://schemas.openxmlformats.org/officeDocument/2006/relationships/hyperlink" Target="http://www-dsm.cea.fr/" TargetMode="External"/><Relationship Id="rId9" Type="http://schemas.openxmlformats.org/officeDocument/2006/relationships/hyperlink" Target="http://www.ikp.tu-darmstadt.de/" TargetMode="External"/><Relationship Id="rId14" Type="http://schemas.openxmlformats.org/officeDocument/2006/relationships/hyperlink" Target="http://www.gsi.de/" TargetMode="External"/><Relationship Id="rId22" Type="http://schemas.openxmlformats.org/officeDocument/2006/relationships/hyperlink" Target="http://www.uni.rostock.de/" TargetMode="External"/><Relationship Id="rId27" Type="http://schemas.openxmlformats.org/officeDocument/2006/relationships/hyperlink" Target="http://lpsc.in2p3.f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1091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indico.cern.ch/conferenceDisplay.py?confId=10672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ndico.cern.ch/conferenceDisplay.py?confId=125315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6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conferenceDisplay.py?confId=283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accnet/" TargetMode="External"/><Relationship Id="rId7" Type="http://schemas.openxmlformats.org/officeDocument/2006/relationships/hyperlink" Target="http://cern.ch/EuCARD/about/results/deliverabl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edms.cern.ch/file/1001866/4/EuCARD-Del-D4.1.1-D4.2.1-D4.3.1-1001866-v3.0.pdf" TargetMode="External"/><Relationship Id="rId5" Type="http://schemas.openxmlformats.org/officeDocument/2006/relationships/hyperlink" Target="http://cernc.ch/accnet/Tasks/Rftech/" TargetMode="External"/><Relationship Id="rId4" Type="http://schemas.openxmlformats.org/officeDocument/2006/relationships/hyperlink" Target="http://cern.ch/accnet/Tasks/Eurolumi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ccnet-logo-new-frag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4118" y="0"/>
            <a:ext cx="9238118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9734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endParaRPr lang="en-US" sz="22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434" y="381000"/>
            <a:ext cx="496642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2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95800"/>
            <a:ext cx="86868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omic Sans MS" pitchFamily="66" charset="0"/>
              </a:rPr>
              <a:t>Frank Zimmermann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for the WP4 coordinators</a:t>
            </a:r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R. Assmann, J.-M. De Conto, M. Grecki, J.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Osterhoff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, W. Scandale,      P. Spiller, E. Todesco, H.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Videau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, W. Weingarten, F. Zimmermann</a:t>
            </a:r>
            <a:endParaRPr lang="en-US" sz="9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n-US" sz="10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algn="ctr"/>
            <a:r>
              <a:rPr lang="en-US" sz="100" dirty="0" smtClean="0">
                <a:solidFill>
                  <a:prstClr val="white"/>
                </a:solidFill>
                <a:latin typeface="Comic Sans MS" pitchFamily="66" charset="0"/>
              </a:rPr>
              <a:t>     </a:t>
            </a:r>
          </a:p>
          <a:p>
            <a:pPr algn="ctr"/>
            <a:r>
              <a:rPr lang="en-US" sz="2800" dirty="0" err="1" smtClean="0">
                <a:solidFill>
                  <a:srgbClr val="00FF00"/>
                </a:solidFill>
                <a:latin typeface="Comic Sans MS" pitchFamily="66" charset="0"/>
              </a:rPr>
              <a:t>EuCARD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 2</a:t>
            </a:r>
            <a:r>
              <a:rPr lang="en-US" sz="2800" baseline="30000" dirty="0" smtClean="0">
                <a:solidFill>
                  <a:srgbClr val="00FF00"/>
                </a:solidFill>
                <a:latin typeface="Comic Sans MS" pitchFamily="66" charset="0"/>
              </a:rPr>
              <a:t>nd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Annual 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Meeting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, CNRS, 11 May </a:t>
            </a:r>
            <a:r>
              <a:rPr lang="en-US" sz="2800" dirty="0" smtClean="0">
                <a:solidFill>
                  <a:srgbClr val="00FF00"/>
                </a:solidFill>
                <a:latin typeface="Comic Sans MS" pitchFamily="66" charset="0"/>
              </a:rPr>
              <a:t>2011</a:t>
            </a:r>
            <a:endParaRPr lang="en-US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514600"/>
            <a:ext cx="5105400" cy="2057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743200"/>
            <a:ext cx="187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ACCNET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2055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EUROLUMI</a:t>
            </a:r>
            <a:endParaRPr lang="en-US" sz="32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76600"/>
            <a:ext cx="148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RFTECH</a:t>
            </a:r>
            <a:endParaRPr lang="en-US" sz="32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fp7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1381594" cy="1066800"/>
          </a:xfrm>
          <a:prstGeom prst="rect">
            <a:avLst/>
          </a:prstGeom>
        </p:spPr>
      </p:pic>
      <p:pic>
        <p:nvPicPr>
          <p:cNvPr id="11" name="Picture 10" descr="larp_dipole_logo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609600"/>
            <a:ext cx="685800" cy="904875"/>
          </a:xfrm>
          <a:prstGeom prst="rect">
            <a:avLst/>
          </a:prstGeom>
        </p:spPr>
      </p:pic>
      <p:pic>
        <p:nvPicPr>
          <p:cNvPr id="12" name="Picture 11" descr="APL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1066800"/>
            <a:ext cx="685800" cy="95823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715000" y="457200"/>
            <a:ext cx="3276600" cy="205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85800"/>
            <a:ext cx="2252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US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rograms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+ US labs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9915" y="609600"/>
            <a:ext cx="3505200" cy="1828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2915" y="838200"/>
            <a:ext cx="217033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 related</a:t>
            </a:r>
          </a:p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initiatives:</a:t>
            </a:r>
          </a:p>
          <a:p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 LHC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HiLumi</a:t>
            </a:r>
            <a:endParaRPr lang="en-US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ILC-PP …</a:t>
            </a:r>
          </a:p>
        </p:txBody>
      </p:sp>
      <p:sp>
        <p:nvSpPr>
          <p:cNvPr id="17" name="Oval 16"/>
          <p:cNvSpPr/>
          <p:nvPr/>
        </p:nvSpPr>
        <p:spPr>
          <a:xfrm>
            <a:off x="304800" y="4724400"/>
            <a:ext cx="30480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2627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labs &amp;</a:t>
            </a:r>
          </a:p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</a:p>
        </p:txBody>
      </p:sp>
      <p:sp>
        <p:nvSpPr>
          <p:cNvPr id="19" name="Oval 18"/>
          <p:cNvSpPr/>
          <p:nvPr/>
        </p:nvSpPr>
        <p:spPr>
          <a:xfrm>
            <a:off x="3657600" y="4953000"/>
            <a:ext cx="3048000" cy="15240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4953000"/>
            <a:ext cx="2998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pan-</a:t>
            </a:r>
          </a:p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research </a:t>
            </a:r>
          </a:p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ventures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438400"/>
            <a:ext cx="8305800" cy="2209800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 descr="esa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5791201"/>
            <a:ext cx="1143000" cy="419100"/>
          </a:xfrm>
          <a:prstGeom prst="rect">
            <a:avLst/>
          </a:prstGeom>
        </p:spPr>
      </p:pic>
      <p:grpSp>
        <p:nvGrpSpPr>
          <p:cNvPr id="2" name="Group 55"/>
          <p:cNvGrpSpPr/>
          <p:nvPr/>
        </p:nvGrpSpPr>
        <p:grpSpPr>
          <a:xfrm>
            <a:off x="7162800" y="4800600"/>
            <a:ext cx="1600200" cy="1905000"/>
            <a:chOff x="7315200" y="4648200"/>
            <a:chExt cx="1600200" cy="1905000"/>
          </a:xfrm>
        </p:grpSpPr>
        <p:pic>
          <p:nvPicPr>
            <p:cNvPr id="23" name="Picture 22" descr="logo-b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4800600"/>
              <a:ext cx="1143000" cy="65722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7315200" y="4648200"/>
              <a:ext cx="1600200" cy="1905000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91400" y="5334000"/>
              <a:ext cx="1470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Japanese labs</a:t>
              </a:r>
            </a:p>
            <a:p>
              <a:r>
                <a:rPr lang="en-US" dirty="0" smtClean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KEK</a:t>
              </a:r>
            </a:p>
            <a:p>
              <a:r>
                <a:rPr lang="en-US" dirty="0" smtClean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J-PARC…</a:t>
              </a:r>
              <a:endParaRPr lang="en-US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038600" y="838201"/>
            <a:ext cx="113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</a:t>
            </a:r>
          </a:p>
          <a:p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ments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86200" y="685800"/>
            <a:ext cx="1524000" cy="1447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ACCNET is a </a:t>
            </a:r>
            <a:r>
              <a:rPr lang="en-US" sz="3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catalyzer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 descr="CMSheader_lef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609600"/>
            <a:ext cx="438150" cy="457200"/>
          </a:xfrm>
          <a:prstGeom prst="rect">
            <a:avLst/>
          </a:prstGeom>
        </p:spPr>
      </p:pic>
      <p:pic>
        <p:nvPicPr>
          <p:cNvPr id="30" name="Picture 29" descr="atla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1143000"/>
            <a:ext cx="572643" cy="685800"/>
          </a:xfrm>
          <a:prstGeom prst="rect">
            <a:avLst/>
          </a:prstGeom>
        </p:spPr>
      </p:pic>
      <p:pic>
        <p:nvPicPr>
          <p:cNvPr id="31" name="Picture 1" descr="logoWhite"/>
          <p:cNvPicPr>
            <a:picLocks noChangeAspect="1" noChangeArrowheads="1"/>
          </p:cNvPicPr>
          <p:nvPr/>
        </p:nvPicPr>
        <p:blipFill>
          <a:blip r:embed="rId10" cstate="print"/>
          <a:srcRect l="4990" t="15118" r="4990" b="6718"/>
          <a:stretch>
            <a:fillRect/>
          </a:stretch>
        </p:blipFill>
        <p:spPr bwMode="auto">
          <a:xfrm>
            <a:off x="609600" y="3048000"/>
            <a:ext cx="1524000" cy="103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 rot="16200000" flipH="1">
            <a:off x="3314700" y="2095500"/>
            <a:ext cx="381000" cy="304800"/>
          </a:xfrm>
          <a:prstGeom prst="line">
            <a:avLst/>
          </a:prstGeom>
          <a:ln w="349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838700" y="2247900"/>
            <a:ext cx="381000" cy="1588"/>
          </a:xfrm>
          <a:prstGeom prst="line">
            <a:avLst/>
          </a:pr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676900" y="2171700"/>
            <a:ext cx="457200" cy="381000"/>
          </a:xfrm>
          <a:prstGeom prst="line">
            <a:avLst/>
          </a:prstGeom>
          <a:ln w="349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1" idx="5"/>
          </p:cNvCxnSpPr>
          <p:nvPr/>
        </p:nvCxnSpPr>
        <p:spPr>
          <a:xfrm rot="16200000" flipV="1">
            <a:off x="7078614" y="4335413"/>
            <a:ext cx="552217" cy="530557"/>
          </a:xfrm>
          <a:prstGeom prst="line">
            <a:avLst/>
          </a:prstGeom>
          <a:ln w="34925">
            <a:solidFill>
              <a:srgbClr val="00CC99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876801" y="4800601"/>
            <a:ext cx="304799" cy="1"/>
          </a:xfrm>
          <a:prstGeom prst="line">
            <a:avLst/>
          </a:prstGeom>
          <a:ln w="34925">
            <a:solidFill>
              <a:srgbClr val="0000CC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" idx="7"/>
          </p:cNvCxnSpPr>
          <p:nvPr/>
        </p:nvCxnSpPr>
        <p:spPr>
          <a:xfrm rot="5400000" flipH="1" flipV="1">
            <a:off x="3006864" y="4547767"/>
            <a:ext cx="321703" cy="522570"/>
          </a:xfrm>
          <a:prstGeom prst="line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62953" y="6248400"/>
            <a:ext cx="1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labs</a:t>
            </a:r>
          </a:p>
        </p:txBody>
      </p:sp>
      <p:sp>
        <p:nvSpPr>
          <p:cNvPr id="50" name="Oval 49"/>
          <p:cNvSpPr/>
          <p:nvPr/>
        </p:nvSpPr>
        <p:spPr>
          <a:xfrm>
            <a:off x="2514600" y="6248400"/>
            <a:ext cx="1371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2781300" y="5143500"/>
            <a:ext cx="1600200" cy="609600"/>
          </a:xfrm>
          <a:prstGeom prst="line">
            <a:avLst/>
          </a:prstGeom>
          <a:ln w="349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4800" y="37338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XFEL 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ESS, FAIR 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users?</a:t>
            </a:r>
          </a:p>
        </p:txBody>
      </p:sp>
      <p:sp>
        <p:nvSpPr>
          <p:cNvPr id="58" name="Oval 57"/>
          <p:cNvSpPr/>
          <p:nvPr/>
        </p:nvSpPr>
        <p:spPr>
          <a:xfrm>
            <a:off x="8001000" y="3657600"/>
            <a:ext cx="1143000" cy="1143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>
            <a:endCxn id="58" idx="2"/>
          </p:cNvCxnSpPr>
          <p:nvPr/>
        </p:nvCxnSpPr>
        <p:spPr>
          <a:xfrm>
            <a:off x="7391400" y="4114800"/>
            <a:ext cx="609600" cy="114300"/>
          </a:xfrm>
          <a:prstGeom prst="line">
            <a:avLst/>
          </a:pr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62400" y="3810000"/>
            <a:ext cx="192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EuroNNAc</a:t>
            </a:r>
            <a:endParaRPr lang="en-US" sz="32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2400" y="2819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</a:t>
            </a:r>
          </a:p>
        </p:txBody>
      </p:sp>
      <p:cxnSp>
        <p:nvCxnSpPr>
          <p:cNvPr id="44" name="Straight Connector 43"/>
          <p:cNvCxnSpPr>
            <a:endCxn id="52" idx="2"/>
          </p:cNvCxnSpPr>
          <p:nvPr/>
        </p:nvCxnSpPr>
        <p:spPr>
          <a:xfrm flipV="1">
            <a:off x="7391400" y="3009900"/>
            <a:ext cx="914400" cy="41910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305800" y="2590800"/>
            <a:ext cx="685800" cy="8382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954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GB" sz="3600" b="1" dirty="0" smtClean="0">
                <a:solidFill>
                  <a:srgbClr val="00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participation is open inside and outside the consortium. </a:t>
            </a:r>
            <a:r>
              <a:rPr lang="en-GB" sz="3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 large number of </a:t>
            </a:r>
            <a:r>
              <a:rPr lang="en-GB" sz="3600" b="1" dirty="0" smtClean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institutes participate in ACCNET activities.</a:t>
            </a:r>
            <a:endParaRPr lang="en-US" sz="3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Helvetica" pitchFamily="34" charset="0"/>
              </a:rPr>
              <a:t>work organization</a:t>
            </a:r>
            <a:endParaRPr lang="en-US" sz="4800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several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EuroLumi</a:t>
            </a:r>
            <a:r>
              <a:rPr lang="en-US" sz="2800" b="1" i="1" dirty="0" smtClean="0">
                <a:solidFill>
                  <a:srgbClr val="0000CC"/>
                </a:solidFill>
              </a:rPr>
              <a:t> workshops per year</a:t>
            </a:r>
          </a:p>
          <a:p>
            <a:r>
              <a:rPr lang="en-US" sz="2800" b="1" i="1" dirty="0" smtClean="0">
                <a:solidFill>
                  <a:srgbClr val="0000CC"/>
                </a:solidFill>
              </a:rPr>
              <a:t>1 major workshop for RFTECH  &amp;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EuroNNAc</a:t>
            </a:r>
            <a:r>
              <a:rPr lang="en-US" sz="2800" b="1" i="1" dirty="0" smtClean="0">
                <a:solidFill>
                  <a:srgbClr val="0000CC"/>
                </a:solidFill>
              </a:rPr>
              <a:t> per year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ossibility of additional </a:t>
            </a:r>
            <a:r>
              <a:rPr lang="en-US" sz="2800" b="1" i="1" dirty="0" smtClean="0">
                <a:solidFill>
                  <a:srgbClr val="0000CC"/>
                </a:solidFill>
              </a:rPr>
              <a:t>topical mini-workshops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ossibility of </a:t>
            </a:r>
            <a:r>
              <a:rPr lang="en-US" sz="2800" b="1" i="1" dirty="0" smtClean="0">
                <a:solidFill>
                  <a:srgbClr val="0000CC"/>
                </a:solidFill>
              </a:rPr>
              <a:t>joint EUROLUMI+RFTECH mini-workshops</a:t>
            </a:r>
            <a:r>
              <a:rPr lang="en-US" sz="2800" dirty="0" smtClean="0"/>
              <a:t> on topics of common interest (either by machine [SPL, </a:t>
            </a:r>
            <a:r>
              <a:rPr lang="en-US" sz="2800" dirty="0" err="1" smtClean="0"/>
              <a:t>LHC+injector</a:t>
            </a:r>
            <a:r>
              <a:rPr lang="en-US" sz="2800" dirty="0" smtClean="0"/>
              <a:t> RF upgrade, LHC crab cavities, GSI </a:t>
            </a:r>
            <a:r>
              <a:rPr lang="en-US" sz="2800" dirty="0" err="1" smtClean="0"/>
              <a:t>rf</a:t>
            </a:r>
            <a:r>
              <a:rPr lang="en-US" sz="2800" dirty="0" smtClean="0"/>
              <a:t> systems]; or by topic [RF phase and amplitude jitter, timing stabilization, beam loading compensation, flat bunches, controlled noise injection,…]</a:t>
            </a:r>
          </a:p>
          <a:p>
            <a:r>
              <a:rPr lang="en-US" sz="2800" b="1" i="1" dirty="0" smtClean="0">
                <a:solidFill>
                  <a:srgbClr val="0000CC"/>
                </a:solidFill>
              </a:rPr>
              <a:t>1 ACCNET steering meeting / year </a:t>
            </a:r>
            <a:r>
              <a:rPr lang="en-US" sz="2800" dirty="0" smtClean="0"/>
              <a:t>(ACCNET+EUROLUMI+RFTECH coordinators)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6384"/>
            <a:ext cx="9144000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AccNet-RFTech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supported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WS on </a:t>
            </a:r>
            <a:r>
              <a:rPr lang="en-GB" sz="2400" b="1" dirty="0" smtClean="0">
                <a:solidFill>
                  <a:srgbClr val="3333FF"/>
                </a:solidFill>
              </a:rPr>
              <a:t>Advanced LLRF Control</a:t>
            </a:r>
            <a:r>
              <a:rPr lang="en-GB" sz="2400" dirty="0" smtClean="0"/>
              <a:t>, April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AccNet-RFTech</a:t>
            </a:r>
            <a:r>
              <a:rPr lang="en-GB" sz="2400" b="1" dirty="0" smtClean="0">
                <a:solidFill>
                  <a:srgbClr val="FF0000"/>
                </a:solidFill>
              </a:rPr>
              <a:t> session </a:t>
            </a:r>
            <a:r>
              <a:rPr lang="en-GB" sz="2400" dirty="0" smtClean="0"/>
              <a:t>on </a:t>
            </a:r>
            <a:r>
              <a:rPr lang="en-GB" sz="2400" b="1" dirty="0" err="1" smtClean="0">
                <a:solidFill>
                  <a:srgbClr val="3333FF"/>
                </a:solidFill>
              </a:rPr>
              <a:t>xTCA</a:t>
            </a:r>
            <a:r>
              <a:rPr lang="en-GB" sz="2400" b="1" dirty="0" smtClean="0">
                <a:solidFill>
                  <a:srgbClr val="3333FF"/>
                </a:solidFill>
              </a:rPr>
              <a:t> at MIXDES2010 </a:t>
            </a:r>
            <a:r>
              <a:rPr lang="en-GB" sz="2400" dirty="0" smtClean="0"/>
              <a:t>conference, June ‘10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AccNet-EuroLumi</a:t>
            </a:r>
            <a:r>
              <a:rPr lang="en-GB" sz="2400" dirty="0" smtClean="0"/>
              <a:t> workshop on </a:t>
            </a:r>
            <a:r>
              <a:rPr lang="en-GB" sz="2400" b="1" dirty="0" smtClean="0">
                <a:solidFill>
                  <a:srgbClr val="3333FF"/>
                </a:solidFill>
              </a:rPr>
              <a:t>Higher-Energy LHC</a:t>
            </a:r>
            <a:r>
              <a:rPr lang="en-GB" sz="2400" dirty="0" smtClean="0"/>
              <a:t>, HE-LHC, Oct.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(invited)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talk</a:t>
            </a:r>
            <a:r>
              <a:rPr lang="en-GB" sz="2400" b="1" dirty="0" smtClean="0">
                <a:solidFill>
                  <a:srgbClr val="FF0000"/>
                </a:solidFill>
              </a:rPr>
              <a:t>  </a:t>
            </a:r>
            <a:r>
              <a:rPr lang="en-GB" sz="2400" b="1" dirty="0" smtClean="0">
                <a:solidFill>
                  <a:srgbClr val="3333FF"/>
                </a:solidFill>
              </a:rPr>
              <a:t>at German KET Strategy Workshop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AccNet-EuroLumi</a:t>
            </a:r>
            <a:r>
              <a:rPr lang="en-GB" sz="2400" b="1" dirty="0" smtClean="0">
                <a:solidFill>
                  <a:srgbClr val="FF0000"/>
                </a:solidFill>
              </a:rPr>
              <a:t> workshop </a:t>
            </a:r>
            <a:r>
              <a:rPr lang="en-GB" sz="2400" b="1" dirty="0" smtClean="0">
                <a:solidFill>
                  <a:srgbClr val="3333FF"/>
                </a:solidFill>
              </a:rPr>
              <a:t>on Crystal Collimation</a:t>
            </a:r>
            <a:r>
              <a:rPr lang="en-GB" sz="2400" dirty="0" smtClean="0"/>
              <a:t>, Oct.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AccNet-RFTech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2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nd</a:t>
            </a:r>
            <a:r>
              <a:rPr lang="en-GB" sz="2400" b="1" dirty="0" smtClean="0">
                <a:solidFill>
                  <a:srgbClr val="3333FF"/>
                </a:solidFill>
              </a:rPr>
              <a:t> Annual Workshop</a:t>
            </a:r>
            <a:r>
              <a:rPr lang="en-GB" sz="2400" dirty="0" smtClean="0"/>
              <a:t>, December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</a:t>
            </a:r>
            <a:r>
              <a:rPr lang="en-GB" sz="2400" b="1" dirty="0" smtClean="0">
                <a:solidFill>
                  <a:srgbClr val="FF0000"/>
                </a:solidFill>
              </a:rPr>
              <a:t> workshop </a:t>
            </a:r>
            <a:r>
              <a:rPr lang="en-GB" sz="2400" b="1" dirty="0">
                <a:solidFill>
                  <a:srgbClr val="3333FF"/>
                </a:solidFill>
              </a:rPr>
              <a:t>on LHC crab </a:t>
            </a:r>
            <a:r>
              <a:rPr lang="en-GB" sz="2400" b="1" dirty="0" smtClean="0">
                <a:solidFill>
                  <a:srgbClr val="3333FF"/>
                </a:solidFill>
              </a:rPr>
              <a:t>cavities</a:t>
            </a:r>
            <a:r>
              <a:rPr lang="en-GB" sz="2400" dirty="0" smtClean="0"/>
              <a:t>, LHC-CC10, December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AccNet</a:t>
            </a:r>
            <a:r>
              <a:rPr lang="en-GB" sz="2400" b="1" dirty="0" smtClean="0">
                <a:solidFill>
                  <a:srgbClr val="00B050"/>
                </a:solidFill>
              </a:rPr>
              <a:t> web site </a:t>
            </a:r>
            <a:r>
              <a:rPr lang="en-GB" sz="2400" b="1" dirty="0" smtClean="0">
                <a:solidFill>
                  <a:srgbClr val="3333FF"/>
                </a:solidFill>
              </a:rPr>
              <a:t>moved from LAL to CERN server</a:t>
            </a:r>
            <a:r>
              <a:rPr lang="en-GB" sz="2400" dirty="0" smtClean="0"/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launch of </a:t>
            </a:r>
            <a:r>
              <a:rPr lang="en-GB" sz="2400" b="1" dirty="0" smtClean="0">
                <a:solidFill>
                  <a:srgbClr val="00B050"/>
                </a:solidFill>
              </a:rPr>
              <a:t>new network on novel accelerators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AccNet-EuroNNAc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several </a:t>
            </a:r>
            <a:r>
              <a:rPr lang="en-GB" sz="2400" b="1" dirty="0" err="1" smtClean="0">
                <a:solidFill>
                  <a:srgbClr val="00B050"/>
                </a:solidFill>
              </a:rPr>
              <a:t>EuCARD</a:t>
            </a:r>
            <a:r>
              <a:rPr lang="en-GB" sz="2400" b="1" dirty="0" smtClean="0">
                <a:solidFill>
                  <a:srgbClr val="00B050"/>
                </a:solidFill>
              </a:rPr>
              <a:t> Newsletter articles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AccNet-EuroLumi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bilateral </a:t>
            </a:r>
            <a:r>
              <a:rPr lang="en-GB" sz="2400" b="1" dirty="0" smtClean="0">
                <a:solidFill>
                  <a:srgbClr val="3333FF"/>
                </a:solidFill>
              </a:rPr>
              <a:t>CERN-GSI workshop on e-cloud</a:t>
            </a:r>
            <a:r>
              <a:rPr lang="en-GB" sz="2400" dirty="0" smtClean="0"/>
              <a:t>, March’11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dirty="0" smtClean="0"/>
              <a:t>1st </a:t>
            </a:r>
            <a:r>
              <a:rPr lang="en-US" sz="2400" b="1" dirty="0" err="1" smtClean="0">
                <a:solidFill>
                  <a:srgbClr val="FF0000"/>
                </a:solidFill>
              </a:rPr>
              <a:t>AccNet-EuroNNAc</a:t>
            </a:r>
            <a:r>
              <a:rPr lang="en-US" sz="2400" b="1" dirty="0" smtClean="0">
                <a:solidFill>
                  <a:srgbClr val="FF0000"/>
                </a:solidFill>
              </a:rPr>
              <a:t> workshop</a:t>
            </a:r>
            <a:r>
              <a:rPr lang="en-US" sz="2400" b="1" dirty="0" smtClean="0">
                <a:solidFill>
                  <a:srgbClr val="3333FF"/>
                </a:solidFill>
              </a:rPr>
              <a:t>, </a:t>
            </a:r>
            <a:r>
              <a:rPr lang="en-US" sz="2400" dirty="0" smtClean="0"/>
              <a:t>May 2011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expansion of </a:t>
            </a:r>
            <a:r>
              <a:rPr lang="en-US" sz="2400" b="1" dirty="0" smtClean="0">
                <a:solidFill>
                  <a:srgbClr val="00B050"/>
                </a:solidFill>
              </a:rPr>
              <a:t>collaborations with CINVESTAV/Mexico, ESA, ITER,…</a:t>
            </a:r>
            <a:endParaRPr lang="en-GB" sz="2400" b="1" dirty="0" smtClean="0">
              <a:solidFill>
                <a:srgbClr val="00B050"/>
              </a:solidFill>
            </a:endParaRPr>
          </a:p>
          <a:p>
            <a:r>
              <a:rPr lang="en-GB" sz="1050" b="1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some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2</a:t>
            </a:r>
            <a:r>
              <a:rPr lang="en-US" sz="4400" baseline="30000" dirty="0" smtClean="0">
                <a:latin typeface="+mj-lt"/>
                <a:ea typeface="+mj-ea"/>
                <a:cs typeface="+mj-cs"/>
              </a:rPr>
              <a:t>nd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-year achievements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50" dirty="0" smtClean="0"/>
          </a:p>
          <a:p>
            <a:r>
              <a:rPr lang="en-GB" sz="2400" b="1" dirty="0" err="1" smtClean="0"/>
              <a:t>AccNet</a:t>
            </a:r>
            <a:r>
              <a:rPr lang="en-GB" sz="2400" b="1" dirty="0" smtClean="0"/>
              <a:t> dissemination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three </a:t>
            </a:r>
            <a:r>
              <a:rPr lang="en-GB" sz="2400" b="1" dirty="0" smtClean="0">
                <a:solidFill>
                  <a:srgbClr val="3333FF"/>
                </a:solidFill>
              </a:rPr>
              <a:t>articles </a:t>
            </a:r>
            <a:r>
              <a:rPr lang="en-GB" sz="2400" b="1" dirty="0">
                <a:solidFill>
                  <a:srgbClr val="3333FF"/>
                </a:solidFill>
              </a:rPr>
              <a:t>in </a:t>
            </a:r>
            <a:r>
              <a:rPr lang="en-GB" sz="2400" b="1" dirty="0" smtClean="0">
                <a:solidFill>
                  <a:srgbClr val="3333FF"/>
                </a:solidFill>
              </a:rPr>
              <a:t>7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th</a:t>
            </a:r>
            <a:r>
              <a:rPr lang="en-GB" sz="2400" b="1" dirty="0" smtClean="0">
                <a:solidFill>
                  <a:srgbClr val="3333FF"/>
                </a:solidFill>
              </a:rPr>
              <a:t> and 8th </a:t>
            </a:r>
            <a:r>
              <a:rPr lang="en-GB" sz="2400" b="1" dirty="0" err="1" smtClean="0">
                <a:solidFill>
                  <a:srgbClr val="3333FF"/>
                </a:solidFill>
              </a:rPr>
              <a:t>EuCARD</a:t>
            </a:r>
            <a:r>
              <a:rPr lang="en-GB" sz="2400" b="1" dirty="0" smtClean="0">
                <a:solidFill>
                  <a:srgbClr val="3333FF"/>
                </a:solidFill>
              </a:rPr>
              <a:t> newsletters </a:t>
            </a:r>
            <a:r>
              <a:rPr lang="en-GB" sz="2400" dirty="0" smtClean="0"/>
              <a:t>(on crystal 	collimation + novel acceleration techniques &amp; HE-LHC)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one outreach talk at KET Strategy Workshop Germany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presentations at </a:t>
            </a:r>
            <a:r>
              <a:rPr lang="en-GB" sz="2400" b="1" dirty="0" smtClean="0">
                <a:solidFill>
                  <a:srgbClr val="3333FF"/>
                </a:solidFill>
              </a:rPr>
              <a:t>Chamonix’2011 LHC Performance Workshop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GB" sz="1000" dirty="0" smtClean="0"/>
              <a:t>  </a:t>
            </a:r>
          </a:p>
          <a:p>
            <a:r>
              <a:rPr lang="en-GB" sz="2400" b="1" dirty="0" err="1" smtClean="0"/>
              <a:t>EuCARD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AccNet</a:t>
            </a:r>
            <a:r>
              <a:rPr lang="en-GB" sz="2400" b="1" dirty="0" smtClean="0"/>
              <a:t> documents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about </a:t>
            </a:r>
            <a:r>
              <a:rPr lang="en-GB" sz="2400" b="1" dirty="0" smtClean="0">
                <a:solidFill>
                  <a:srgbClr val="FF0000"/>
                </a:solidFill>
              </a:rPr>
              <a:t>68 in total</a:t>
            </a:r>
            <a:r>
              <a:rPr lang="en-GB" sz="2400" dirty="0" smtClean="0"/>
              <a:t>, including 16 in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semester</a:t>
            </a:r>
          </a:p>
          <a:p>
            <a:r>
              <a:rPr lang="en-GB" sz="2400" dirty="0" smtClean="0"/>
              <a:t>	</a:t>
            </a:r>
            <a:r>
              <a:rPr lang="en-GB" sz="2400" b="1" dirty="0" smtClean="0">
                <a:solidFill>
                  <a:srgbClr val="3333FF"/>
                </a:solidFill>
              </a:rPr>
              <a:t>- 1 CERN Yellow Report</a:t>
            </a:r>
          </a:p>
          <a:p>
            <a:r>
              <a:rPr lang="en-GB" sz="2400" b="1" dirty="0" smtClean="0">
                <a:solidFill>
                  <a:srgbClr val="3333FF"/>
                </a:solidFill>
              </a:rPr>
              <a:t>	- 2 journal articles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b="1" dirty="0" smtClean="0">
                <a:solidFill>
                  <a:srgbClr val="3333FF"/>
                </a:solidFill>
              </a:rPr>
              <a:t>	- 20 conference presentations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	- 1 PhD thesis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	- 1 master thesis</a:t>
            </a:r>
            <a:endParaRPr lang="en-GB" sz="2400" b="1" dirty="0" smtClean="0">
              <a:solidFill>
                <a:srgbClr val="3333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publications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web site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272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maintained &amp; expanded</a:t>
            </a:r>
          </a:p>
          <a:p>
            <a:r>
              <a:rPr lang="en-US" dirty="0" smtClean="0"/>
              <a:t>by Olivier Dadoun (LAL),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Frank Zimmermann (CERN)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http://cern.ch/accnet/</a:t>
            </a:r>
            <a:endParaRPr lang="en-US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address!</a:t>
            </a:r>
            <a:endParaRPr lang="en-US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ages from EuCARD-WP4-AccNet-Accelerator Science Netwo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95540"/>
            <a:ext cx="6039584" cy="626246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2500699"/>
            <a:ext cx="2743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arly in 2011 (after retirement of Bernard Mouton) all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web sites were transferred from LAL to a CERN server for easier access and maintenance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EuroLumi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institutes &amp; contacts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371600"/>
          <a:ext cx="4648200" cy="5053012"/>
        </p:xfrm>
        <a:graphic>
          <a:graphicData uri="http://schemas.openxmlformats.org/drawingml/2006/table">
            <a:tbl>
              <a:tblPr/>
              <a:tblGrid>
                <a:gridCol w="1549402"/>
                <a:gridCol w="3098798"/>
              </a:tblGrid>
              <a:tr h="103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Institute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03072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BNL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Calaga Rama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Drees Angelika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Fischer Wolfram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Peggs Steve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CERN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Bottura Luca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Todesco Ezio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Zimmermann Frank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CI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Chattopadhyay Swapan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CNRS-LAL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Mouton Bernard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Scandale Walter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Variola Alessandro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CNRS-LPSC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Baylac Maud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CSIC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IFIC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Faus Golfe Angeles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DESY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Mais Helmut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FNAL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Bhat Chandra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Sen Tanaji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Shiltsev Vladimir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Valishev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Alexander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371600"/>
          <a:ext cx="4114800" cy="4787064"/>
        </p:xfrm>
        <a:graphic>
          <a:graphicData uri="http://schemas.openxmlformats.org/drawingml/2006/table">
            <a:tbl>
              <a:tblPr/>
              <a:tblGrid>
                <a:gridCol w="1371602"/>
                <a:gridCol w="2743198"/>
              </a:tblGrid>
              <a:tr h="153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Institute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53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GSI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Boine-Frankenheim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Oliver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INFN-LNF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Biagini Marica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Palumbo Luigi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Spataro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Bruno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INFN-NA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Vaccaro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Vittorio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KEK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Ohmi Kazuhito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LBNL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Furman Miguel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MPP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Caldwell Allen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Xia Guoxing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TEMF Darmstadt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Mueller Wolfgang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Weiland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Thomas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TUBE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Bruns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Warner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Henke Heino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UJF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De Conto Jean-Marie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UOM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Sammut Nicholas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UPSA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Ekelof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Tord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USAN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Petracca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Stefania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294" marR="26294" marT="26294" marB="26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844672"/>
          <a:ext cx="4267200" cy="6013328"/>
        </p:xfrm>
        <a:graphic>
          <a:graphicData uri="http://schemas.openxmlformats.org/drawingml/2006/table">
            <a:tbl>
              <a:tblPr/>
              <a:tblGrid>
                <a:gridCol w="2173855"/>
                <a:gridCol w="2093345"/>
              </a:tblGrid>
              <a:tr h="100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Institute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51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BESSY Berlin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Knobloch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Jens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BNL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Ben-Zvi Ilan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Calaga Rama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CEA-DSM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Chel Stéphane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Daël Antoine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Devanz Guillaume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Duperrier Romuald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2">
                <a:tc rowSpan="1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CERN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Angoletta Maria Elena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Brunner Olivier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Calatroni Sergio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Capatina Ofelia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Chiaveri Enrico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Garoby Roland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Hofle Wolfgand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Jensen Erk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Junginger Tobias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Montesinos Eric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Ruber Roger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Vretenar Maurizio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Vullierme Bruno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Weingarten Wolfgang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CI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McIntosh Peter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CNRS-IPNO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Bousson Sébastien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Gardès Daniel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Gassot Hui Min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Olry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Guillaume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CNRS-LAL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Mouton Bernard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Variola Alessandro 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Darmstadt University-IKP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Eichhorn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Ralf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838200"/>
          <a:ext cx="4724400" cy="5982580"/>
        </p:xfrm>
        <a:graphic>
          <a:graphicData uri="http://schemas.openxmlformats.org/drawingml/2006/table">
            <a:tbl>
              <a:tblPr/>
              <a:tblGrid>
                <a:gridCol w="2322162"/>
                <a:gridCol w="2402238"/>
              </a:tblGrid>
              <a:tr h="192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Institute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WUT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Czuba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Krzysztof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DESY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Elsen Eckhard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Grecki Mariusz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Proch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Dieter)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Simrock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Stefan)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ESRF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Jacob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Jorn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FZD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Teichert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Jochen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Goettingen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 University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Quadt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Arnulf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GSI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Huelsmann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Peter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IFJ PAN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Wierba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Wojchiech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INFN-LNF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Ghigo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Andrea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INFN-Milano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Pagani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Carlo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INFN-Roma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Tazzari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Sergio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Institute for Nuclear Studies, </a:t>
                      </a:r>
                      <a:r>
                        <a:rPr lang="en-US" sz="11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Swierk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Nietubyc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Robert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Szcwinski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Times New Roman"/>
                          <a:ea typeface="Times New Roman"/>
                          <a:cs typeface="Times New Roman"/>
                        </a:rPr>
                        <a:t>Jaroslaw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latin typeface="Times New Roman"/>
                          <a:ea typeface="Times New Roman"/>
                          <a:cs typeface="Times New Roman"/>
                        </a:rPr>
                        <a:t>Wronka Slawomir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0"/>
                        </a:rPr>
                        <a:t>Karlsruhe </a:t>
                      </a:r>
                      <a:r>
                        <a:rPr lang="en-US" sz="11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0"/>
                        </a:rPr>
                        <a:t>University</a:t>
                      </a:r>
                      <a:r>
                        <a:rPr lang="en-US" sz="11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Ustinov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Alexey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/>
                        </a:rPr>
                        <a:t>LPNHEP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 (IN2P3 Jussieu)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Augustin Jean-Eudes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Debu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Pascal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2"/>
                        </a:rPr>
                        <a:t>Rostock University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Glock Hans-Walter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van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Rienen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Ursula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/>
                        </a:rPr>
                        <a:t>Royal Holloway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Molloy Stephen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4"/>
                        </a:rPr>
                        <a:t>TEMF Darmstadt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Mueller Wolfgang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Weiland Thomas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5"/>
                        </a:rPr>
                        <a:t>TUL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Makowski Dariusz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Napieralski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Andrzej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Smage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Bogna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6"/>
                        </a:rPr>
                        <a:t>UFJ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/>
                        </a:rPr>
                        <a:t>LPSC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De Conto Jean-Marie</a:t>
                      </a: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/>
                        </a:rPr>
                        <a:t>Wuppertal University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Mueller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Guenter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92" marR="15292" marT="15292" marB="15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839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RFTech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institutes &amp; contacts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EuroNNAc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institutes &amp; contacts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602273"/>
          <a:ext cx="8686800" cy="6255727"/>
        </p:xfrm>
        <a:graphic>
          <a:graphicData uri="http://schemas.openxmlformats.org/drawingml/2006/table">
            <a:tbl>
              <a:tblPr/>
              <a:tblGrid>
                <a:gridCol w="1559666"/>
                <a:gridCol w="1392566"/>
                <a:gridCol w="1392566"/>
                <a:gridCol w="2171001"/>
                <a:gridCol w="2171001"/>
              </a:tblGrid>
              <a:tr h="13126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Europe</a:t>
                      </a:r>
                      <a:endParaRPr lang="en-US" sz="1000" dirty="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000" dirty="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/>
                    </a:p>
                  </a:txBody>
                  <a:tcPr marL="8965" marR="896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Affiliation</a:t>
                      </a:r>
                      <a:endParaRPr lang="en-US" sz="1000" dirty="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4"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EuCARD, CERN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Assmann*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a typeface="Times New Roman"/>
                          <a:cs typeface="Times New Roman"/>
                        </a:rPr>
                        <a:t>Ralph</a:t>
                      </a:r>
                      <a:endParaRPr lang="en-US" sz="1000" dirty="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a typeface="Times New Roman"/>
                          <a:cs typeface="Times New Roman"/>
                        </a:rPr>
                        <a:t>EuCARD</a:t>
                      </a:r>
                      <a:r>
                        <a:rPr lang="en-US" sz="1000" dirty="0">
                          <a:ea typeface="Times New Roman"/>
                          <a:cs typeface="Times New Roman"/>
                        </a:rPr>
                        <a:t>/CERN</a:t>
                      </a:r>
                      <a:endParaRPr lang="en-US" sz="1000" dirty="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Geschonke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Gunther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CERN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Koutchouk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Jean-Pierre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EuCARD/CERN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Zimmermann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Frank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EuCARD/CERN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6"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Cros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Brigitte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LPGP -CNRS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Malka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Viktor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LOA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Martin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Philippe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CEA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Mourou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Gerard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ILE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Specka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Arnd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Ecole polytechnique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Videau*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Henri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Ecole polytechnique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5"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Caldwell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Allen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MPI-P Muenchen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Floettmann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Klaus 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DESY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Gruener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Florian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LMU Muenchen/MPQ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Osterhoff*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Jens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University Hamburg, DESY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Sauerbrey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Roland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FZD Rossendorf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4"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Italy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Ferrario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Massimo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LNF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Ghigo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Andrea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INFN Frascati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Guiletti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Danilo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INFN Frascati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Serafini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Luca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INFN Frascati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Portugal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Mendonca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Jose Tito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Instituto Superior Tecnico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Russia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Kostyukov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Igor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Institute of Applied Physics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Sweden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Wahlstroem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Claes-Goran 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a typeface="Times New Roman"/>
                          <a:cs typeface="Times New Roman"/>
                        </a:rPr>
                        <a:t>Lund University</a:t>
                      </a:r>
                      <a:endParaRPr lang="en-US" sz="1000" dirty="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Switzerland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Rivkin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Leonid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EPFL, PSI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4"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Jaroszynski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Dino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University of Strathclyde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Najmudin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Zulfikar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Imperial College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Neely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David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Rutherford Appleton Lab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Seryi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Andrei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John Adams Institute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*Coordinators</a:t>
                      </a:r>
                      <a:endParaRPr lang="en-US" sz="1000"/>
                    </a:p>
                  </a:txBody>
                  <a:tcPr marL="8965" marR="89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900" i="1">
                          <a:ea typeface="Times New Roman"/>
                          <a:cs typeface="Times New Roman"/>
                        </a:rPr>
                        <a:t>Status 11.1.2011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Non-Europe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/>
                    </a:p>
                  </a:txBody>
                  <a:tcPr marL="8965" marR="896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Affiliation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Sheng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Zhengming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Institute of Physics, CAS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India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Naik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Prasad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RRCAT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Japan</a:t>
                      </a:r>
                      <a:endParaRPr lang="en-US" sz="100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Yokoya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Kaoru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KEK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rowSpan="7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United States</a:t>
                      </a:r>
                      <a:endParaRPr lang="en-US" sz="1000" dirty="0"/>
                    </a:p>
                  </a:txBody>
                  <a:tcPr marL="8965" marR="8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Chou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Weiren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ICFA/Fermilab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Joshi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Chan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University of California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Katsouleas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Thomas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Duke University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Leemans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Wim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LBNL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Muggli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Patric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USC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Raubenheimer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a typeface="Times New Roman"/>
                          <a:cs typeface="Times New Roman"/>
                        </a:rPr>
                        <a:t>Tor</a:t>
                      </a:r>
                      <a:endParaRPr lang="en-US" sz="100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a typeface="Times New Roman"/>
                          <a:cs typeface="Times New Roman"/>
                        </a:rPr>
                        <a:t>SLAC</a:t>
                      </a:r>
                      <a:endParaRPr lang="en-US" sz="1000" dirty="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a typeface="Times New Roman"/>
                          <a:cs typeface="Times New Roman"/>
                        </a:rPr>
                        <a:t>Prof. Dr.</a:t>
                      </a:r>
                      <a:endParaRPr lang="en-US" sz="1000" dirty="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a typeface="Times New Roman"/>
                          <a:cs typeface="Times New Roman"/>
                        </a:rPr>
                        <a:t>Tajima</a:t>
                      </a:r>
                      <a:endParaRPr lang="en-US" sz="1000" dirty="0"/>
                    </a:p>
                  </a:txBody>
                  <a:tcPr marL="8965" marR="89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ea typeface="Times New Roman"/>
                          <a:cs typeface="Times New Roman"/>
                        </a:rPr>
                        <a:t>Toshiki</a:t>
                      </a:r>
                      <a:endParaRPr lang="en-US" sz="1000" dirty="0"/>
                    </a:p>
                  </a:txBody>
                  <a:tcPr marL="8965" marR="89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a typeface="Times New Roman"/>
                          <a:cs typeface="Times New Roman"/>
                        </a:rPr>
                        <a:t>ICUIL/LMU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 marL="8965" marR="8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EuroLumi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exchanges &amp; joint studies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991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Mexican PhD student Humberto Maury (CINVESTAV) 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e-cloud simulations for LHC &amp; HL-LHC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dirty="0" smtClean="0"/>
              <a:t>Mexican master student Bruce Yee (CINVESTAV) 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simulations of LHC crab-cavity failure scenarios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dirty="0" smtClean="0"/>
              <a:t>Spanish expert Ubaldo Iriso (CELLS/ALBA) 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simulations of LHC e-cloud build up</a:t>
            </a:r>
            <a:endParaRPr lang="en-US" sz="2400" dirty="0" smtClean="0"/>
          </a:p>
          <a:p>
            <a:r>
              <a:rPr lang="en-US" sz="2400" dirty="0" err="1" smtClean="0"/>
              <a:t>Italo-german</a:t>
            </a:r>
            <a:r>
              <a:rPr lang="en-US" sz="2400" dirty="0" smtClean="0"/>
              <a:t> expert Giuliano Franchetti (GSI) 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incoherent e-cloud effects &amp; resonance  trapping</a:t>
            </a:r>
            <a:endParaRPr lang="en-US" sz="2400" dirty="0" smtClean="0"/>
          </a:p>
          <a:p>
            <a:r>
              <a:rPr lang="en-US" sz="2400" dirty="0" smtClean="0"/>
              <a:t>US-LARP physicist Chandra Bhat (FNAL)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generation &amp; stability of long flat bunches for LHC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dirty="0" smtClean="0"/>
              <a:t>LARP physicist Rama Calaga (BNL), LARP physicist Uli Wienands (SLAC)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LHC crab cavities                           - lessons from SSC and VLHC for HE-LHC</a:t>
            </a:r>
          </a:p>
          <a:p>
            <a:r>
              <a:rPr lang="en-US" sz="2400" dirty="0" smtClean="0"/>
              <a:t>Japanese expert Kazuhito Ohmi (KEK)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beam-beam &amp; e-cloud simulation studies for  LHC, HE-LHC &amp; HL-LHC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dirty="0" smtClean="0"/>
              <a:t>Italian expert Roberto </a:t>
            </a:r>
            <a:r>
              <a:rPr lang="en-US" sz="2400" dirty="0" err="1" smtClean="0"/>
              <a:t>Cimino</a:t>
            </a:r>
            <a:r>
              <a:rPr lang="en-US" sz="2400" dirty="0" smtClean="0"/>
              <a:t> (INFN-LNF)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3333FF"/>
                </a:solidFill>
              </a:rPr>
              <a:t>e-cloud surface physics &amp; mitigation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r>
              <a:rPr lang="en-US" sz="2400" dirty="0" smtClean="0"/>
              <a:t>Russian and European experts S. </a:t>
            </a:r>
            <a:r>
              <a:rPr lang="en-US" sz="2400" dirty="0" err="1" smtClean="0"/>
              <a:t>Dabagov</a:t>
            </a:r>
            <a:r>
              <a:rPr lang="en-US" sz="2400" dirty="0" smtClean="0"/>
              <a:t> (INFN-LNF) </a:t>
            </a:r>
            <a:r>
              <a:rPr lang="en-US" sz="2000" dirty="0" smtClean="0"/>
              <a:t>– </a:t>
            </a:r>
            <a:r>
              <a:rPr lang="en-US" sz="2000" b="1" dirty="0" smtClean="0">
                <a:solidFill>
                  <a:srgbClr val="3333FF"/>
                </a:solidFill>
              </a:rPr>
              <a:t>crystal collimation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3300"/>
                </a:solidFill>
                <a:latin typeface="Calibri"/>
              </a:rPr>
              <a:t>→ </a:t>
            </a:r>
            <a:r>
              <a:rPr lang="en-US" b="1" i="1" dirty="0" smtClean="0">
                <a:solidFill>
                  <a:srgbClr val="FF3300"/>
                </a:solidFill>
              </a:rPr>
              <a:t>WP4 highlight talk by 	Giuliano Franchetti</a:t>
            </a:r>
            <a:endParaRPr lang="en-US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_flag1.jpg"/>
          <p:cNvPicPr>
            <a:picLocks noChangeAspect="1"/>
          </p:cNvPicPr>
          <p:nvPr/>
        </p:nvPicPr>
        <p:blipFill>
          <a:blip r:embed="rId3" cstate="print">
            <a:lum bright="24000" contrast="-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ACCNET</a:t>
            </a:r>
            <a:b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Science Networks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3505200"/>
            <a:ext cx="4572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EURO-</a:t>
            </a:r>
          </a:p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52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 Walter Scandale, IN2P3 ; Peter Spiller, GSI ;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Zimmermann, CERN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 &amp; colliders 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Zimmermann &amp;</a:t>
            </a:r>
          </a:p>
          <a:p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Todesco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CERN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5600" y="37338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6482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&amp; </a:t>
            </a:r>
            <a:r>
              <a:rPr lang="en-US" sz="2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technologies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Jean-Marie de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UJF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Grecki, DESY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Wolfgang Weingarten,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fp7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1" y="-1"/>
            <a:ext cx="1752600" cy="1353273"/>
          </a:xfrm>
          <a:prstGeom prst="rect">
            <a:avLst/>
          </a:prstGeom>
        </p:spPr>
      </p:pic>
      <p:pic>
        <p:nvPicPr>
          <p:cNvPr id="23553" name="Picture 1" descr="logoWhite"/>
          <p:cNvPicPr>
            <a:picLocks noChangeAspect="1" noChangeArrowheads="1"/>
          </p:cNvPicPr>
          <p:nvPr/>
        </p:nvPicPr>
        <p:blipFill>
          <a:blip r:embed="rId5" cstate="print"/>
          <a:srcRect l="4990" t="15118" r="4990" b="6718"/>
          <a:stretch>
            <a:fillRect/>
          </a:stretch>
        </p:blipFill>
        <p:spPr bwMode="auto">
          <a:xfrm>
            <a:off x="0" y="0"/>
            <a:ext cx="20011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09600" y="1905000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Coordination &amp; Management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logo-rfte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962400"/>
            <a:ext cx="1143000" cy="685800"/>
          </a:xfrm>
          <a:prstGeom prst="rect">
            <a:avLst/>
          </a:prstGeom>
        </p:spPr>
      </p:pic>
      <p:pic>
        <p:nvPicPr>
          <p:cNvPr id="14" name="Picture 13" descr="eurolumi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38600"/>
            <a:ext cx="1033504" cy="719228"/>
          </a:xfrm>
          <a:prstGeom prst="rect">
            <a:avLst/>
          </a:prstGeom>
        </p:spPr>
      </p:pic>
      <p:pic>
        <p:nvPicPr>
          <p:cNvPr id="15" name="Picture 14" descr="WP4.1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1905000"/>
            <a:ext cx="1066800" cy="7353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410200" y="38862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EuroNNAc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accelerators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Ralph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Assmann,CERN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Jens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Osterhoff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DESY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Videau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CNRS</a:t>
            </a:r>
          </a:p>
          <a:p>
            <a:endParaRPr lang="en-US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3124200"/>
            <a:ext cx="2667000" cy="3733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EuroNACc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200400"/>
            <a:ext cx="1359747" cy="89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Malta, 14-16 October 2010; 56 participants (13 US, 26 CERN); </a:t>
            </a:r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en-US" sz="2800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dirty="0" smtClean="0">
                <a:solidFill>
                  <a:srgbClr val="FFFF00"/>
                </a:solidFill>
              </a:rPr>
              <a:t> workshop on 33-TeV pp collider in LHC tunnel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21476" y="0"/>
            <a:ext cx="8422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/>
              <a:t>Higher-Energy LHC workshop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6096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http://indico.cern.ch/conferenceDisplay.py?confId=62873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0" y="2819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key topics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beam energy 16.5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; 20-T magnets; </a:t>
            </a:r>
            <a:r>
              <a:rPr lang="en-US" dirty="0" smtClean="0"/>
              <a:t>cryogenics: </a:t>
            </a:r>
            <a:r>
              <a:rPr lang="en-US" b="1" dirty="0" smtClean="0">
                <a:solidFill>
                  <a:srgbClr val="FF0000"/>
                </a:solidFill>
              </a:rPr>
              <a:t>synchrotron-radiation heat load; radiation damping &amp; emittance  control; </a:t>
            </a:r>
            <a:r>
              <a:rPr lang="en-US" dirty="0" smtClean="0"/>
              <a:t>vacuum system: synchrotron radiation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new injector</a:t>
            </a:r>
            <a:r>
              <a:rPr lang="en-US" dirty="0" smtClean="0"/>
              <a:t>: energy &gt; 1 </a:t>
            </a:r>
            <a:r>
              <a:rPr lang="en-US" dirty="0" err="1" smtClean="0"/>
              <a:t>TeV</a:t>
            </a:r>
            <a:r>
              <a:rPr lang="en-US" dirty="0" smtClean="0"/>
              <a:t>; parameters</a:t>
            </a:r>
            <a:endParaRPr lang="en-US" dirty="0"/>
          </a:p>
        </p:txBody>
      </p:sp>
      <p:pic>
        <p:nvPicPr>
          <p:cNvPr id="17" name="Picture 3" descr="C:\Octavio\CERN\HE-LHC\plot_emittances_t_c2_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763974"/>
            <a:ext cx="4419600" cy="3094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0" y="4267200"/>
          <a:ext cx="4419600" cy="2560320"/>
        </p:xfrm>
        <a:graphic>
          <a:graphicData uri="http://schemas.openxmlformats.org/drawingml/2006/table">
            <a:tbl>
              <a:tblPr/>
              <a:tblGrid>
                <a:gridCol w="2535836"/>
                <a:gridCol w="869430"/>
                <a:gridCol w="1014334"/>
              </a:tblGrid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LHC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HE-LHC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beam energy [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TeV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16.5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dipole field [T]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8.33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dipole coil aperture [mm]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#bunches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2808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1404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IP beta function [m]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 (x), 0.43 (y)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IPs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beam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current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[A]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0.584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0.328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SR power per ring [kW]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65.7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arc SR heat load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dW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W/m/</a:t>
                      </a: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ap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0.21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peak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luminosity [10</a:t>
                      </a:r>
                      <a:r>
                        <a:rPr lang="en-US" sz="1400" baseline="300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en-US" sz="1400" baseline="30000" dirty="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400" baseline="30000" dirty="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events per crossing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33031" marR="3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2819400"/>
            <a:ext cx="379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alibri"/>
              </a:rPr>
              <a:t>→ </a:t>
            </a:r>
            <a:r>
              <a:rPr lang="en-US" b="1" i="1" dirty="0" smtClean="0">
                <a:solidFill>
                  <a:srgbClr val="FFC000"/>
                </a:solidFill>
              </a:rPr>
              <a:t>WP4 highlight talk by Ezio Todesco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190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proceedings : </a:t>
            </a:r>
            <a:r>
              <a:rPr lang="en-GB" b="1" dirty="0" smtClean="0">
                <a:solidFill>
                  <a:srgbClr val="00FFFF"/>
                </a:solidFill>
              </a:rPr>
              <a:t>E. Todesco and F. Zimmermann (</a:t>
            </a:r>
            <a:r>
              <a:rPr lang="en-GB" b="1" dirty="0" err="1" smtClean="0">
                <a:solidFill>
                  <a:srgbClr val="00FFFF"/>
                </a:solidFill>
              </a:rPr>
              <a:t>eds</a:t>
            </a:r>
            <a:r>
              <a:rPr lang="en-GB" b="1" dirty="0" smtClean="0">
                <a:solidFill>
                  <a:srgbClr val="00FFFF"/>
                </a:solidFill>
              </a:rPr>
              <a:t>), </a:t>
            </a:r>
            <a:r>
              <a:rPr lang="en-GB" b="1" i="1" dirty="0" smtClean="0">
                <a:solidFill>
                  <a:srgbClr val="00FFFF"/>
                </a:solidFill>
              </a:rPr>
              <a:t>The Higher-Energy Large </a:t>
            </a:r>
            <a:r>
              <a:rPr lang="en-GB" b="1" i="1" dirty="0" err="1" smtClean="0">
                <a:solidFill>
                  <a:srgbClr val="00FFFF"/>
                </a:solidFill>
              </a:rPr>
              <a:t>Hadron</a:t>
            </a:r>
            <a:r>
              <a:rPr lang="en-GB" b="1" i="1" dirty="0" smtClean="0">
                <a:solidFill>
                  <a:srgbClr val="00FFFF"/>
                </a:solidFill>
              </a:rPr>
              <a:t> Collider</a:t>
            </a:r>
            <a:r>
              <a:rPr lang="en-GB" b="1" dirty="0" smtClean="0">
                <a:solidFill>
                  <a:srgbClr val="00FFFF"/>
                </a:solidFill>
              </a:rPr>
              <a:t>, Proceedings of the </a:t>
            </a:r>
            <a:r>
              <a:rPr lang="en-GB" b="1" dirty="0" err="1" smtClean="0">
                <a:solidFill>
                  <a:srgbClr val="00FFFF"/>
                </a:solidFill>
              </a:rPr>
              <a:t>EuCARD-AccNet</a:t>
            </a:r>
            <a:r>
              <a:rPr lang="en-GB" b="1" dirty="0" smtClean="0">
                <a:solidFill>
                  <a:srgbClr val="00FFFF"/>
                </a:solidFill>
              </a:rPr>
              <a:t> HE-LHC workshop, Malta, 14-16 October 2010, CERN, EuCARD-CON-2011-001;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published as CERN Yellow Report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 descr="accnet-logo-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447800" cy="61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Proposed increase in energy takes LHC even further into the future _ Article-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350"/>
            <a:ext cx="9143999" cy="59093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EuCARD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Newsletter article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		</a:t>
            </a:r>
            <a:r>
              <a:rPr lang="en-US" sz="4000" dirty="0" err="1" smtClean="0">
                <a:solidFill>
                  <a:srgbClr val="FFFF00"/>
                </a:solidFill>
              </a:rPr>
              <a:t>AccNet</a:t>
            </a:r>
            <a:r>
              <a:rPr lang="en-US" sz="4000" dirty="0" smtClean="0">
                <a:solidFill>
                  <a:srgbClr val="FFFF00"/>
                </a:solidFill>
              </a:rPr>
              <a:t> mini-workshop on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		crystal collimation</a:t>
            </a:r>
          </a:p>
          <a:p>
            <a:pPr algn="ctr"/>
            <a:r>
              <a:rPr lang="en-US" sz="2800" dirty="0" smtClean="0"/>
              <a:t>CERN, 25-27 October’10,  ~32 participants</a:t>
            </a:r>
            <a:r>
              <a:rPr lang="en-US" sz="2800" smtClean="0"/>
              <a:t>, </a:t>
            </a:r>
            <a:r>
              <a:rPr lang="en-US" sz="2000" smtClean="0"/>
              <a:t>about 1/3from CERN, and others from Italy (INFN Ferrara, Legnaro, Napoli, Roma), Russia (JINR Dubna, IHEP Moscow, St. Petersburg), Germany (GSI Darmstadt), UK (Imperial College), USA (SLAC), and Switzerland (EPFL Lausanne).</a:t>
            </a:r>
          </a:p>
          <a:p>
            <a:pPr algn="ctr"/>
            <a:endParaRPr lang="en-US" sz="3200" smtClean="0"/>
          </a:p>
          <a:p>
            <a:pPr algn="ctr"/>
            <a:endParaRPr lang="en-US" sz="3200" dirty="0"/>
          </a:p>
        </p:txBody>
      </p:sp>
      <p:pic>
        <p:nvPicPr>
          <p:cNvPr id="9" name="Picture 8" descr="accnet-logo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" cy="10296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2514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hlinkClick r:id="rId3"/>
              </a:rPr>
              <a:t>http://indico.cern.ch/conferenceDisplay.py?confId=109124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topics: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collimation procedures assisted by bent crystals for HL- 	LHC and future large colliders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critical review of results from H8 line,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results of collimation experiments in “low energy” 	storage rings, such as the SPS,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possible use of bent crystals for LHC collimation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other applications of crystals and alternative advanced 	methods of collimation in other laboratories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EuCARD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Newsletter article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Pages from Crystal clear ideas for beam collimation _ Article 3 _ Issue 7 _ Newslet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92071"/>
            <a:ext cx="7315200" cy="61659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4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6858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LHC-CC10 workshop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LHC </a:t>
            </a:r>
            <a:r>
              <a:rPr lang="en-US" sz="20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Crab Cavity Workshop, </a:t>
            </a:r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jointly </a:t>
            </a:r>
            <a:r>
              <a:rPr lang="en-US" sz="20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organized by CERN, </a:t>
            </a:r>
            <a:r>
              <a:rPr lang="en-US" sz="2000" b="1" kern="1200" dirty="0" err="1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EuCARD</a:t>
            </a:r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-ACCNET</a:t>
            </a:r>
            <a:r>
              <a:rPr lang="en-US" sz="20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, US-LARP, KEK, </a:t>
            </a:r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&amp; </a:t>
            </a:r>
            <a:r>
              <a:rPr lang="en-US" sz="2000" b="1" kern="1200" dirty="0" err="1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Daresbury</a:t>
            </a:r>
            <a:r>
              <a:rPr lang="en-US" sz="20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Lab/Cockcroft </a:t>
            </a: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 </a:t>
            </a:r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Institute, </a:t>
            </a: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CERN, 15</a:t>
            </a:r>
            <a:r>
              <a:rPr lang="en-US" sz="20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-17 December 2010</a:t>
            </a:r>
            <a:endParaRPr lang="en-US" sz="2000" b="1" kern="1200" dirty="0">
              <a:solidFill>
                <a:srgbClr val="FFC000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286000"/>
            <a:ext cx="9144000" cy="60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" dirty="0" smtClean="0">
                <a:latin typeface="Calibri" pitchFamily="34" charset="0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~50 participants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local crab crossing with compact 400 MHz deflecting SRF cavities has become HL-LHC baseline scheme for geometric luminosity-loss compensation and luminosity leveling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further studies on machine protection and beam-dynamics or technology limits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recommendation to test future LHC prototype                              cavities with &amp; without beam out- &amp;inside LHC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refined roadmap by summer 2011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IMG_4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972050"/>
            <a:ext cx="2514600" cy="1885950"/>
          </a:xfrm>
          <a:prstGeom prst="rect">
            <a:avLst/>
          </a:prstGeom>
        </p:spPr>
      </p:pic>
      <p:pic>
        <p:nvPicPr>
          <p:cNvPr id="10" name="Picture 9" descr="accnet-logo-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"/>
            <a:ext cx="1676399" cy="707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98" y="6019800"/>
            <a:ext cx="658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workshop summary: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FFFF"/>
                </a:solidFill>
              </a:rPr>
              <a:t>R. Calaga (BNL), S. Myers (CERN), F. Zimmermann (CERN), </a:t>
            </a:r>
            <a:r>
              <a:rPr lang="en-GB" b="1" i="1" dirty="0" smtClean="0">
                <a:solidFill>
                  <a:srgbClr val="00FFFF"/>
                </a:solidFill>
              </a:rPr>
              <a:t>Summary of the 4th LHC Crab Cavity Workshop "LHC-CC10"</a:t>
            </a:r>
            <a:r>
              <a:rPr lang="en-GB" b="1" dirty="0" smtClean="0">
                <a:solidFill>
                  <a:srgbClr val="00FFFF"/>
                </a:solidFill>
              </a:rPr>
              <a:t>, EuCARD-REP-2011-001 (2011)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19812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  http://indico.cern.ch/conferenceDisplay.py?confId=100672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7" descr="lhcc1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6400" y="0"/>
            <a:ext cx="1117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1F497D">
                    <a:lumMod val="75000"/>
                  </a:srgbClr>
                </a:solidFill>
              </a:rPr>
              <a:t>LHC Crab Cavities – for High Luminosity-LHC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6096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endorsed after LHC-CC09 workshop, September 2009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r>
              <a:rPr lang="en-US" sz="2400" b="1">
                <a:solidFill>
                  <a:srgbClr val="0000FF"/>
                </a:solidFill>
              </a:rPr>
              <a:t>progress at LHC-CC10 workshop, December 2010</a:t>
            </a:r>
          </a:p>
          <a:p>
            <a:r>
              <a:rPr lang="en-US" sz="24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1524000"/>
            <a:ext cx="7696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00"/>
                </a:solidFill>
              </a:rPr>
              <a:t>key points from LHC-CC10</a:t>
            </a:r>
          </a:p>
          <a:p>
            <a:r>
              <a:rPr lang="en-US" sz="2400" b="1">
                <a:solidFill>
                  <a:srgbClr val="FF0000"/>
                </a:solidFill>
              </a:rPr>
              <a:t> local scheme with compact crab cavities at 400 MHz</a:t>
            </a:r>
            <a:r>
              <a:rPr lang="en-US" sz="2400">
                <a:solidFill>
                  <a:prstClr val="black"/>
                </a:solidFill>
              </a:rPr>
              <a:t>;</a:t>
            </a:r>
          </a:p>
          <a:p>
            <a:r>
              <a:rPr lang="en-US" sz="2400">
                <a:solidFill>
                  <a:srgbClr val="000000"/>
                </a:solidFill>
              </a:rPr>
              <a:t> no SPS test with KEKB crab cavity;</a:t>
            </a:r>
          </a:p>
          <a:p>
            <a:r>
              <a:rPr lang="en-US" sz="2400">
                <a:solidFill>
                  <a:srgbClr val="000000"/>
                </a:solidFill>
              </a:rPr>
              <a:t> several compact cavity candidates to be prototyped;</a:t>
            </a:r>
          </a:p>
          <a:p>
            <a:r>
              <a:rPr lang="en-US" sz="2400">
                <a:solidFill>
                  <a:srgbClr val="000000"/>
                </a:solidFill>
              </a:rPr>
              <a:t> machine protection issues need detailed investigation;</a:t>
            </a:r>
          </a:p>
          <a:p>
            <a:r>
              <a:rPr lang="en-US" sz="2400">
                <a:solidFill>
                  <a:srgbClr val="000000"/>
                </a:solidFill>
              </a:rPr>
              <a:t> SPS &amp; LHC beam test program with consistent time line;</a:t>
            </a:r>
          </a:p>
          <a:p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4-5 promising compact cavity designs</a:t>
            </a: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10763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486400"/>
            <a:ext cx="12811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486400"/>
            <a:ext cx="180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410200"/>
            <a:ext cx="13620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28600" y="42672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Parallel bar elliptical TEM cavity (JLAB)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082" name="Rectangle 1"/>
          <p:cNvSpPr>
            <a:spLocks noChangeArrowheads="1"/>
          </p:cNvSpPr>
          <p:nvPr/>
        </p:nvSpPr>
        <p:spPr bwMode="auto">
          <a:xfrm>
            <a:off x="1828800" y="4251325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>
                <a:solidFill>
                  <a:prstClr val="black"/>
                </a:solidFill>
                <a:ea typeface="Calibri" pitchFamily="34" charset="0"/>
                <a:cs typeface="LMSans10-Regular"/>
              </a:rPr>
              <a:t>Half wave spoke resonator (SLAC)</a:t>
            </a:r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3124200" y="4251325"/>
            <a:ext cx="1676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>
                <a:solidFill>
                  <a:prstClr val="black"/>
                </a:solidFill>
                <a:ea typeface="Calibri" pitchFamily="34" charset="0"/>
                <a:cs typeface="LMSans10-Regular"/>
              </a:rPr>
              <a:t>Four rod compact crab cavity (Cockcroft) </a:t>
            </a:r>
            <a:endParaRPr lang="en-GB" sz="1600">
              <a:solidFill>
                <a:prstClr val="black"/>
              </a:solidFill>
              <a:ea typeface="Calibri" pitchFamily="34" charset="0"/>
              <a:cs typeface="LMSans10-Regular"/>
            </a:endParaRP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5257800" y="4267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Rotated pill-box cavity (KEK)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3085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334000"/>
            <a:ext cx="1693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7086600" y="4267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Quarter-wave resonator (BNL)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087" name="TextBox 16"/>
          <p:cNvSpPr txBox="1">
            <a:spLocks noChangeArrowheads="1"/>
          </p:cNvSpPr>
          <p:nvPr/>
        </p:nvSpPr>
        <p:spPr bwMode="auto">
          <a:xfrm>
            <a:off x="7620000" y="22860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R. Calaga, </a:t>
            </a:r>
          </a:p>
          <a:p>
            <a:r>
              <a:rPr lang="en-US" sz="1400">
                <a:solidFill>
                  <a:prstClr val="black"/>
                </a:solidFill>
              </a:rPr>
              <a:t>P. Collier, </a:t>
            </a:r>
          </a:p>
          <a:p>
            <a:r>
              <a:rPr lang="en-US" sz="1400">
                <a:solidFill>
                  <a:prstClr val="black"/>
                </a:solidFill>
              </a:rPr>
              <a:t>S. Myers, </a:t>
            </a:r>
          </a:p>
          <a:p>
            <a:r>
              <a:rPr lang="en-US" sz="1400">
                <a:solidFill>
                  <a:prstClr val="black"/>
                </a:solidFill>
              </a:rPr>
              <a:t>R. Tomas, </a:t>
            </a:r>
          </a:p>
          <a:p>
            <a:r>
              <a:rPr lang="en-US" sz="1400">
                <a:solidFill>
                  <a:prstClr val="black"/>
                </a:solidFill>
              </a:rPr>
              <a:t>F. Zimmermann, et al, et al</a:t>
            </a:r>
          </a:p>
        </p:txBody>
      </p:sp>
      <p:pic>
        <p:nvPicPr>
          <p:cNvPr id="3088" name="Picture 17" descr="lhcc1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85800"/>
            <a:ext cx="1117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AccNet</a:t>
            </a:r>
            <a:r>
              <a:rPr lang="en-US" sz="3600" dirty="0" smtClean="0">
                <a:solidFill>
                  <a:srgbClr val="FFFF00"/>
                </a:solidFill>
              </a:rPr>
              <a:t>	     bilateral CERN-GSI workshop on  		electron cloud</a:t>
            </a:r>
          </a:p>
          <a:p>
            <a:pPr algn="ctr"/>
            <a:r>
              <a:rPr lang="en-US" sz="3200" dirty="0" smtClean="0"/>
              <a:t>CERN, 7-8 March ’11,  30 participants, </a:t>
            </a:r>
            <a:r>
              <a:rPr lang="en-US" sz="2400" dirty="0" smtClean="0"/>
              <a:t>from CERN, GSI, INFN-LNF, KEK, CELLS, CINVESTAV, and several other institutes.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00200" y="20574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http://indico.cern.ch/conferenceDisplay.py?confId=125315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ccnet-logo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10296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057400"/>
            <a:ext cx="419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Goals: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400" dirty="0" smtClean="0"/>
              <a:t>review the status of CERN and GSI electron-cloud studies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400" dirty="0" smtClean="0"/>
              <a:t>find synergies between the two laboratories 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400" dirty="0" smtClean="0"/>
              <a:t>define a common strategy for future developments in terms of simulation tools, diagnostics and mitigation techniques for the LHC, SPS and FAIR </a:t>
            </a:r>
            <a:endParaRPr lang="en-US" sz="2400" dirty="0"/>
          </a:p>
        </p:txBody>
      </p:sp>
      <p:pic>
        <p:nvPicPr>
          <p:cNvPr id="11" name="Picture 10" descr="IMG_5201-GSIC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14600"/>
            <a:ext cx="4876800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98" y="6211669"/>
            <a:ext cx="910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workshop summary:</a:t>
            </a:r>
            <a:r>
              <a:rPr lang="en-GB" dirty="0" smtClean="0"/>
              <a:t> </a:t>
            </a:r>
            <a:r>
              <a:rPr lang="en-US" b="1" dirty="0" smtClean="0">
                <a:solidFill>
                  <a:srgbClr val="00FFFF"/>
                </a:solidFill>
              </a:rPr>
              <a:t>G. Rumolo, F. Zimmermann, O. Boine-Frankenheim, Summary of </a:t>
            </a:r>
            <a:r>
              <a:rPr lang="en-US" b="1" dirty="0" err="1" smtClean="0">
                <a:solidFill>
                  <a:srgbClr val="00FFFF"/>
                </a:solidFill>
              </a:rPr>
              <a:t>EuCARD-AccNet</a:t>
            </a:r>
            <a:r>
              <a:rPr lang="en-US" b="1" dirty="0" smtClean="0">
                <a:solidFill>
                  <a:srgbClr val="00FFFF"/>
                </a:solidFill>
              </a:rPr>
              <a:t> CERN-GSI Workshop on Electron Cloud, CERN, 7-8 March 2011</a:t>
            </a:r>
            <a:endParaRPr lang="en-US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91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1F497D">
                    <a:lumMod val="75000"/>
                  </a:srgbClr>
                </a:solidFill>
              </a:rPr>
              <a:t>AccNet</a:t>
            </a: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</a:rPr>
              <a:t> progress on LHC e-cloud studies</a:t>
            </a:r>
            <a:endParaRPr 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" y="609600"/>
            <a:ext cx="899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objectives: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surface properties </a:t>
            </a:r>
            <a:r>
              <a:rPr lang="en-US" sz="2400" b="1" dirty="0">
                <a:solidFill>
                  <a:prstClr val="black"/>
                </a:solidFill>
              </a:rPr>
              <a:t>from benchmarking simulations with observations</a:t>
            </a:r>
            <a:r>
              <a:rPr lang="en-US" sz="2400" b="1" dirty="0">
                <a:solidFill>
                  <a:srgbClr val="0000FF"/>
                </a:solidFill>
              </a:rPr>
              <a:t>;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scrubbing and running scenario </a:t>
            </a:r>
            <a:r>
              <a:rPr lang="en-US" sz="2400" b="1" dirty="0">
                <a:solidFill>
                  <a:prstClr val="black"/>
                </a:solidFill>
              </a:rPr>
              <a:t>for 2011; longer-term operation modes &amp; </a:t>
            </a:r>
            <a:r>
              <a:rPr lang="en-US" sz="2400" b="1" dirty="0">
                <a:solidFill>
                  <a:srgbClr val="0000FF"/>
                </a:solidFill>
              </a:rPr>
              <a:t>upgrade path </a:t>
            </a:r>
            <a:r>
              <a:rPr lang="en-US" sz="2400" b="1" dirty="0">
                <a:solidFill>
                  <a:prstClr val="black"/>
                </a:solidFill>
              </a:rPr>
              <a:t>;</a:t>
            </a:r>
            <a:r>
              <a:rPr lang="en-US" sz="2400" b="1" dirty="0">
                <a:solidFill>
                  <a:srgbClr val="0000FF"/>
                </a:solidFill>
              </a:rPr>
              <a:t> beam stability &amp; emittance growth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981200" y="609600"/>
            <a:ext cx="6855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O</a:t>
            </a:r>
            <a:r>
              <a:rPr lang="en-US" sz="1600" dirty="0">
                <a:solidFill>
                  <a:prstClr val="black"/>
                </a:solidFill>
              </a:rPr>
              <a:t>. Dominguez, </a:t>
            </a:r>
            <a:r>
              <a:rPr lang="en-US" sz="1600" dirty="0" smtClean="0">
                <a:solidFill>
                  <a:prstClr val="black"/>
                </a:solidFill>
              </a:rPr>
              <a:t>G. Franchetti, U. Iriso, K</a:t>
            </a:r>
            <a:r>
              <a:rPr lang="en-US" sz="1600" dirty="0">
                <a:solidFill>
                  <a:prstClr val="black"/>
                </a:solidFill>
              </a:rPr>
              <a:t>. Li, H. </a:t>
            </a:r>
            <a:r>
              <a:rPr lang="en-US" sz="1600" dirty="0" smtClean="0">
                <a:solidFill>
                  <a:prstClr val="black"/>
                </a:solidFill>
              </a:rPr>
              <a:t>Maury, G</a:t>
            </a:r>
            <a:r>
              <a:rPr lang="en-US" sz="1600" dirty="0">
                <a:solidFill>
                  <a:prstClr val="black"/>
                </a:solidFill>
              </a:rPr>
              <a:t>. Rumolo, F. Zimmermann</a:t>
            </a:r>
          </a:p>
        </p:txBody>
      </p:sp>
      <p:pic>
        <p:nvPicPr>
          <p:cNvPr id="4101" name="Picture 6" descr="footprint-l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2827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876800" y="2286000"/>
            <a:ext cx="1371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prstClr val="black"/>
                </a:solidFill>
              </a:rPr>
              <a:t>tune footprint with</a:t>
            </a:r>
          </a:p>
          <a:p>
            <a:pPr algn="r"/>
            <a:r>
              <a:rPr lang="en-US" sz="2000" b="1">
                <a:solidFill>
                  <a:prstClr val="black"/>
                </a:solidFill>
              </a:rPr>
              <a:t>electron cloud</a:t>
            </a:r>
            <a:endParaRPr lang="en-US" sz="2400" b="1" i="1">
              <a:solidFill>
                <a:prstClr val="black"/>
              </a:solidFill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8229600" y="2438400"/>
            <a:ext cx="47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K. Li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4104" name="Picture 9" descr="threshold-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495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228600" y="2209800"/>
            <a:ext cx="4225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</a:rPr>
              <a:t>multipacting threshold in the LHC arcs</a:t>
            </a:r>
          </a:p>
          <a:p>
            <a:r>
              <a:rPr lang="en-US" sz="2000" b="1">
                <a:solidFill>
                  <a:prstClr val="black"/>
                </a:solidFill>
              </a:rPr>
              <a:t>		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3886200" y="2895600"/>
            <a:ext cx="862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H. Maury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4107" name="Picture 2" descr="C:\Octavio\CERN\Electron cloud\Results from simulations\presentation 14122010\plot_ECbuldup_all_B0p117_Y1p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045075"/>
            <a:ext cx="2590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0" y="5029200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prstClr val="black"/>
                </a:solidFill>
              </a:rPr>
              <a:t>effect of emittance</a:t>
            </a:r>
          </a:p>
          <a:p>
            <a:pPr algn="r"/>
            <a:r>
              <a:rPr lang="en-US" sz="2000" b="1">
                <a:solidFill>
                  <a:prstClr val="black"/>
                </a:solidFill>
              </a:rPr>
              <a:t>on e</a:t>
            </a:r>
            <a:r>
              <a:rPr lang="en-US" sz="2000" b="1" baseline="30000">
                <a:solidFill>
                  <a:prstClr val="black"/>
                </a:solidFill>
              </a:rPr>
              <a:t>-</a:t>
            </a:r>
            <a:r>
              <a:rPr lang="en-US" sz="2000" b="1">
                <a:solidFill>
                  <a:prstClr val="black"/>
                </a:solidFill>
              </a:rPr>
              <a:t> build up</a:t>
            </a: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81000" y="6324600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O. Dominguez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4110" name="Picture 15" descr="humberto-upgrade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937125"/>
            <a:ext cx="2590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4495800" y="4953000"/>
            <a:ext cx="17478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prstClr val="black"/>
                </a:solidFill>
              </a:rPr>
              <a:t>e-cloud arc heat load for 25-ns spacing,</a:t>
            </a:r>
          </a:p>
          <a:p>
            <a:pPr algn="r"/>
            <a:r>
              <a:rPr lang="en-US" sz="2000" b="1">
                <a:solidFill>
                  <a:prstClr val="black"/>
                </a:solidFill>
              </a:rPr>
              <a:t>vs. bunch intensity</a:t>
            </a: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5410200" y="6550025"/>
            <a:ext cx="862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H. Maury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515779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Workshop on "</a:t>
            </a:r>
            <a:r>
              <a:rPr lang="en-US" sz="2400" b="1" dirty="0" smtClean="0">
                <a:solidFill>
                  <a:srgbClr val="3333FF"/>
                </a:solidFill>
              </a:rPr>
              <a:t>Advanced Techniques in LLRF control for XFEL</a:t>
            </a:r>
            <a:r>
              <a:rPr lang="en-US" sz="2400" dirty="0" smtClean="0"/>
              <a:t>", </a:t>
            </a:r>
            <a:r>
              <a:rPr lang="en-US" dirty="0" smtClean="0"/>
              <a:t>Cracow, PAS, 18-20 April 2010</a:t>
            </a:r>
            <a:endParaRPr lang="en-US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/>
              <a:t> </a:t>
            </a:r>
            <a:endParaRPr lang="en-GB" sz="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/>
              <a:t>RFTech</a:t>
            </a:r>
            <a:r>
              <a:rPr lang="en-GB" sz="2400" dirty="0" smtClean="0"/>
              <a:t> organized with ITER, </a:t>
            </a:r>
            <a:r>
              <a:rPr lang="en-GB" sz="2400" b="1" dirty="0" smtClean="0">
                <a:solidFill>
                  <a:srgbClr val="3333FF"/>
                </a:solidFill>
              </a:rPr>
              <a:t>“</a:t>
            </a:r>
            <a:r>
              <a:rPr lang="en-GB" sz="2400" b="1" dirty="0" err="1" smtClean="0">
                <a:solidFill>
                  <a:srgbClr val="3333FF"/>
                </a:solidFill>
              </a:rPr>
              <a:t>xTCA</a:t>
            </a:r>
            <a:r>
              <a:rPr lang="en-GB" sz="2400" b="1" dirty="0" smtClean="0">
                <a:solidFill>
                  <a:srgbClr val="3333FF"/>
                </a:solidFill>
              </a:rPr>
              <a:t>” session of MIXDES2010</a:t>
            </a:r>
            <a:r>
              <a:rPr lang="en-GB" sz="2400" dirty="0" smtClean="0"/>
              <a:t>, </a:t>
            </a:r>
            <a:r>
              <a:rPr lang="en-GB" dirty="0" smtClean="0"/>
              <a:t>Wroclaw, 24-26 June 2010; devoted to development of HEP instrumentation, with high reliability, availability and serviceability; several standards (MTCA, ATCA or AMC) profiting from high-speed serial interfaces; objective: simplify the application of MTCA and ATCA hardware in HEP; </a:t>
            </a:r>
            <a:r>
              <a:rPr lang="en-GB" dirty="0" err="1" smtClean="0"/>
              <a:t>RFTech</a:t>
            </a:r>
            <a:r>
              <a:rPr lang="en-GB" dirty="0" smtClean="0"/>
              <a:t> supported 7 diploma and doctoral students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4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en-US" sz="400" dirty="0" smtClean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participation in workshop on X-Band RF technology, 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XB-10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on X-band RF structures, beam dynamics &amp; sources, at CI (UK), 30.11-3.12. 2010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en-GB" sz="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GB" sz="2400" b="1" baseline="30000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nd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RFTech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 Annual Meeting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2-3 December, PSI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" dirty="0" smtClean="0">
                <a:latin typeface="Arial" pitchFamily="34" charset="0"/>
                <a:ea typeface="Times New Roman" pitchFamily="18" charset="0"/>
              </a:rPr>
              <a:t>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joint organization of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LHC-CC10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together with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EuroLumi</a:t>
            </a:r>
            <a:r>
              <a:rPr lang="en-GB" sz="1000" dirty="0" smtClean="0">
                <a:latin typeface="Arial" pitchFamily="34" charset="0"/>
              </a:rPr>
              <a:t>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sz="400" dirty="0" smtClean="0">
              <a:latin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R&amp;D </a:t>
            </a:r>
            <a:r>
              <a:rPr lang="en-GB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SPL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(high-power Superconducting Proton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Linac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), 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RFTech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established contacts to European and worldwide experts on 	SRF, &amp; 	created international working group on SRF cavities and accessories 	(members: CERN, CNRS-IPN-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Orsay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CEA-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Saclay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(France), BNL (USA), 	TRIUMF 	(Canada), and the Universities of Rostock, Darmstadt 	(Germany), and Royal 	Holloway London (UK)),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which participated in several SPL collaboration meetings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developing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strategy for SRF test infrastructures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 Europe;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recommendation to push new materials &amp; approaches: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film, high-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SC,…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RFTech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activities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695325"/>
          </a:xfrm>
        </p:spPr>
        <p:txBody>
          <a:bodyPr>
            <a:noAutofit/>
          </a:bodyPr>
          <a:lstStyle/>
          <a:p>
            <a:r>
              <a:rPr lang="pl-PL" b="0" dirty="0" err="1" smtClean="0">
                <a:solidFill>
                  <a:srgbClr val="FFFF00"/>
                </a:solidFill>
              </a:rPr>
              <a:t>Advanced</a:t>
            </a:r>
            <a:r>
              <a:rPr lang="pl-PL" b="0" dirty="0" smtClean="0">
                <a:solidFill>
                  <a:srgbClr val="FFFF00"/>
                </a:solidFill>
              </a:rPr>
              <a:t> </a:t>
            </a:r>
            <a:r>
              <a:rPr lang="pl-PL" b="0" dirty="0" err="1" smtClean="0">
                <a:solidFill>
                  <a:srgbClr val="FFFF00"/>
                </a:solidFill>
              </a:rPr>
              <a:t>Techniques</a:t>
            </a:r>
            <a:r>
              <a:rPr lang="pl-PL" b="0" dirty="0" smtClean="0">
                <a:solidFill>
                  <a:srgbClr val="FFFF00"/>
                </a:solidFill>
              </a:rPr>
              <a:t> </a:t>
            </a:r>
            <a:r>
              <a:rPr lang="pl-PL" b="0" dirty="0" err="1" smtClean="0">
                <a:solidFill>
                  <a:srgbClr val="FFFF00"/>
                </a:solidFill>
              </a:rPr>
              <a:t>in</a:t>
            </a:r>
            <a:r>
              <a:rPr lang="pl-PL" b="0" dirty="0" smtClean="0">
                <a:solidFill>
                  <a:srgbClr val="FFFF00"/>
                </a:solidFill>
              </a:rPr>
              <a:t> LLRF for XFEL </a:t>
            </a:r>
            <a:r>
              <a:rPr lang="pl-PL" b="0" dirty="0" err="1" smtClean="0">
                <a:solidFill>
                  <a:srgbClr val="FFFF00"/>
                </a:solidFill>
              </a:rPr>
              <a:t>Workshop</a:t>
            </a:r>
            <a:r>
              <a:rPr lang="pl-PL" b="0" dirty="0" smtClean="0">
                <a:solidFill>
                  <a:srgbClr val="FFFF00"/>
                </a:solidFill>
              </a:rPr>
              <a:t>, </a:t>
            </a:r>
            <a:r>
              <a:rPr lang="pl-PL" b="0" dirty="0" err="1" smtClean="0">
                <a:solidFill>
                  <a:srgbClr val="FFFF00"/>
                </a:solidFill>
              </a:rPr>
              <a:t>Cracow</a:t>
            </a:r>
            <a:r>
              <a:rPr lang="pl-PL" b="0" dirty="0" smtClean="0">
                <a:solidFill>
                  <a:srgbClr val="FFFF00"/>
                </a:solidFill>
              </a:rPr>
              <a:t> 18-20.04.2011</a:t>
            </a:r>
            <a:endParaRPr lang="en-US" b="0" dirty="0">
              <a:solidFill>
                <a:srgbClr val="FFFF00"/>
              </a:solidFill>
            </a:endParaRPr>
          </a:p>
        </p:txBody>
      </p:sp>
      <p:pic>
        <p:nvPicPr>
          <p:cNvPr id="4" name="Symbol zastępczy zawartości 3" descr="P101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3013373" cy="4017831"/>
          </a:xfrm>
        </p:spPr>
      </p:pic>
      <p:sp>
        <p:nvSpPr>
          <p:cNvPr id="5" name="pole tekstowe 4"/>
          <p:cNvSpPr txBox="1"/>
          <p:nvPr/>
        </p:nvSpPr>
        <p:spPr>
          <a:xfrm>
            <a:off x="0" y="1828800"/>
            <a:ext cx="5943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36 participants from Poland, Germany </a:t>
            </a:r>
            <a:r>
              <a:rPr lang="en-US" sz="2800" dirty="0" smtClean="0"/>
              <a:t>&amp;</a:t>
            </a:r>
            <a:r>
              <a:rPr lang="pl-PL" sz="2800" dirty="0" smtClean="0"/>
              <a:t> US,</a:t>
            </a:r>
            <a:r>
              <a:rPr lang="en-US" sz="2800" dirty="0" smtClean="0"/>
              <a:t> </a:t>
            </a:r>
            <a:r>
              <a:rPr lang="pl-PL" sz="2800" dirty="0" smtClean="0"/>
              <a:t>35 talks including 2 invited talks</a:t>
            </a:r>
            <a:endParaRPr lang="en-US" sz="2800" dirty="0" smtClean="0"/>
          </a:p>
          <a:p>
            <a:r>
              <a:rPr lang="en-US" sz="1400" dirty="0" smtClean="0"/>
              <a:t>  </a:t>
            </a:r>
          </a:p>
          <a:p>
            <a:r>
              <a:rPr lang="en-US" sz="2400" dirty="0" smtClean="0"/>
              <a:t>topics:</a:t>
            </a:r>
            <a:endParaRPr lang="pl-PL" sz="2400" dirty="0" smtClean="0"/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en-US" sz="2400" dirty="0" err="1" smtClean="0"/>
              <a:t>t</a:t>
            </a:r>
            <a:r>
              <a:rPr lang="pl-PL" sz="2400" dirty="0" smtClean="0"/>
              <a:t>owards CW operation of XFEL,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en-US" sz="2400" dirty="0" err="1" smtClean="0"/>
              <a:t>s</a:t>
            </a:r>
            <a:r>
              <a:rPr lang="pl-PL" sz="2400" dirty="0" smtClean="0"/>
              <a:t>ummary of 9 mA test at FLASH,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en-US" sz="2400" dirty="0" err="1" smtClean="0"/>
              <a:t>d</a:t>
            </a:r>
            <a:r>
              <a:rPr lang="pl-PL" sz="2400" dirty="0" smtClean="0"/>
              <a:t>evelopement of uTCA based LLRF </a:t>
            </a:r>
            <a:r>
              <a:rPr lang="en-US" sz="2400" dirty="0" smtClean="0"/>
              <a:t>	s</a:t>
            </a:r>
            <a:r>
              <a:rPr lang="pl-PL" sz="2400" dirty="0" smtClean="0"/>
              <a:t>ystem (several talks)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RF </a:t>
            </a:r>
            <a:r>
              <a:rPr lang="en-US" sz="2400" dirty="0" smtClean="0"/>
              <a:t>s</a:t>
            </a:r>
            <a:r>
              <a:rPr lang="pl-PL" sz="2400" dirty="0" smtClean="0"/>
              <a:t>ynchronization system for XFEL </a:t>
            </a:r>
            <a:r>
              <a:rPr lang="en-US" sz="2400" dirty="0" smtClean="0"/>
              <a:t>	</a:t>
            </a:r>
            <a:r>
              <a:rPr lang="pl-PL" sz="2400" dirty="0" smtClean="0"/>
              <a:t>(several talks)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LLRF software developement for </a:t>
            </a:r>
            <a:r>
              <a:rPr lang="en-US" sz="2400" dirty="0" smtClean="0"/>
              <a:t>	</a:t>
            </a:r>
            <a:r>
              <a:rPr lang="pl-PL" sz="2400" dirty="0" smtClean="0"/>
              <a:t>XFEL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en-US" sz="2400" dirty="0" err="1" smtClean="0"/>
              <a:t>q</a:t>
            </a:r>
            <a:r>
              <a:rPr lang="pl-PL" sz="2400" dirty="0" smtClean="0"/>
              <a:t>uality </a:t>
            </a:r>
            <a:r>
              <a:rPr lang="en-US" sz="2400" dirty="0" smtClean="0"/>
              <a:t>m</a:t>
            </a:r>
            <a:r>
              <a:rPr lang="pl-PL" sz="2400" dirty="0" smtClean="0"/>
              <a:t>anagement</a:t>
            </a:r>
          </a:p>
          <a:p>
            <a:pPr lvl="1"/>
            <a:endParaRPr lang="pl-PL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 descr="0109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8653"/>
            <a:ext cx="4436852" cy="31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194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EUROLUMI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mesh_new_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4038600" cy="24797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28600" y="5943600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LHC injector upgrade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8600" y="1295400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FAIR</a:t>
            </a:r>
          </a:p>
        </p:txBody>
      </p:sp>
      <p:pic>
        <p:nvPicPr>
          <p:cNvPr id="70" name="Picture 69" descr="lhcupgradescenar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609600"/>
            <a:ext cx="4191000" cy="314325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800600" y="1828800"/>
            <a:ext cx="3826689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LHC IR &amp; beam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parameter upgrade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2400" y="609600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brings together experts in beam </a:t>
            </a:r>
          </a:p>
          <a:p>
            <a:r>
              <a:rPr lang="en-US" sz="2000" b="1" dirty="0" err="1" smtClean="0">
                <a:solidFill>
                  <a:srgbClr val="0000CC"/>
                </a:solidFill>
                <a:latin typeface="Comic Sans MS" pitchFamily="66" charset="0"/>
              </a:rPr>
              <a:t>dynamics,magnets</a:t>
            </a:r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, collimation &amp; RF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28600" y="3581400"/>
            <a:ext cx="441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28600" y="3505200"/>
            <a:ext cx="458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CERN complex upgrade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48200" y="4038600"/>
            <a:ext cx="43652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medical accelerators?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initial initiative on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plasma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4304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46400" y="2209800"/>
            <a:ext cx="6197600" cy="4648200"/>
          </a:xfrm>
          <a:prstGeom prst="rect">
            <a:avLst/>
          </a:prstGeom>
        </p:spPr>
      </p:pic>
      <p:pic>
        <p:nvPicPr>
          <p:cNvPr id="16" name="Picture 15" descr="IMG_4323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343400"/>
            <a:ext cx="3352800" cy="2514600"/>
          </a:xfrm>
          <a:prstGeom prst="rect">
            <a:avLst/>
          </a:prstGeom>
        </p:spPr>
      </p:pic>
      <p:pic>
        <p:nvPicPr>
          <p:cNvPr id="17" name="Picture 16" descr="IMG_4337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2247900"/>
            <a:ext cx="3352800" cy="2514600"/>
          </a:xfrm>
          <a:prstGeom prst="rect">
            <a:avLst/>
          </a:prstGeom>
        </p:spPr>
      </p:pic>
      <p:pic>
        <p:nvPicPr>
          <p:cNvPr id="10" name="Picture 9" descr="logo-rft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609600"/>
            <a:ext cx="1676400" cy="10058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Second Annual </a:t>
            </a:r>
            <a:r>
              <a:rPr lang="en-US" sz="4400" dirty="0" err="1" smtClean="0">
                <a:solidFill>
                  <a:srgbClr val="FFFF00"/>
                </a:solidFill>
              </a:rPr>
              <a:t>RFTech</a:t>
            </a:r>
            <a:r>
              <a:rPr lang="en-US" sz="4400" dirty="0" smtClean="0">
                <a:solidFill>
                  <a:srgbClr val="FFFF00"/>
                </a:solidFill>
              </a:rPr>
              <a:t> Meeting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PSI, 2-3 December ‘10</a:t>
            </a:r>
          </a:p>
        </p:txBody>
      </p:sp>
      <p:pic>
        <p:nvPicPr>
          <p:cNvPr id="11" name="Picture 10" descr="accnet-logo-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85800"/>
            <a:ext cx="1371600" cy="57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-rf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609600"/>
            <a:ext cx="1676400" cy="10058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Second Annual </a:t>
            </a:r>
            <a:r>
              <a:rPr lang="en-US" sz="4400" dirty="0" err="1" smtClean="0">
                <a:solidFill>
                  <a:srgbClr val="FFFF00"/>
                </a:solidFill>
              </a:rPr>
              <a:t>RFTech</a:t>
            </a:r>
            <a:r>
              <a:rPr lang="en-US" sz="4400" dirty="0" smtClean="0">
                <a:solidFill>
                  <a:srgbClr val="FFFF00"/>
                </a:solidFill>
              </a:rPr>
              <a:t> Meeting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PSI, 2-3 December ‘10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3716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hlinkClick r:id="rId3"/>
              </a:rPr>
              <a:t>https://indico.desy.de</a:t>
            </a:r>
            <a:r>
              <a:rPr lang="en-US" sz="2000" i="1" dirty="0" smtClean="0">
                <a:solidFill>
                  <a:srgbClr val="FF0000"/>
                </a:solidFill>
                <a:hlinkClick r:id="rId3"/>
              </a:rPr>
              <a:t>/conferenceDisplay.py?confId=2831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30 participants, ~2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i="1" dirty="0" smtClean="0">
                <a:solidFill>
                  <a:srgbClr val="FF0000"/>
                </a:solidFill>
              </a:rPr>
              <a:t> 1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i="1" dirty="0" smtClean="0">
                <a:solidFill>
                  <a:srgbClr val="FF0000"/>
                </a:solidFill>
              </a:rPr>
              <a:t> meeting! (BNL, DESY, CERN, CNRS, CEA, ESRF, </a:t>
            </a:r>
            <a:r>
              <a:rPr lang="en-US" sz="2000" i="1" smtClean="0">
                <a:solidFill>
                  <a:srgbClr val="FF0000"/>
                </a:solidFill>
              </a:rPr>
              <a:t>IPJS, </a:t>
            </a:r>
            <a:r>
              <a:rPr lang="en-US" sz="2000" i="1" dirty="0" smtClean="0">
                <a:solidFill>
                  <a:srgbClr val="FF0000"/>
                </a:solidFill>
              </a:rPr>
              <a:t>LU, LPSC, PSI, RHUL, SBT, SOLEIL, UJF</a:t>
            </a:r>
            <a:r>
              <a:rPr lang="en-US" sz="2000" i="1" smtClean="0">
                <a:solidFill>
                  <a:srgbClr val="FF0000"/>
                </a:solidFill>
              </a:rPr>
              <a:t>, TUD, TUL</a:t>
            </a:r>
            <a:r>
              <a:rPr lang="en-US" sz="2000" i="1" dirty="0" smtClean="0">
                <a:solidFill>
                  <a:srgbClr val="FF0000"/>
                </a:solidFill>
              </a:rPr>
              <a:t>, WU, …) organized by </a:t>
            </a:r>
            <a:r>
              <a:rPr lang="en-US" sz="2000" b="1" i="1" dirty="0" err="1" smtClean="0"/>
              <a:t>T.Garvey</a:t>
            </a:r>
            <a:r>
              <a:rPr lang="en-US" sz="2000" b="1" i="1" dirty="0" smtClean="0"/>
              <a:t>,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/>
              <a:t>M.Grecki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J.-M.DeConto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W.Weingarten</a:t>
            </a:r>
            <a:r>
              <a:rPr lang="en-US" sz="2000" b="1" i="1" dirty="0" smtClean="0"/>
              <a:t> &amp; PSI  ; </a:t>
            </a:r>
            <a:r>
              <a:rPr lang="en-GB" sz="2000" b="1" dirty="0" smtClean="0">
                <a:solidFill>
                  <a:schemeClr val="tx2"/>
                </a:solidFill>
              </a:rPr>
              <a:t>sharing experience among several fields of RF technology</a:t>
            </a:r>
            <a:r>
              <a:rPr lang="en-GB" sz="2000" dirty="0" smtClean="0">
                <a:solidFill>
                  <a:schemeClr val="tx2"/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Low Level RF</a:t>
            </a:r>
            <a:r>
              <a:rPr lang="en-GB" sz="2000" b="1" dirty="0" smtClean="0"/>
              <a:t>: CERN's PS complex LLRF renovation, SuperB project, FLASH system, as well as use of specific components like </a:t>
            </a:r>
            <a:r>
              <a:rPr lang="en-GB" sz="2000" b="1" dirty="0" err="1" smtClean="0"/>
              <a:t>uTCA</a:t>
            </a:r>
            <a:r>
              <a:rPr lang="en-GB" sz="2000" b="1" dirty="0" smtClean="0"/>
              <a:t> for XFEL machines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Solid State Amplifiers</a:t>
            </a:r>
            <a:r>
              <a:rPr lang="en-GB" sz="2000" b="1" dirty="0" smtClean="0"/>
              <a:t>, both in general and particular techniques as well as some specific developments, like at PSI, ESRF and SOLEIL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RF technology for FELs</a:t>
            </a:r>
            <a:r>
              <a:rPr lang="en-GB" sz="2000" b="1" dirty="0" smtClean="0"/>
              <a:t>: normal- and superconducting RF aspects (X Band structures, the Swiss FEL project, </a:t>
            </a:r>
            <a:r>
              <a:rPr lang="en-GB" sz="2000" b="1" dirty="0" err="1" smtClean="0"/>
              <a:t>cryomodule</a:t>
            </a:r>
            <a:r>
              <a:rPr lang="en-GB" sz="2000" b="1" dirty="0" smtClean="0"/>
              <a:t> technology) , summary of XFEL RF synchronization workshop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RF limitations related to LHC ultimate beam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Cavity optimization: </a:t>
            </a:r>
            <a:r>
              <a:rPr lang="en-GB" sz="2000" b="1" dirty="0" smtClean="0"/>
              <a:t>crab-cavity design for the LHC, HOM free copper cavities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Superconducting RF</a:t>
            </a:r>
            <a:r>
              <a:rPr lang="en-GB" sz="2000" dirty="0" smtClean="0"/>
              <a:t>, </a:t>
            </a:r>
            <a:r>
              <a:rPr lang="en-GB" sz="2000" b="1" dirty="0" smtClean="0"/>
              <a:t>e.g. </a:t>
            </a:r>
            <a:r>
              <a:rPr lang="en-GB" sz="2000" b="1" dirty="0" err="1" smtClean="0"/>
              <a:t>cryomodule</a:t>
            </a:r>
            <a:r>
              <a:rPr lang="en-GB" sz="2000" b="1" dirty="0" smtClean="0"/>
              <a:t> assembly in </a:t>
            </a:r>
            <a:r>
              <a:rPr lang="en-GB" sz="2000" b="1" dirty="0" err="1" smtClean="0"/>
              <a:t>Saclay</a:t>
            </a:r>
            <a:r>
              <a:rPr lang="en-GB" sz="2000" b="1" dirty="0" smtClean="0"/>
              <a:t>, SRF infrastructures in </a:t>
            </a:r>
            <a:r>
              <a:rPr lang="en-GB" sz="2000" b="1" dirty="0" err="1" smtClean="0"/>
              <a:t>Saclay</a:t>
            </a:r>
            <a:r>
              <a:rPr lang="en-GB" sz="2000" b="1" dirty="0" smtClean="0"/>
              <a:t>/</a:t>
            </a:r>
            <a:r>
              <a:rPr lang="en-GB" sz="2000" b="1" dirty="0" err="1" smtClean="0"/>
              <a:t>Orsay</a:t>
            </a:r>
            <a:r>
              <a:rPr lang="en-GB" sz="2000" b="1" dirty="0" smtClean="0"/>
              <a:t>, SBT in Grenoble, with </a:t>
            </a:r>
            <a:r>
              <a:rPr lang="en-GB" sz="2000" b="1" dirty="0" smtClean="0">
                <a:solidFill>
                  <a:schemeClr val="tx2"/>
                </a:solidFill>
              </a:rPr>
              <a:t>analysis and round-table discussion </a:t>
            </a:r>
            <a:r>
              <a:rPr lang="en-GB" sz="2000" b="1" dirty="0" smtClean="0"/>
              <a:t>on the need of a European SRF test infrastructure for R&amp;D and test of cavities &amp; </a:t>
            </a:r>
            <a:r>
              <a:rPr lang="en-GB" sz="2000" b="1" dirty="0" err="1" smtClean="0"/>
              <a:t>cryomodules</a:t>
            </a:r>
            <a:r>
              <a:rPr lang="en-GB" sz="2000" b="1" dirty="0" smtClean="0"/>
              <a:t>. Presenting </a:t>
            </a:r>
            <a:r>
              <a:rPr lang="en-GB" sz="2000" b="1" dirty="0" smtClean="0">
                <a:solidFill>
                  <a:schemeClr val="tx2"/>
                </a:solidFill>
              </a:rPr>
              <a:t>work of young scientists</a:t>
            </a:r>
            <a:r>
              <a:rPr lang="en-GB" sz="2000" dirty="0" smtClean="0">
                <a:solidFill>
                  <a:schemeClr val="tx2"/>
                </a:solidFill>
              </a:rPr>
              <a:t>, </a:t>
            </a:r>
            <a:r>
              <a:rPr lang="en-GB" sz="2000" b="1" dirty="0" smtClean="0"/>
              <a:t>about cavity design &amp; modelling </a:t>
            </a:r>
            <a:endParaRPr lang="en-US" sz="2000" b="1" dirty="0" smtClean="0"/>
          </a:p>
          <a:p>
            <a:r>
              <a:rPr lang="en-US" sz="2000" i="1" dirty="0" smtClean="0">
                <a:solidFill>
                  <a:srgbClr val="FFFFFF"/>
                </a:solidFill>
              </a:rPr>
              <a:t>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accnet-logo-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85800"/>
            <a:ext cx="1371600" cy="57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regular phone meetings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PDPWA workshop organized at University College London, 10-11 February 2011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visit of Guoxing Xia (MPI) to CERN in March 2011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preparation of LOI for PDPWA experiment using SPS beam to be submitted to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CERN SPSC Committee later in 2011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preparatory meeting of the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EuroNNAc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committee at Paris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Polytechnique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8 April 2011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 major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EuroNNAc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 3-6 May at CERN, firmly established new network and defined path towards novel accelerator facilities in Europe; about 100 expert participants </a:t>
            </a: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GB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46355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0"/>
            <a:ext cx="9525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prstClr val="black"/>
                </a:solidFill>
              </a:rPr>
              <a:t>EuroNNAc</a:t>
            </a:r>
            <a:r>
              <a:rPr lang="en-US" sz="4400" dirty="0" smtClean="0">
                <a:solidFill>
                  <a:prstClr val="black"/>
                </a:solidFill>
              </a:rPr>
              <a:t>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0276" y="6488668"/>
            <a:ext cx="353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3300"/>
                </a:solidFill>
                <a:latin typeface="Calibri"/>
              </a:rPr>
              <a:t>→ </a:t>
            </a:r>
            <a:r>
              <a:rPr lang="en-US" b="1" i="1" dirty="0" smtClean="0">
                <a:solidFill>
                  <a:srgbClr val="FF3300"/>
                </a:solidFill>
              </a:rPr>
              <a:t>highlight talk by Ralph Assmann</a:t>
            </a:r>
            <a:endParaRPr lang="en-US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FFFFFF"/>
                </a:solidFill>
              </a:rPr>
              <a:t>EuCARD</a:t>
            </a:r>
            <a:r>
              <a:rPr lang="en-US" sz="4400" dirty="0" smtClean="0">
                <a:solidFill>
                  <a:srgbClr val="FFFFFF"/>
                </a:solidFill>
              </a:rPr>
              <a:t> Newsletter article</a:t>
            </a:r>
          </a:p>
        </p:txBody>
      </p:sp>
      <p:pic>
        <p:nvPicPr>
          <p:cNvPr id="5" name="Picture 4" descr="Pages from A knack for novel acceleration techniques _ Article 2 _ Issue 7 _ 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33180"/>
            <a:ext cx="6924960" cy="6124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114800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German PhD student Steffen Hillenbrand (KIT)			</a:t>
            </a:r>
            <a:r>
              <a:rPr lang="en-US" sz="2400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srgbClr val="3333FF"/>
                </a:solidFill>
              </a:rPr>
              <a:t>proton-driven plasma acceleration</a:t>
            </a:r>
            <a:endParaRPr lang="en-US" sz="2800" dirty="0" smtClean="0"/>
          </a:p>
          <a:p>
            <a:r>
              <a:rPr lang="en-US" sz="2800" dirty="0" smtClean="0"/>
              <a:t>German experts Allen Caldwell, Guoxing Xia (MPI Munich)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3333FF"/>
                </a:solidFill>
              </a:rPr>
              <a:t>proton-driven plasma acceleration</a:t>
            </a:r>
          </a:p>
          <a:p>
            <a:r>
              <a:rPr lang="en-US" sz="2800" dirty="0" smtClean="0"/>
              <a:t>Participation in German KET Strategy meeting, Dortmund 2010</a:t>
            </a:r>
          </a:p>
          <a:p>
            <a:r>
              <a:rPr lang="en-US" sz="2800" dirty="0" smtClean="0"/>
              <a:t>	</a:t>
            </a:r>
            <a:endParaRPr lang="en-US" sz="3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0" y="327660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EuroNNAc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exchanges &amp; joint studies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participation in XB-10</a:t>
            </a:r>
          </a:p>
          <a:p>
            <a:r>
              <a:rPr lang="en-US" sz="2800" dirty="0" smtClean="0"/>
              <a:t>HP-SPL R&amp;D</a:t>
            </a:r>
          </a:p>
          <a:p>
            <a:r>
              <a:rPr lang="en-US" sz="2800" dirty="0" smtClean="0"/>
              <a:t>strategy on SRF infrastructures &amp;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organizing &amp; co-sponsoring several workshops  / year</a:t>
            </a:r>
          </a:p>
          <a:p>
            <a:r>
              <a:rPr lang="en-US" sz="2800" dirty="0" smtClean="0"/>
              <a:t>	</a:t>
            </a:r>
            <a:endParaRPr 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04800" y="228600"/>
            <a:ext cx="8763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RFTech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exchanges &amp; joint studies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EuCARD-AccNet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3200" b="1" dirty="0" smtClean="0"/>
              <a:t>so far </a:t>
            </a:r>
            <a:r>
              <a:rPr lang="en-US" sz="3200" b="1" dirty="0" smtClean="0">
                <a:solidFill>
                  <a:srgbClr val="FF0000"/>
                </a:solidFill>
              </a:rPr>
              <a:t>13 primary </a:t>
            </a:r>
            <a:r>
              <a:rPr lang="en-US" sz="3200" b="1" dirty="0" err="1" smtClean="0">
                <a:solidFill>
                  <a:srgbClr val="FF0000"/>
                </a:solidFill>
              </a:rPr>
              <a:t>AccNet</a:t>
            </a:r>
            <a:r>
              <a:rPr lang="en-US" sz="3200" b="1" dirty="0" smtClean="0">
                <a:solidFill>
                  <a:srgbClr val="FF0000"/>
                </a:solidFill>
              </a:rPr>
              <a:t> workshops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68 </a:t>
            </a:r>
            <a:r>
              <a:rPr lang="en-US" sz="3200" b="1" dirty="0" err="1" smtClean="0">
                <a:solidFill>
                  <a:srgbClr val="FF0000"/>
                </a:solidFill>
              </a:rPr>
              <a:t>AccNet</a:t>
            </a:r>
            <a:r>
              <a:rPr lang="en-US" sz="3200" b="1" dirty="0" smtClean="0">
                <a:solidFill>
                  <a:srgbClr val="FF0000"/>
                </a:solidFill>
              </a:rPr>
              <a:t> documents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numerous exchanges of scientists</a:t>
            </a:r>
            <a:endParaRPr lang="en-US" sz="32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1841242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significant impact: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</a:rPr>
              <a:t>crab cavities </a:t>
            </a:r>
            <a:r>
              <a:rPr lang="en-US" sz="2400" dirty="0" smtClean="0"/>
              <a:t>established as HL-LHC baseline,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pushing </a:t>
            </a:r>
            <a:r>
              <a:rPr lang="en-US" sz="2400" b="1" dirty="0" smtClean="0">
                <a:solidFill>
                  <a:srgbClr val="3333FF"/>
                </a:solidFill>
              </a:rPr>
              <a:t>HL-LHC large-</a:t>
            </a:r>
            <a:r>
              <a:rPr lang="en-US" sz="2400" b="1" dirty="0" err="1" smtClean="0">
                <a:solidFill>
                  <a:srgbClr val="3333FF"/>
                </a:solidFill>
              </a:rPr>
              <a:t>Piwinski</a:t>
            </a:r>
            <a:r>
              <a:rPr lang="en-US" sz="2400" b="1" dirty="0" smtClean="0">
                <a:solidFill>
                  <a:srgbClr val="3333FF"/>
                </a:solidFill>
              </a:rPr>
              <a:t>-angle</a:t>
            </a:r>
            <a:r>
              <a:rPr lang="en-US" sz="2400" dirty="0" smtClean="0"/>
              <a:t> scheme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FF"/>
                </a:solidFill>
              </a:rPr>
              <a:t> Higher-Energy LHC </a:t>
            </a:r>
            <a:r>
              <a:rPr lang="en-US" sz="2400" dirty="0" smtClean="0"/>
              <a:t>–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ever workshop!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joint </a:t>
            </a:r>
            <a:r>
              <a:rPr lang="en-US" sz="2400" b="1" dirty="0" smtClean="0">
                <a:solidFill>
                  <a:srgbClr val="3333FF"/>
                </a:solidFill>
              </a:rPr>
              <a:t>e-cloud effort </a:t>
            </a:r>
            <a:r>
              <a:rPr lang="en-US" sz="2400" dirty="0" smtClean="0"/>
              <a:t>CERN-GSI-CELLS-KEK-TUD, </a:t>
            </a:r>
            <a:r>
              <a:rPr lang="en-US" sz="2400" b="1" dirty="0" smtClean="0">
                <a:solidFill>
                  <a:srgbClr val="3333FF"/>
                </a:solidFill>
              </a:rPr>
              <a:t>anti-e coatings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FF"/>
                </a:solidFill>
              </a:rPr>
              <a:t>roadmap for SRF test facilities 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advancing </a:t>
            </a:r>
            <a:r>
              <a:rPr lang="en-US" sz="2400" b="1" dirty="0" smtClean="0">
                <a:solidFill>
                  <a:srgbClr val="3333FF"/>
                </a:solidFill>
              </a:rPr>
              <a:t>crystal collimation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FF"/>
                </a:solidFill>
              </a:rPr>
              <a:t>community organizer </a:t>
            </a:r>
            <a:r>
              <a:rPr lang="en-US" sz="2400" dirty="0" smtClean="0"/>
              <a:t>for RF technologies (</a:t>
            </a:r>
            <a:r>
              <a:rPr lang="en-US" sz="2400" dirty="0" err="1" smtClean="0"/>
              <a:t>RFTech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organizer for novel acceleration scheme (</a:t>
            </a:r>
            <a:r>
              <a:rPr lang="en-US" sz="2400" dirty="0" err="1" smtClean="0"/>
              <a:t>EuroNNAc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addt’l</a:t>
            </a:r>
            <a:r>
              <a:rPr lang="en-GB" sz="2400" b="1" dirty="0" smtClean="0">
                <a:solidFill>
                  <a:srgbClr val="3333FF"/>
                </a:solidFill>
              </a:rPr>
              <a:t> financial support from CINVESTAV Mexico</a:t>
            </a:r>
            <a:r>
              <a:rPr lang="en-GB" sz="2400" dirty="0" smtClean="0"/>
              <a:t>, inspired by 	initial </a:t>
            </a:r>
            <a:r>
              <a:rPr lang="en-GB" sz="2400" dirty="0" err="1" smtClean="0"/>
              <a:t>EuCARD</a:t>
            </a:r>
            <a:r>
              <a:rPr lang="en-GB" sz="2400" dirty="0" smtClean="0"/>
              <a:t> investment, for three visitors to continue 	</a:t>
            </a:r>
            <a:r>
              <a:rPr lang="en-GB" sz="2400" dirty="0" err="1" smtClean="0"/>
              <a:t>AccNet</a:t>
            </a:r>
            <a:r>
              <a:rPr lang="en-GB" sz="2400" dirty="0" smtClean="0"/>
              <a:t>  activities, such as electron-cloud studies and LHC 	crab-cavity failure modes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333FF"/>
                </a:solidFill>
              </a:rPr>
              <a:t>f</a:t>
            </a:r>
            <a:r>
              <a:rPr lang="en-GB" sz="2400" b="1" u="sng" dirty="0" smtClean="0">
                <a:solidFill>
                  <a:srgbClr val="3333FF"/>
                </a:solidFill>
              </a:rPr>
              <a:t>uture </a:t>
            </a:r>
            <a:r>
              <a:rPr lang="en-GB" sz="2400" b="1" u="sng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u="sng" dirty="0" smtClean="0">
                <a:solidFill>
                  <a:srgbClr val="3333FF"/>
                </a:solidFill>
              </a:rPr>
              <a:t> workshops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mini-workshop on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optics measurements, corrections and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modelling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for high-performance storage rings  20-22 June 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3300"/>
                </a:solidFill>
              </a:rPr>
              <a:t>3</a:t>
            </a:r>
            <a:r>
              <a:rPr lang="en-GB" sz="2400" b="1" baseline="30000" dirty="0" smtClean="0">
                <a:solidFill>
                  <a:srgbClr val="FF3300"/>
                </a:solidFill>
              </a:rPr>
              <a:t>rd</a:t>
            </a:r>
            <a:r>
              <a:rPr lang="en-GB" sz="2400" b="1" dirty="0" smtClean="0">
                <a:solidFill>
                  <a:srgbClr val="FF3300"/>
                </a:solidFill>
              </a:rPr>
              <a:t> annual </a:t>
            </a:r>
            <a:r>
              <a:rPr lang="en-GB" sz="2400" b="1" dirty="0" err="1" smtClean="0">
                <a:solidFill>
                  <a:srgbClr val="FF3300"/>
                </a:solidFill>
              </a:rPr>
              <a:t>RFTech</a:t>
            </a:r>
            <a:r>
              <a:rPr lang="en-GB" sz="2400" b="1" dirty="0" smtClean="0">
                <a:solidFill>
                  <a:srgbClr val="FF3300"/>
                </a:solidFill>
              </a:rPr>
              <a:t> workshop</a:t>
            </a:r>
            <a:endParaRPr lang="en-GB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RFTech</a:t>
            </a:r>
            <a:r>
              <a:rPr lang="en-GB" sz="2400" dirty="0" smtClean="0"/>
              <a:t>  co-sponsored MIXDES2011 conference, Gliwice, June 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 smtClean="0"/>
              <a:t> co-organization of “</a:t>
            </a:r>
            <a:r>
              <a:rPr lang="en-GB" sz="2400" b="1" dirty="0" smtClean="0">
                <a:solidFill>
                  <a:srgbClr val="FF0000"/>
                </a:solidFill>
              </a:rPr>
              <a:t>long bunch-trains</a:t>
            </a:r>
            <a:r>
              <a:rPr lang="en-GB" sz="2400" dirty="0" smtClean="0"/>
              <a:t>” workshop at DESY , June ’11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 smtClean="0"/>
              <a:t> acceleration session at </a:t>
            </a:r>
            <a:r>
              <a:rPr lang="en-GB" sz="2400" b="1" dirty="0" smtClean="0">
                <a:solidFill>
                  <a:srgbClr val="FF0000"/>
                </a:solidFill>
              </a:rPr>
              <a:t>ESA workshop MULCOPIM’2011</a:t>
            </a:r>
            <a:r>
              <a:rPr lang="en-GB" sz="2400" dirty="0" smtClean="0"/>
              <a:t>, Sept.’11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RFTech</a:t>
            </a:r>
            <a:r>
              <a:rPr lang="en-GB" sz="2400" dirty="0" smtClean="0"/>
              <a:t> co-sponsored workshop on </a:t>
            </a:r>
            <a:r>
              <a:rPr lang="en-GB" sz="2400" b="1" dirty="0" smtClean="0">
                <a:solidFill>
                  <a:srgbClr val="FF0000"/>
                </a:solidFill>
              </a:rPr>
              <a:t>LLRF</a:t>
            </a:r>
            <a:r>
              <a:rPr lang="en-GB" sz="2400" dirty="0" smtClean="0"/>
              <a:t> at DESY in October 2011 </a:t>
            </a: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EuroLumi</a:t>
            </a:r>
            <a:r>
              <a:rPr lang="en-US" sz="2400" b="1" dirty="0" smtClean="0">
                <a:solidFill>
                  <a:srgbClr val="FF0000"/>
                </a:solidFill>
              </a:rPr>
              <a:t> 2011” </a:t>
            </a:r>
            <a:r>
              <a:rPr lang="en-US" sz="2400" dirty="0" smtClean="0"/>
              <a:t>(tentative) November or December 2011</a:t>
            </a:r>
          </a:p>
          <a:p>
            <a:pPr lvl="0"/>
            <a:r>
              <a:rPr lang="en-US" sz="2400" dirty="0" smtClean="0"/>
              <a:t>	LHC limitations, LHC luminosity upgrade, LHC energy upgrade, </a:t>
            </a:r>
          </a:p>
          <a:p>
            <a:pPr lvl="0"/>
            <a:r>
              <a:rPr lang="en-US" sz="2400" dirty="0" smtClean="0"/>
              <a:t>	SPS limitations, FAIR challenges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/>
              <a:t>mini workshop on </a:t>
            </a:r>
            <a:r>
              <a:rPr lang="en-US" sz="2400" b="1" dirty="0" smtClean="0">
                <a:solidFill>
                  <a:srgbClr val="FF0000"/>
                </a:solidFill>
              </a:rPr>
              <a:t>LHC crab cavities</a:t>
            </a:r>
            <a:r>
              <a:rPr lang="en-US" sz="2400" dirty="0" smtClean="0"/>
              <a:t>, end of 2011 or early 2012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plasma acceleration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workshop in 2012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Crystal collimation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mini-workshop, fall 2011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brainstorming meeting(s) on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medical accelerators</a:t>
            </a: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800" dirty="0" smtClean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plans for next 6-12 months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58738"/>
            <a:r>
              <a:rPr lang="en-US" sz="2400" b="1" u="sng" dirty="0" smtClean="0">
                <a:solidFill>
                  <a:srgbClr val="3333FF"/>
                </a:solidFill>
              </a:rPr>
              <a:t>further development of LHC upgrade scenarios</a:t>
            </a:r>
          </a:p>
          <a:p>
            <a:pPr marL="0" lvl="1" indent="58738" defTabSz="347663">
              <a:buFont typeface="Arial" pitchFamily="34" charset="0"/>
              <a:buChar char="•"/>
            </a:pPr>
            <a:r>
              <a:rPr lang="en-US" sz="2400" dirty="0" smtClean="0"/>
              <a:t>	HL-LHC beam parameters (e.g. </a:t>
            </a:r>
            <a:r>
              <a:rPr lang="en-US" sz="2400" dirty="0" err="1" smtClean="0"/>
              <a:t>Piwinski</a:t>
            </a:r>
            <a:r>
              <a:rPr lang="en-US" sz="2400" dirty="0" smtClean="0"/>
              <a:t> angle scheme; </a:t>
            </a:r>
          </a:p>
          <a:p>
            <a:pPr marL="457200" lvl="2" indent="58738" defTabSz="347663"/>
            <a:r>
              <a:rPr lang="en-US" sz="2400" dirty="0" smtClean="0"/>
              <a:t>experiments at PS, SPS, LHC; simulations)</a:t>
            </a:r>
          </a:p>
          <a:p>
            <a:pPr marL="0" lvl="1" indent="58738" defTabSz="347663">
              <a:buFont typeface="Arial" pitchFamily="34" charset="0"/>
              <a:buChar char="•"/>
            </a:pPr>
            <a:r>
              <a:rPr lang="en-US" sz="2400" dirty="0" smtClean="0"/>
              <a:t>	e-cloud  benchmarking &amp; mitigation (e.g. scrubbing scheme,</a:t>
            </a:r>
          </a:p>
          <a:p>
            <a:pPr marL="457200" lvl="2" indent="58738" defTabSz="347663"/>
            <a:r>
              <a:rPr lang="en-US" sz="2400" dirty="0" smtClean="0"/>
              <a:t>coating, clearing electrodes)</a:t>
            </a:r>
          </a:p>
          <a:p>
            <a:pPr marL="0" lvl="1" indent="58738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400" dirty="0" smtClean="0"/>
              <a:t>    injector upgrade path (e.g. SPS limitations)</a:t>
            </a:r>
          </a:p>
          <a:p>
            <a:pPr marL="0" lvl="1" indent="58738" defTabSz="347663">
              <a:buFont typeface="Arial" pitchFamily="34" charset="0"/>
              <a:buChar char="•"/>
            </a:pPr>
            <a:r>
              <a:rPr lang="en-US" sz="2400" dirty="0" smtClean="0"/>
              <a:t> 	energy upgrade (flat beam, crab waist, SR issues)</a:t>
            </a:r>
          </a:p>
          <a:p>
            <a:pPr marL="0" lvl="1" indent="58738" defTabSz="347663">
              <a:buFont typeface="Arial" pitchFamily="34" charset="0"/>
              <a:buChar char="•"/>
            </a:pPr>
            <a:r>
              <a:rPr lang="en-US" sz="2400" dirty="0" smtClean="0"/>
              <a:t> 	intensity &amp; luminosity limitations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plans for next 6-12 months – cont’d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prstClr val="black"/>
                </a:solidFill>
              </a:rPr>
              <a:t>AccNet</a:t>
            </a:r>
            <a:r>
              <a:rPr lang="en-US" sz="4400" dirty="0" smtClean="0">
                <a:solidFill>
                  <a:prstClr val="black"/>
                </a:solidFill>
              </a:rPr>
              <a:t> highlights talks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at </a:t>
            </a:r>
            <a:r>
              <a:rPr lang="en-US" sz="4400" dirty="0" err="1" smtClean="0">
                <a:solidFill>
                  <a:prstClr val="black"/>
                </a:solidFill>
              </a:rPr>
              <a:t>EuCARD</a:t>
            </a:r>
            <a:r>
              <a:rPr lang="en-US" sz="4400" dirty="0" smtClean="0">
                <a:solidFill>
                  <a:prstClr val="black"/>
                </a:solidFill>
              </a:rPr>
              <a:t>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02797"/>
            <a:ext cx="8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Higher-Energy LHC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Ezio Todesco (CERN &amp; </a:t>
            </a:r>
            <a:r>
              <a:rPr lang="en-US" sz="3600" i="1" dirty="0" err="1" smtClean="0">
                <a:solidFill>
                  <a:prstClr val="black"/>
                </a:solidFill>
              </a:rPr>
              <a:t>EuCARD</a:t>
            </a:r>
            <a:r>
              <a:rPr lang="en-US" sz="3600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multiple resonance crossing with space charge and electron cloud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Giuliano Franchetti (GSI)</a:t>
            </a:r>
          </a:p>
          <a:p>
            <a:r>
              <a:rPr lang="en-US" sz="1000" i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3600" b="1" dirty="0" smtClean="0">
                <a:solidFill>
                  <a:srgbClr val="FF3300"/>
                </a:solidFill>
              </a:rPr>
              <a:t>the new laser and plasma acceleration network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Ralph Assmann (CERN &amp; </a:t>
            </a:r>
            <a:r>
              <a:rPr lang="en-US" sz="3600" i="1" dirty="0" err="1" smtClean="0">
                <a:solidFill>
                  <a:prstClr val="black"/>
                </a:solidFill>
              </a:rPr>
              <a:t>EuCARD</a:t>
            </a:r>
            <a:r>
              <a:rPr lang="en-US" sz="3600" i="1" dirty="0" smtClean="0">
                <a:solidFill>
                  <a:prstClr val="black"/>
                </a:solidFill>
              </a:rPr>
              <a:t>)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FF9966"/>
                </a:solidFill>
              </a:rPr>
              <a:t>AccNet</a:t>
            </a:r>
            <a:r>
              <a:rPr lang="en-US" sz="4400" dirty="0" smtClean="0">
                <a:solidFill>
                  <a:srgbClr val="FF9966"/>
                </a:solidFill>
              </a:rPr>
              <a:t> success indicators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10136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9FFCC"/>
                </a:solidFill>
              </a:rPr>
              <a:t>excellent attendance to </a:t>
            </a:r>
            <a:r>
              <a:rPr lang="en-US" sz="3600" dirty="0" err="1" smtClean="0">
                <a:solidFill>
                  <a:srgbClr val="99FFCC"/>
                </a:solidFill>
              </a:rPr>
              <a:t>AccNet</a:t>
            </a:r>
            <a:r>
              <a:rPr lang="en-US" sz="3600" dirty="0" smtClean="0">
                <a:solidFill>
                  <a:srgbClr val="99FFCC"/>
                </a:solidFill>
              </a:rPr>
              <a:t> workshops</a:t>
            </a:r>
          </a:p>
          <a:p>
            <a:r>
              <a:rPr lang="en-US" sz="2800" dirty="0" smtClean="0">
                <a:solidFill>
                  <a:srgbClr val="99FFCC"/>
                </a:solidFill>
              </a:rPr>
              <a:t>from many European labs, universities, US laboratories, Japan, international organizations</a:t>
            </a:r>
          </a:p>
          <a:p>
            <a:r>
              <a:rPr lang="en-US" sz="2800" dirty="0" smtClean="0">
                <a:solidFill>
                  <a:srgbClr val="99FFCC"/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attendance of 2</a:t>
            </a:r>
            <a:r>
              <a:rPr lang="en-US" sz="28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RFTech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meeting doubled!</a:t>
            </a:r>
          </a:p>
          <a:p>
            <a:r>
              <a:rPr lang="en-US" sz="1400" dirty="0" smtClean="0">
                <a:solidFill>
                  <a:srgbClr val="99FFCC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impact: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	- on most relevant topics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	- higher-energy LHC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	- established crab-cavity scheme for LHC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	- novel anti e-cloud coating techniques</a:t>
            </a:r>
          </a:p>
          <a:p>
            <a:r>
              <a:rPr lang="en-US" sz="1400" dirty="0" smtClean="0">
                <a:solidFill>
                  <a:srgbClr val="99FFCC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99FFCC"/>
                </a:solidFill>
              </a:rPr>
              <a:t>high cost efficiency</a:t>
            </a:r>
          </a:p>
          <a:p>
            <a:r>
              <a:rPr lang="en-US" sz="3600" dirty="0" smtClean="0">
                <a:solidFill>
                  <a:srgbClr val="99FFCC"/>
                </a:solidFill>
              </a:rPr>
              <a:t>	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return on investment! (CINVESTAV)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LHC IR upgrade: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IR magnet technology; heat deposition &amp; shielding; magnet lifetime; performance reach; …</a:t>
            </a:r>
          </a:p>
          <a:p>
            <a:pPr>
              <a:buNone/>
            </a:pPr>
            <a:r>
              <a:rPr lang="en-US" sz="500" b="1" u="sng" dirty="0" smtClean="0">
                <a:solidFill>
                  <a:srgbClr val="0000CC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LHC beam parameter upgrade: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beam generation, beam stability; beam-beam performance &amp; compensation; crab cavities; luminosity leveling; machine protection; collimation upgrade; crab waists; intensity limits … </a:t>
            </a:r>
          </a:p>
          <a:p>
            <a:pPr>
              <a:buNone/>
            </a:pPr>
            <a:endParaRPr lang="en-US" sz="500" b="1" u="sng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FAIR: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beam losses; space-charge effects; vacuum; aperture; ramping issues; …</a:t>
            </a:r>
          </a:p>
          <a:p>
            <a:pPr>
              <a:buNone/>
            </a:pPr>
            <a:r>
              <a:rPr lang="en-US" sz="500" b="1" u="sng" dirty="0" smtClean="0">
                <a:solidFill>
                  <a:srgbClr val="0000CC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CERN complex upgrade: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SPS electron-cloud mitigation; impedance effects; intensity limits; beam manipulation; PS booster upgrade ; SPL ; … </a:t>
            </a:r>
          </a:p>
          <a:p>
            <a:pPr>
              <a:buNone/>
            </a:pPr>
            <a:r>
              <a:rPr lang="en-US" sz="500" b="1" dirty="0" smtClean="0">
                <a:solidFill>
                  <a:srgbClr val="0000CC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LHC energy upgrade: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beam </a:t>
            </a:r>
            <a:r>
              <a:rPr lang="en-US" sz="2400" b="1" dirty="0" err="1" smtClean="0">
                <a:solidFill>
                  <a:srgbClr val="0000CC"/>
                </a:solidFill>
                <a:latin typeface="Comic Sans MS" pitchFamily="66" charset="0"/>
              </a:rPr>
              <a:t>dynamics,magnets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,…</a:t>
            </a:r>
          </a:p>
          <a:p>
            <a:pPr>
              <a:buNone/>
            </a:pPr>
            <a:r>
              <a:rPr lang="en-US" sz="5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Applications for society: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medical accelerators </a:t>
            </a:r>
          </a:p>
          <a:p>
            <a:pPr>
              <a:buNone/>
            </a:pPr>
            <a:r>
              <a:rPr lang="en-US" sz="5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Advanced techniques: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plasma acceleration, crystal tools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472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CC"/>
                </a:solidFill>
              </a:rPr>
              <a:t>EUROLUMI themes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FF9966"/>
                </a:solidFill>
              </a:rPr>
              <a:t>AccNet</a:t>
            </a:r>
            <a:r>
              <a:rPr lang="en-US" sz="4400" dirty="0" smtClean="0">
                <a:solidFill>
                  <a:srgbClr val="FF9966"/>
                </a:solidFill>
              </a:rPr>
              <a:t> 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839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9FFCC"/>
                </a:solidFill>
              </a:rPr>
              <a:t>AccNet</a:t>
            </a:r>
            <a:r>
              <a:rPr lang="en-US" sz="3600" dirty="0" smtClean="0">
                <a:solidFill>
                  <a:srgbClr val="99FFCC"/>
                </a:solidFill>
              </a:rPr>
              <a:t> had an excellent 2</a:t>
            </a:r>
            <a:r>
              <a:rPr lang="en-US" sz="3600" baseline="30000" dirty="0" smtClean="0">
                <a:solidFill>
                  <a:srgbClr val="99FFCC"/>
                </a:solidFill>
              </a:rPr>
              <a:t>nd</a:t>
            </a:r>
            <a:r>
              <a:rPr lang="en-US" sz="3600" dirty="0" smtClean="0">
                <a:solidFill>
                  <a:srgbClr val="99FFCC"/>
                </a:solidFill>
              </a:rPr>
              <a:t> year </a:t>
            </a:r>
          </a:p>
          <a:p>
            <a:r>
              <a:rPr lang="en-US" sz="3600" dirty="0" err="1" smtClean="0">
                <a:solidFill>
                  <a:srgbClr val="FFFF00"/>
                </a:solidFill>
              </a:rPr>
              <a:t>EuroLumi</a:t>
            </a:r>
            <a:r>
              <a:rPr lang="en-US" sz="3600" dirty="0" smtClean="0">
                <a:solidFill>
                  <a:srgbClr val="FFFF00"/>
                </a:solidFill>
              </a:rPr>
              <a:t> gives input to LHC upgrades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	compact crab-cavity baseline, “LPA” scenario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e-cloud mitigation, modeling &amp; predictions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revisions of </a:t>
            </a:r>
            <a:r>
              <a:rPr lang="en-US" sz="2800" dirty="0">
                <a:solidFill>
                  <a:srgbClr val="FFFFFF"/>
                </a:solidFill>
              </a:rPr>
              <a:t>L</a:t>
            </a:r>
            <a:r>
              <a:rPr lang="en-US" sz="2800" dirty="0" smtClean="0">
                <a:solidFill>
                  <a:srgbClr val="FFFFFF"/>
                </a:solidFill>
              </a:rPr>
              <a:t>HC upgrade plans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higher-energy LHC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link to DS LHC </a:t>
            </a:r>
            <a:r>
              <a:rPr lang="en-US" sz="2800" dirty="0" err="1" smtClean="0">
                <a:solidFill>
                  <a:srgbClr val="FFFFFF"/>
                </a:solidFill>
              </a:rPr>
              <a:t>HiLumi</a:t>
            </a:r>
            <a:r>
              <a:rPr lang="en-US" sz="2800" dirty="0" smtClean="0">
                <a:solidFill>
                  <a:srgbClr val="FFFFFF"/>
                </a:solidFill>
              </a:rPr>
              <a:t>, US-LARP, KEK, etc.</a:t>
            </a:r>
            <a:endParaRPr lang="en-US" sz="3600" dirty="0" smtClean="0">
              <a:solidFill>
                <a:srgbClr val="FFFFFF"/>
              </a:solidFill>
            </a:endParaRPr>
          </a:p>
          <a:p>
            <a:r>
              <a:rPr lang="en-US" sz="3600" dirty="0" err="1" smtClean="0">
                <a:solidFill>
                  <a:srgbClr val="FFFF00"/>
                </a:solidFill>
              </a:rPr>
              <a:t>RFTech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assumed cruising speed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/>
              <a:t>input to XFEL, LHC, GANIL etc. RF systems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66FFFF"/>
                </a:solidFill>
              </a:rPr>
              <a:t>AccNet</a:t>
            </a:r>
            <a:r>
              <a:rPr lang="en-US" sz="3600" dirty="0" smtClean="0">
                <a:solidFill>
                  <a:srgbClr val="66FFFF"/>
                </a:solidFill>
              </a:rPr>
              <a:t> is breaking new grounds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plasma acceleration, crystal collimation</a:t>
            </a:r>
          </a:p>
          <a:p>
            <a:r>
              <a:rPr lang="en-US" sz="3600" dirty="0" smtClean="0">
                <a:solidFill>
                  <a:srgbClr val="66FF33"/>
                </a:solidFill>
              </a:rPr>
              <a:t>Rich workshop </a:t>
            </a:r>
            <a:r>
              <a:rPr lang="en-US" sz="3600" dirty="0" err="1" smtClean="0">
                <a:solidFill>
                  <a:srgbClr val="66FF33"/>
                </a:solidFill>
              </a:rPr>
              <a:t>programme</a:t>
            </a:r>
            <a:r>
              <a:rPr lang="en-US" sz="3600" dirty="0" smtClean="0">
                <a:solidFill>
                  <a:srgbClr val="66FF33"/>
                </a:solidFill>
              </a:rPr>
              <a:t> in 2010-11</a:t>
            </a: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net-logo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887456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733800"/>
            <a:ext cx="6159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pushes frontiers</a:t>
            </a:r>
          </a:p>
          <a:p>
            <a:pPr algn="ctr"/>
            <a:endParaRPr lang="en-US" sz="4400" dirty="0" smtClean="0">
              <a:solidFill>
                <a:prstClr val="black"/>
              </a:solidFill>
            </a:endParaRPr>
          </a:p>
          <a:p>
            <a:pPr algn="ctr"/>
            <a:r>
              <a:rPr lang="en-US" sz="4400" i="1" dirty="0" smtClean="0">
                <a:solidFill>
                  <a:prstClr val="black"/>
                </a:solidFill>
              </a:rPr>
              <a:t>for accelerators in Europe </a:t>
            </a:r>
          </a:p>
          <a:p>
            <a:pPr algn="ctr"/>
            <a:r>
              <a:rPr lang="en-US" sz="4400" i="1" dirty="0" smtClean="0">
                <a:solidFill>
                  <a:prstClr val="black"/>
                </a:solidFill>
              </a:rPr>
              <a:t>and around the world</a:t>
            </a:r>
            <a:endParaRPr lang="en-US" sz="4400" i="1" dirty="0">
              <a:solidFill>
                <a:prstClr val="black"/>
              </a:solidFill>
            </a:endParaRPr>
          </a:p>
        </p:txBody>
      </p:sp>
      <p:pic>
        <p:nvPicPr>
          <p:cNvPr id="4" name="Picture 3" descr="logo-Eu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981201" cy="941070"/>
          </a:xfrm>
          <a:prstGeom prst="rect">
            <a:avLst/>
          </a:prstGeom>
        </p:spPr>
      </p:pic>
      <p:pic>
        <p:nvPicPr>
          <p:cNvPr id="5" name="Picture 4" descr="logo-rft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2286000"/>
            <a:ext cx="1143000" cy="685800"/>
          </a:xfrm>
          <a:prstGeom prst="rect">
            <a:avLst/>
          </a:prstGeom>
        </p:spPr>
      </p:pic>
      <p:pic>
        <p:nvPicPr>
          <p:cNvPr id="6" name="Picture 5" descr="eurolumi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1524000"/>
            <a:ext cx="1033504" cy="719228"/>
          </a:xfrm>
          <a:prstGeom prst="rect">
            <a:avLst/>
          </a:prstGeom>
        </p:spPr>
      </p:pic>
      <p:pic>
        <p:nvPicPr>
          <p:cNvPr id="7" name="Picture 6" descr="WP4.1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762000"/>
            <a:ext cx="1066800" cy="735336"/>
          </a:xfrm>
          <a:prstGeom prst="rect">
            <a:avLst/>
          </a:prstGeom>
        </p:spPr>
      </p:pic>
      <p:pic>
        <p:nvPicPr>
          <p:cNvPr id="8" name="Picture 7" descr="EuroNACc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2971800"/>
            <a:ext cx="115146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AccNet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expenses &amp; deliverables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deliverables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838200"/>
            <a:ext cx="8610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D.4.1.1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ontinually updated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web site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http://cern.ch/accnet/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D.4.2.1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A continually updated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web site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http://cern.ch/accnet/Tasks/Eurolumi/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D.4.3.1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 continually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updated </a:t>
            </a:r>
            <a:r>
              <a:rPr lang="en-GB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RFTech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web 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u="sng" dirty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GB" sz="2400" u="sng" dirty="0" smtClean="0">
                <a:latin typeface="Arial" pitchFamily="34" charset="0"/>
                <a:cs typeface="Arial" pitchFamily="34" charset="0"/>
                <a:hlinkClick r:id="rId5"/>
              </a:rPr>
              <a:t>://cernc.ch/accnet/Tasks/Rftech</a:t>
            </a:r>
            <a:r>
              <a:rPr lang="en-GB" sz="2400" u="sng" dirty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)</a:t>
            </a: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D4.3.2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–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</a:rPr>
              <a:t>Strategy/result for SRF test infrastructures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: a final strategy report is in preparation, at the moment comprising 30 pages. Final checks with other institutes are planned during the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</a:rPr>
              <a:t>EuCARD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Annual Meeting 10-13 May 2011.</a:t>
            </a: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The 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sites are 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ocumented in a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report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https://edms.cern.ch/file/1001866/4/EuCARD-Del-D4.1.1-D4.2.1-D4.3.1-1001866-v3.0.pdf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completed deliverables are available from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the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link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http://cern.ch/EuCARD/about/results/deliverables/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milestones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794266"/>
            <a:ext cx="914400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M.4.1.2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3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general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Steering meeting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during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the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EuCARD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Annual meeting at CNRS at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Frascati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M4.2.2: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nstead of a general annual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workshop, 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topical mini-workshops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have been organized and supported during the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second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year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high efficiency of topical workshops;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interference with LHC consolidation and re-commissioning):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HE-LHC’10, LHC-CC10,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CrystalCollimation’10, CERN-GSI e-cloud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next major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 fall 2011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M4.3.2: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2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</a:rPr>
              <a:t>nd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nnual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RFTECH workshop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was held 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2-3 December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2010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000" dirty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977" y="152400"/>
            <a:ext cx="4878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Helvetica" pitchFamily="34" charset="0"/>
              </a:rPr>
              <a:t>implementation</a:t>
            </a:r>
          </a:p>
        </p:txBody>
      </p:sp>
      <p:pic>
        <p:nvPicPr>
          <p:cNvPr id="8" name="Picture 7" descr="Projec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7165"/>
            <a:ext cx="9144000" cy="402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expenses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50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travel &amp; per diem for </a:t>
            </a:r>
            <a:r>
              <a:rPr lang="en-US" sz="2800" b="1" dirty="0" smtClean="0">
                <a:solidFill>
                  <a:srgbClr val="3333FF"/>
                </a:solidFill>
              </a:rPr>
              <a:t>Mexican CINVESTAV visitors </a:t>
            </a:r>
          </a:p>
          <a:p>
            <a:r>
              <a:rPr lang="en-US" sz="2800" b="1" dirty="0" smtClean="0">
                <a:solidFill>
                  <a:srgbClr val="3333FF"/>
                </a:solidFill>
              </a:rPr>
              <a:t>	</a:t>
            </a:r>
            <a:r>
              <a:rPr lang="en-US" sz="2800" dirty="0" smtClean="0"/>
              <a:t>H. Maury (1 year) and B. Yee (2 months)</a:t>
            </a:r>
          </a:p>
          <a:p>
            <a:r>
              <a:rPr lang="en-US" sz="2800" dirty="0" smtClean="0"/>
              <a:t>travel support  &amp; per diem for </a:t>
            </a:r>
            <a:r>
              <a:rPr lang="en-US" sz="2800" b="1" dirty="0" smtClean="0">
                <a:solidFill>
                  <a:srgbClr val="3333FF"/>
                </a:solidFill>
              </a:rPr>
              <a:t>KEK expert </a:t>
            </a:r>
            <a:r>
              <a:rPr lang="en-US" sz="2800" dirty="0" smtClean="0"/>
              <a:t>K. Ohmi</a:t>
            </a:r>
          </a:p>
          <a:p>
            <a:r>
              <a:rPr lang="en-US" sz="2800" dirty="0" smtClean="0"/>
              <a:t>travel support for </a:t>
            </a:r>
            <a:r>
              <a:rPr lang="en-US" sz="2800" b="1" dirty="0" smtClean="0">
                <a:solidFill>
                  <a:srgbClr val="3333FF"/>
                </a:solidFill>
              </a:rPr>
              <a:t>3 experts </a:t>
            </a:r>
            <a:r>
              <a:rPr lang="en-US" sz="2800" dirty="0" smtClean="0"/>
              <a:t>R. </a:t>
            </a:r>
            <a:r>
              <a:rPr lang="en-US" sz="2800" dirty="0" err="1" smtClean="0"/>
              <a:t>Cimino</a:t>
            </a:r>
            <a:r>
              <a:rPr lang="en-US" sz="2800" dirty="0" smtClean="0"/>
              <a:t>, U. Iriso, and G. 	Franchetti to attend CERN-GSI e-cloud workshop</a:t>
            </a:r>
          </a:p>
          <a:p>
            <a:r>
              <a:rPr lang="en-US" sz="2800" dirty="0" smtClean="0"/>
              <a:t>travel support of </a:t>
            </a:r>
            <a:r>
              <a:rPr lang="en-US" sz="2800" b="1" dirty="0" smtClean="0">
                <a:solidFill>
                  <a:srgbClr val="3333FF"/>
                </a:solidFill>
              </a:rPr>
              <a:t>expert </a:t>
            </a:r>
            <a:r>
              <a:rPr lang="en-US" sz="2800" dirty="0" smtClean="0"/>
              <a:t>U. Wienands for HE-LHC’10</a:t>
            </a:r>
          </a:p>
          <a:p>
            <a:r>
              <a:rPr lang="en-US" sz="2800" dirty="0" smtClean="0"/>
              <a:t>support of </a:t>
            </a:r>
            <a:r>
              <a:rPr lang="en-US" sz="2800" b="1" dirty="0" smtClean="0">
                <a:solidFill>
                  <a:srgbClr val="3333FF"/>
                </a:solidFill>
              </a:rPr>
              <a:t>several workshops </a:t>
            </a:r>
            <a:r>
              <a:rPr lang="en-US" sz="2800" dirty="0" smtClean="0"/>
              <a:t>(participation in HE-LHC’10,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RFTech</a:t>
            </a:r>
            <a:r>
              <a:rPr lang="en-US" sz="2800" dirty="0" smtClean="0"/>
              <a:t> workshop, XB-10, LLRF Control for XFEL, 	MIXDES2011)</a:t>
            </a:r>
          </a:p>
          <a:p>
            <a:r>
              <a:rPr lang="en-US" sz="2800" dirty="0" smtClean="0"/>
              <a:t>travel support for </a:t>
            </a:r>
            <a:r>
              <a:rPr lang="en-US" sz="2800" b="1" dirty="0" smtClean="0">
                <a:solidFill>
                  <a:srgbClr val="3333FF"/>
                </a:solidFill>
              </a:rPr>
              <a:t>crystal expert </a:t>
            </a:r>
            <a:r>
              <a:rPr lang="en-US" sz="2800" dirty="0" smtClean="0"/>
              <a:t>(S. </a:t>
            </a:r>
            <a:r>
              <a:rPr lang="en-US" sz="2800" dirty="0" err="1" smtClean="0"/>
              <a:t>Dabagov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moderate </a:t>
            </a:r>
            <a:r>
              <a:rPr lang="en-US" sz="2800" b="1" dirty="0" smtClean="0">
                <a:solidFill>
                  <a:srgbClr val="3333FF"/>
                </a:solidFill>
              </a:rPr>
              <a:t>support for </a:t>
            </a:r>
            <a:r>
              <a:rPr lang="en-US" sz="2800" dirty="0" smtClean="0"/>
              <a:t>LHC-CC10, Crystal-Collimation 2010 </a:t>
            </a:r>
            <a:r>
              <a:rPr lang="en-US" sz="2800" dirty="0" smtClean="0"/>
              <a:t>	and </a:t>
            </a:r>
            <a:r>
              <a:rPr lang="en-US" sz="2800" dirty="0" smtClean="0"/>
              <a:t>CERN-GSI </a:t>
            </a:r>
            <a:r>
              <a:rPr lang="en-US" sz="2800" b="1" dirty="0" smtClean="0">
                <a:solidFill>
                  <a:srgbClr val="3333FF"/>
                </a:solidFill>
              </a:rPr>
              <a:t>workshops</a:t>
            </a:r>
          </a:p>
          <a:p>
            <a:r>
              <a:rPr lang="en-US" sz="2800" dirty="0" smtClean="0"/>
              <a:t>travel costs for </a:t>
            </a:r>
            <a:r>
              <a:rPr lang="en-US" sz="2800" b="1" dirty="0" smtClean="0">
                <a:solidFill>
                  <a:srgbClr val="3333FF"/>
                </a:solidFill>
              </a:rPr>
              <a:t>SC </a:t>
            </a:r>
            <a:r>
              <a:rPr lang="en-US" sz="2800" b="1" dirty="0" err="1" smtClean="0">
                <a:solidFill>
                  <a:srgbClr val="3333FF"/>
                </a:solidFill>
              </a:rPr>
              <a:t>mtgs</a:t>
            </a:r>
            <a:r>
              <a:rPr lang="en-US" sz="2800" b="1" dirty="0" smtClean="0">
                <a:solidFill>
                  <a:srgbClr val="3333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err="1" smtClean="0">
                <a:solidFill>
                  <a:srgbClr val="3333FF"/>
                </a:solidFill>
              </a:rPr>
              <a:t>EuCARD</a:t>
            </a:r>
            <a:r>
              <a:rPr lang="en-US" sz="2800" b="1" dirty="0" smtClean="0">
                <a:solidFill>
                  <a:srgbClr val="3333FF"/>
                </a:solidFill>
              </a:rPr>
              <a:t> annual meetings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flas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2877263" cy="2152193"/>
          </a:xfrm>
          <a:prstGeom prst="rect">
            <a:avLst/>
          </a:prstGeom>
        </p:spPr>
      </p:pic>
      <p:pic>
        <p:nvPicPr>
          <p:cNvPr id="75" name="Picture 74" descr="SPL-block-diagram_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362200"/>
            <a:ext cx="6191250" cy="1514475"/>
          </a:xfrm>
          <a:prstGeom prst="rect">
            <a:avLst/>
          </a:prstGeom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0"/>
            <a:ext cx="2381760" cy="2083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6629400" y="30480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</a:rPr>
              <a:t>LHC 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</a:rPr>
              <a:t>crab cavity</a:t>
            </a:r>
          </a:p>
        </p:txBody>
      </p:sp>
      <p:pic>
        <p:nvPicPr>
          <p:cNvPr id="74" name="Picture 73" descr="FacilitiesFLASH_e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95800"/>
            <a:ext cx="4413015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194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RFTECH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400" y="609600"/>
            <a:ext cx="91005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encompasses all aspects of RF technology, e.g. klystron development, 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RF power distribution system, cavity design, and low-level RF system, 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for linear accelerators, storage rings, and associated research infra-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structures, including transversely deflecting (crab) cavities and 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financial aspects such as costing tools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2400" y="4572000"/>
            <a:ext cx="1560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omic Sans MS" pitchFamily="66" charset="0"/>
              </a:rPr>
              <a:t>FLASH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0400" y="213360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</a:rPr>
              <a:t>SPL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24000" y="3657600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omic Sans MS" pitchFamily="66" charset="0"/>
              </a:rPr>
              <a:t>XFEL</a:t>
            </a:r>
          </a:p>
        </p:txBody>
      </p:sp>
      <p:pic>
        <p:nvPicPr>
          <p:cNvPr id="87" name="Picture 86" descr="CLIC-layo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4972050"/>
            <a:ext cx="2590800" cy="188595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781800" y="6019800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omic Sans MS" pitchFamily="66" charset="0"/>
              </a:rPr>
              <a:t>CLIC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09800" y="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brings together RF experts from different labs, proton &amp; electron accelerators, CLIC and ILC,… </a:t>
            </a:r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;</a:t>
            </a:r>
          </a:p>
        </p:txBody>
      </p:sp>
      <p:pic>
        <p:nvPicPr>
          <p:cNvPr id="90" name="Picture 89" descr="KE0048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3886200"/>
            <a:ext cx="3810000" cy="316170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895600" y="4876800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omic Sans MS" pitchFamily="66" charset="0"/>
              </a:rPr>
              <a:t>ILC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low level RF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: maintain RF phase (0.03 dg) &amp; amplitude (0.03%); minimize power; built-in diagnostics;  reliability; operability; reproducibility; maintainability; good understanding; development of LLRF costing tools based on </a:t>
            </a:r>
            <a:r>
              <a:rPr lang="en-US" sz="2400" b="1" dirty="0" err="1" smtClean="0">
                <a:solidFill>
                  <a:srgbClr val="0000CC"/>
                </a:solidFill>
                <a:latin typeface="Comic Sans MS" pitchFamily="66" charset="0"/>
              </a:rPr>
              <a:t>SysML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model; …</a:t>
            </a:r>
          </a:p>
          <a:p>
            <a:pPr>
              <a:buNone/>
            </a:pPr>
            <a:r>
              <a:rPr lang="en-US" sz="500" b="1" dirty="0" smtClean="0">
                <a:solidFill>
                  <a:srgbClr val="0000CC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endParaRPr lang="en-US" sz="5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cavity design: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maximize gradient; minimize breakdown; optimize efficiency; minimize cost; minimize impedance; accelerating cavities; coupler design; PETS; compact crab cavities; …. </a:t>
            </a:r>
          </a:p>
          <a:p>
            <a:pPr>
              <a:buNone/>
            </a:pPr>
            <a:r>
              <a:rPr lang="en-US" sz="500" b="1" dirty="0" smtClean="0">
                <a:solidFill>
                  <a:srgbClr val="0000CC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high power RF: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power distribution system; design integration; costing tools; …</a:t>
            </a:r>
          </a:p>
          <a:p>
            <a:pPr>
              <a:buNone/>
            </a:pPr>
            <a:r>
              <a:rPr lang="en-US" sz="500" b="1" u="sng" dirty="0" smtClean="0">
                <a:solidFill>
                  <a:srgbClr val="0000CC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SRF test infrastructures: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establish multi-purpose state-of-the art network of equipment for R&amp;D and test of SRF cavities and </a:t>
            </a:r>
            <a:r>
              <a:rPr lang="en-US" sz="2400" b="1" dirty="0" err="1" smtClean="0">
                <a:solidFill>
                  <a:srgbClr val="0000CC"/>
                </a:solidFill>
                <a:latin typeface="Comic Sans MS" pitchFamily="66" charset="0"/>
              </a:rPr>
              <a:t>cryo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-modules within 2 years; future projects – required equipment – project descriptions</a:t>
            </a:r>
          </a:p>
          <a:p>
            <a:pPr>
              <a:buNone/>
            </a:pPr>
            <a:endParaRPr lang="en-US" sz="24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472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CC"/>
                </a:solidFill>
              </a:rPr>
              <a:t>RFTECH themes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19400" cy="8382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0000CC"/>
                </a:solidFill>
              </a:rPr>
              <a:t>EuroNNAc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152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			The goal of this new European network is to 			identify possible usage of advanced accelerator techniques in large-scale conventional facilities and to identify a roadmap towards an advanced accelerator facility for big science with applications in applied and fundamental research.</a:t>
            </a:r>
          </a:p>
        </p:txBody>
      </p:sp>
      <p:pic>
        <p:nvPicPr>
          <p:cNvPr id="4" name="Picture 3" descr="EuroNN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6410"/>
            <a:ext cx="7848600" cy="5101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R. Assmann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867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</a:rPr>
              <a:t>EuroNNAc</a:t>
            </a:r>
            <a:r>
              <a:rPr lang="en-US" sz="4400" b="1" dirty="0" smtClean="0">
                <a:solidFill>
                  <a:srgbClr val="0000CC"/>
                </a:solidFill>
              </a:rPr>
              <a:t> themes: LWFA, PWFA for e-  </a:t>
            </a:r>
          </a:p>
          <a:p>
            <a:pPr>
              <a:spcBef>
                <a:spcPct val="0"/>
              </a:spcBef>
              <a:defRPr/>
            </a:pPr>
            <a:r>
              <a:rPr lang="en-US" sz="4400" i="1" dirty="0" smtClean="0">
                <a:solidFill>
                  <a:srgbClr val="FF3300"/>
                </a:solidFill>
              </a:rPr>
              <a:t>no ion or p acceleration!?</a:t>
            </a:r>
            <a:endParaRPr lang="en-US" sz="4400" i="1" dirty="0">
              <a:solidFill>
                <a:srgbClr val="FF33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15238" cy="51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425519">
            <a:off x="2159267" y="4310537"/>
            <a:ext cx="2736304" cy="108012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438193">
            <a:off x="5409550" y="1992987"/>
            <a:ext cx="3046332" cy="1247581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5026370"/>
            <a:ext cx="365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Conventional metallic RF structures are fundamentally limited!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035770"/>
            <a:ext cx="26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Plasma walls cannot be destroyed!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R. Assmann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5677" y="4191000"/>
            <a:ext cx="18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8059" y="6519446"/>
            <a:ext cx="6979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 at present;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RFTech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co-triggered activity could increase cavity breakdown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cern.ch\dfs\Users\c\catalan\Documents\My Pictures\Microsoft Clip Organizer\MPj04358830000[1].jpg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21175" y="0"/>
            <a:ext cx="919290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410355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GB" sz="800" dirty="0">
              <a:solidFill>
                <a:prstClr val="black"/>
              </a:solidFill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annual workshops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topical meetings and mini-workshops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capability of </a:t>
            </a: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inviting or exchanging experts </a:t>
            </a:r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over periods of typically a week to a month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exploratory studies &amp; collaborations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opportunities for </a:t>
            </a: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students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2800" b="1" dirty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nique place of </a:t>
            </a:r>
            <a:r>
              <a:rPr lang="en-GB" sz="2800" b="1" dirty="0" smtClean="0">
                <a:solidFill>
                  <a:srgbClr val="FF0000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discussion with users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GB" sz="2800" dirty="0" smtClean="0">
              <a:solidFill>
                <a:prstClr val="black"/>
              </a:solidFill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i="1" dirty="0" smtClean="0">
                <a:solidFill>
                  <a:prstClr val="black"/>
                </a:solidFill>
                <a:latin typeface="Arial"/>
                <a:ea typeface="Times New Roman" pitchFamily="18" charset="0"/>
                <a:cs typeface="Arial"/>
              </a:rPr>
              <a:t>→ </a:t>
            </a:r>
            <a:r>
              <a:rPr lang="en-GB" sz="2800" b="1" i="1" dirty="0" smtClean="0">
                <a:solidFill>
                  <a:prstClr val="black"/>
                </a:solidFill>
                <a:latin typeface="Helvetica" pitchFamily="34" charset="0"/>
                <a:ea typeface="Times New Roman" pitchFamily="18" charset="0"/>
                <a:cs typeface="Times New Roman" pitchFamily="18" charset="0"/>
              </a:rPr>
              <a:t>exchange of ideas and expertise aimed identifying the most promising strategies and technologies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elvetica" pitchFamily="34" charset="0"/>
              </a:rPr>
              <a:t>ACCNET tools</a:t>
            </a:r>
            <a:endParaRPr lang="en-US" sz="54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1_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dirty="0" smtClean="0">
            <a:solidFill>
              <a:schemeClr val="bg1"/>
            </a:solidFill>
            <a:latin typeface="Comic Sans MS" pitchFamily="66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3241</Words>
  <Application>Microsoft Office PowerPoint</Application>
  <PresentationFormat>On-screen Show (4:3)</PresentationFormat>
  <Paragraphs>858</Paragraphs>
  <Slides>46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2_PowerPoint Advanced Animation Techniques</vt:lpstr>
      <vt:lpstr>1_Office Theme</vt:lpstr>
      <vt:lpstr>2_Office Theme</vt:lpstr>
      <vt:lpstr>3_Office Theme</vt:lpstr>
      <vt:lpstr>Slide 1</vt:lpstr>
      <vt:lpstr>ACCNET Accelerator Science Networks</vt:lpstr>
      <vt:lpstr>EUROLUMI</vt:lpstr>
      <vt:lpstr>Slide 4</vt:lpstr>
      <vt:lpstr>RFTECH</vt:lpstr>
      <vt:lpstr>Slide 6</vt:lpstr>
      <vt:lpstr>EuroNNAc</vt:lpstr>
      <vt:lpstr>Slide 8</vt:lpstr>
      <vt:lpstr>ACCNET tools</vt:lpstr>
      <vt:lpstr>Slide 10</vt:lpstr>
      <vt:lpstr>Slide 11</vt:lpstr>
      <vt:lpstr>work organization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Advanced Techniques in LLRF for XFEL Workshop, Cracow 18-20.04.2011</vt:lpstr>
      <vt:lpstr>Slide 30</vt:lpstr>
      <vt:lpstr>Slide 31</vt:lpstr>
      <vt:lpstr>Slide 32</vt:lpstr>
      <vt:lpstr>Slide 33</vt:lpstr>
      <vt:lpstr>Slide 34</vt:lpstr>
      <vt:lpstr>EuCARD-AccNet highlights</vt:lpstr>
      <vt:lpstr>Slide 36</vt:lpstr>
      <vt:lpstr>Slide 37</vt:lpstr>
      <vt:lpstr>Slide 38</vt:lpstr>
      <vt:lpstr>Slide 39</vt:lpstr>
      <vt:lpstr>Slide 40</vt:lpstr>
      <vt:lpstr>Slide 41</vt:lpstr>
      <vt:lpstr>Appendix  AccNet  expenses &amp; deliverables</vt:lpstr>
      <vt:lpstr>Slide 43</vt:lpstr>
      <vt:lpstr>Slide 44</vt:lpstr>
      <vt:lpstr>Slide 45</vt:lpstr>
      <vt:lpstr>Slide 46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frankz</dc:creator>
  <cp:lastModifiedBy>Frank Zimmermann</cp:lastModifiedBy>
  <cp:revision>139</cp:revision>
  <dcterms:created xsi:type="dcterms:W3CDTF">2009-11-03T18:58:29Z</dcterms:created>
  <dcterms:modified xsi:type="dcterms:W3CDTF">2011-05-15T11:10:35Z</dcterms:modified>
</cp:coreProperties>
</file>