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6" r:id="rId7"/>
    <p:sldId id="271" r:id="rId8"/>
    <p:sldId id="282" r:id="rId9"/>
    <p:sldId id="267" r:id="rId10"/>
    <p:sldId id="275" r:id="rId11"/>
    <p:sldId id="264" r:id="rId12"/>
    <p:sldId id="283" r:id="rId13"/>
    <p:sldId id="265" r:id="rId14"/>
    <p:sldId id="273" r:id="rId15"/>
    <p:sldId id="261" r:id="rId16"/>
    <p:sldId id="268" r:id="rId17"/>
    <p:sldId id="280" r:id="rId18"/>
    <p:sldId id="270" r:id="rId19"/>
    <p:sldId id="277" r:id="rId20"/>
    <p:sldId id="276" r:id="rId21"/>
    <p:sldId id="281" r:id="rId22"/>
    <p:sldId id="263" r:id="rId23"/>
    <p:sldId id="274" r:id="rId24"/>
    <p:sldId id="260" r:id="rId25"/>
    <p:sldId id="272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7FFB6-F113-40E0-A7E0-2E5E7B4CEC23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A3B53-1787-4FF9-81FD-5D68B73A37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77BD8-3FF9-4A37-9E73-F2F92A0A6A14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77BD8-3FF9-4A37-9E73-F2F92A0A6A1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3E7F9-8BCA-4530-BBBB-EB136F89FDB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A3B53-1787-4FF9-81FD-5D68B73A378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3225"/>
            <a:ext cx="3810000" cy="221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225"/>
            <a:ext cx="3810000" cy="221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228600"/>
            <a:ext cx="1955800" cy="3659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3413" y="228600"/>
            <a:ext cx="5716587" cy="3659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A93B-25CD-429E-80EE-AA3CDC13464A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FDB-C6BF-4BBA-800A-C49F9713B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2A93B-25CD-429E-80EE-AA3CDC13464A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1FDB-C6BF-4BBA-800A-C49F9713B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3413" y="228600"/>
            <a:ext cx="77724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3225"/>
            <a:ext cx="77724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467600" y="-338138"/>
            <a:ext cx="1676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Name Event Date</a:t>
            </a:r>
            <a:fld id="{80D429EE-A3EF-4C87-9D6E-B9E6522B80F2}" type="slidenum">
              <a:rPr lang="en-US" sz="1200">
                <a:solidFill>
                  <a:srgbClr val="FFFFFF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678488" y="-798513"/>
            <a:ext cx="48418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8C508"/>
              </a:buClr>
              <a:buSzPct val="75000"/>
              <a:buFont typeface="Wingdings" pitchFamily="2" charset="2"/>
              <a:buChar char="u"/>
              <a:defRPr/>
            </a:pPr>
            <a:endParaRPr lang="en-GB" sz="3200" b="1" i="1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609600" indent="-609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1100138" indent="-5334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428750" indent="-4572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781175" indent="-4032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176463" indent="-3937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633663" indent="-3937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090863" indent="-3937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548063" indent="-3937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005263" indent="-3937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lpsc.in2p3.fr/" TargetMode="External"/><Relationship Id="rId13" Type="http://schemas.openxmlformats.org/officeDocument/2006/relationships/hyperlink" Target="http://www.infn.it/" TargetMode="External"/><Relationship Id="rId18" Type="http://schemas.openxmlformats.org/officeDocument/2006/relationships/hyperlink" Target="http://www.tu-darmstadt.de/" TargetMode="External"/><Relationship Id="rId3" Type="http://schemas.openxmlformats.org/officeDocument/2006/relationships/hyperlink" Target="http://www.bnl.gov/world/" TargetMode="External"/><Relationship Id="rId21" Type="http://schemas.openxmlformats.org/officeDocument/2006/relationships/hyperlink" Target="http://www.ujf-grenoble.fr/36392593/0/fiche___pagelibre_accueil" TargetMode="External"/><Relationship Id="rId7" Type="http://schemas.openxmlformats.org/officeDocument/2006/relationships/hyperlink" Target="http://www.lal.in2p3.fr/" TargetMode="External"/><Relationship Id="rId12" Type="http://schemas.openxmlformats.org/officeDocument/2006/relationships/hyperlink" Target="http://www.gsi.de/" TargetMode="External"/><Relationship Id="rId17" Type="http://schemas.openxmlformats.org/officeDocument/2006/relationships/hyperlink" Target="http://www.mpp.mpg.de/" TargetMode="External"/><Relationship Id="rId2" Type="http://schemas.openxmlformats.org/officeDocument/2006/relationships/notesSlide" Target="../notesSlides/notesSlide12.xml"/><Relationship Id="rId16" Type="http://schemas.openxmlformats.org/officeDocument/2006/relationships/hyperlink" Target="http://www.lbl.gov/" TargetMode="External"/><Relationship Id="rId20" Type="http://schemas.openxmlformats.org/officeDocument/2006/relationships/hyperlink" Target="http://www.tu-berlin.de/eng/index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ockcroft.ac.uk/" TargetMode="External"/><Relationship Id="rId11" Type="http://schemas.openxmlformats.org/officeDocument/2006/relationships/hyperlink" Target="http://www.fnal.gov/" TargetMode="External"/><Relationship Id="rId24" Type="http://schemas.openxmlformats.org/officeDocument/2006/relationships/hyperlink" Target="http://www.unisannio.it/" TargetMode="External"/><Relationship Id="rId5" Type="http://schemas.openxmlformats.org/officeDocument/2006/relationships/hyperlink" Target="http://www.cern.ch/" TargetMode="External"/><Relationship Id="rId15" Type="http://schemas.openxmlformats.org/officeDocument/2006/relationships/hyperlink" Target="http://www.kek.jp/intra-e/index.html" TargetMode="External"/><Relationship Id="rId23" Type="http://schemas.openxmlformats.org/officeDocument/2006/relationships/hyperlink" Target="http://info.uu.se/fakta.nsf/sidor/uppsala.university.id5D.html" TargetMode="External"/><Relationship Id="rId10" Type="http://schemas.openxmlformats.org/officeDocument/2006/relationships/hyperlink" Target="http://www.desy.de/html/home" TargetMode="External"/><Relationship Id="rId19" Type="http://schemas.openxmlformats.org/officeDocument/2006/relationships/hyperlink" Target="http://linux9.ikp.physik.tu-darmstadt.de/richter/s-dalinac" TargetMode="External"/><Relationship Id="rId4" Type="http://schemas.openxmlformats.org/officeDocument/2006/relationships/hyperlink" Target="http://www-dsm.cea.fr/" TargetMode="External"/><Relationship Id="rId9" Type="http://schemas.openxmlformats.org/officeDocument/2006/relationships/hyperlink" Target="http://www.csic.es/" TargetMode="External"/><Relationship Id="rId14" Type="http://schemas.openxmlformats.org/officeDocument/2006/relationships/hyperlink" Target="http://www.na.infn.it/" TargetMode="External"/><Relationship Id="rId22" Type="http://schemas.openxmlformats.org/officeDocument/2006/relationships/hyperlink" Target="http://www.um.edu.mt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ndico.cern.ch/conferenceDisplay.py?confId=63935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accnet.lal.in2p3.fr/Tasks/Literature/2009/2009/FR1PBI03.pdf" TargetMode="External"/><Relationship Id="rId3" Type="http://schemas.openxmlformats.org/officeDocument/2006/relationships/hyperlink" Target="http://accnet.lal.in2p3.fr/Tasks/Literature/2009/2009/hep2009zim.pdf" TargetMode="External"/><Relationship Id="rId7" Type="http://schemas.openxmlformats.org/officeDocument/2006/relationships/hyperlink" Target="http://accnet.lal.in2p3.fr/Tasks/Literature/2009/2009/WE6PFP020-Sun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accnet.lal.in2p3.fr/Tasks/Literature/2009/TH5PFP016-Sunpdf.pdf" TargetMode="External"/><Relationship Id="rId5" Type="http://schemas.openxmlformats.org/officeDocument/2006/relationships/hyperlink" Target="http://accnet.lal.in2p3.fr/Tasks/Literature/2009/MO4RAC02.pdf" TargetMode="External"/><Relationship Id="rId4" Type="http://schemas.openxmlformats.org/officeDocument/2006/relationships/hyperlink" Target="http://accnet.lal.in2p3.fr/Tasks/Literature/2009/2009/FR5RFP058-bhat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ucard.web.cern.ch/EuCARD/news/newsletters/issue02/article3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hyperlink" Target="http://eucard.web.cern.ch/EuCARD/news/newsletters/issue02/article4.html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ccnet.lal.in2p3.fr/Tasks/Eurolumi/" TargetMode="External"/><Relationship Id="rId7" Type="http://schemas.openxmlformats.org/officeDocument/2006/relationships/hyperlink" Target="http://accnet.lal.in2p3.fr/Tasks/Rftech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si.de/" TargetMode="External"/><Relationship Id="rId5" Type="http://schemas.openxmlformats.org/officeDocument/2006/relationships/hyperlink" Target="http://www.gsi.de/fair/index_e.html" TargetMode="External"/><Relationship Id="rId4" Type="http://schemas.openxmlformats.org/officeDocument/2006/relationships/hyperlink" Target="http://lhc.web.cern.ch/lhc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ccnet.lal.in2p3.fr/" TargetMode="External"/><Relationship Id="rId7" Type="http://schemas.openxmlformats.org/officeDocument/2006/relationships/hyperlink" Target="http://cern.ch/EuCARD/about/results/deliverabl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dms.cern.ch/file/1001866/4/EuCARD-Del-D4.1.1-D4.2.1-D4.3.1-1001866-v3.0.pdf" TargetMode="External"/><Relationship Id="rId5" Type="http://schemas.openxmlformats.org/officeDocument/2006/relationships/hyperlink" Target="http://accnet.lal.in2p3.fr/Tasks/Rftech/" TargetMode="External"/><Relationship Id="rId4" Type="http://schemas.openxmlformats.org/officeDocument/2006/relationships/hyperlink" Target="http://accnet.lal.in2p3.fr/Tasks/Eurolumi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cnet-logo-n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533400"/>
            <a:ext cx="3887456" cy="1676399"/>
          </a:xfrm>
          <a:prstGeom prst="rect">
            <a:avLst/>
          </a:prstGeom>
        </p:spPr>
      </p:pic>
      <p:pic>
        <p:nvPicPr>
          <p:cNvPr id="6" name="Picture 5" descr="logo-EuCAR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0999" y="533400"/>
            <a:ext cx="3689685" cy="175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2590800"/>
            <a:ext cx="6836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EuCARD</a:t>
            </a:r>
            <a:r>
              <a:rPr lang="en-US" sz="3600" dirty="0" smtClean="0"/>
              <a:t> WP4 Accelerator Networks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3657600"/>
            <a:ext cx="55786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Walter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Scandale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Alessandro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Variola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Frank Zimmermann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5105400"/>
            <a:ext cx="57372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/>
              <a:t>EuCARD</a:t>
            </a:r>
            <a:r>
              <a:rPr lang="en-US" sz="2800" dirty="0" smtClean="0"/>
              <a:t> Steering Committee Meeting </a:t>
            </a:r>
          </a:p>
          <a:p>
            <a:pPr algn="ctr"/>
            <a:r>
              <a:rPr lang="en-US" sz="2800" dirty="0" err="1" smtClean="0"/>
              <a:t>Frascati</a:t>
            </a:r>
            <a:r>
              <a:rPr lang="en-US" sz="2800" dirty="0"/>
              <a:t>,</a:t>
            </a:r>
            <a:r>
              <a:rPr lang="en-US" sz="2800" dirty="0" smtClean="0"/>
              <a:t> 4 November 2009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AccNet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web site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accnetwebsite_Pag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598482"/>
            <a:ext cx="7554621" cy="62595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505200"/>
            <a:ext cx="24411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reated  &amp; maintained</a:t>
            </a:r>
          </a:p>
          <a:p>
            <a:r>
              <a:rPr lang="en-US" dirty="0" smtClean="0"/>
              <a:t>by Bernard Mouton,</a:t>
            </a:r>
          </a:p>
          <a:p>
            <a:r>
              <a:rPr lang="en-US" dirty="0" smtClean="0"/>
              <a:t>Serge Du, J. Yuan, and</a:t>
            </a:r>
          </a:p>
          <a:p>
            <a:r>
              <a:rPr lang="en-US" dirty="0" smtClean="0"/>
              <a:t>Alessandro </a:t>
            </a:r>
            <a:r>
              <a:rPr lang="en-US" dirty="0" err="1" smtClean="0"/>
              <a:t>Variola</a:t>
            </a:r>
            <a:r>
              <a:rPr lang="en-US" dirty="0" smtClean="0"/>
              <a:t> (LAL)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3581400"/>
            <a:ext cx="2018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  <a:r>
              <a:rPr lang="en-US" dirty="0" smtClean="0"/>
              <a:t>pdated by</a:t>
            </a:r>
          </a:p>
          <a:p>
            <a:r>
              <a:rPr lang="en-US" dirty="0" smtClean="0"/>
              <a:t>Frank Zimmermann</a:t>
            </a:r>
          </a:p>
          <a:p>
            <a:r>
              <a:rPr lang="en-US" dirty="0" smtClean="0"/>
              <a:t>(CERN)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3663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latin typeface="Arial" pitchFamily="34" charset="0"/>
                <a:cs typeface="Arial" pitchFamily="34" charset="0"/>
              </a:rPr>
              <a:t>http://accnet.lal.in2p3.fr/</a:t>
            </a:r>
            <a:endParaRPr lang="en-US" sz="1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42672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AccNet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deliverables - documentation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Pages from EuCARD-Del-D4.1.1-D4.2.1-D4.3.1-1001866-v1.0-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0"/>
            <a:ext cx="429311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2819400"/>
            <a:ext cx="3657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</a:t>
            </a:r>
          </a:p>
          <a:p>
            <a:r>
              <a:rPr lang="en-US" sz="2800" dirty="0" smtClean="0"/>
              <a:t>Authored by B. Mouton</a:t>
            </a:r>
          </a:p>
          <a:p>
            <a:r>
              <a:rPr lang="en-US" sz="2800" dirty="0" smtClean="0"/>
              <a:t>Edited by B. Mouton and K. </a:t>
            </a:r>
            <a:r>
              <a:rPr lang="en-US" sz="2800" dirty="0" err="1" smtClean="0"/>
              <a:t>Kahle</a:t>
            </a:r>
            <a:endParaRPr lang="en-US" sz="2800" dirty="0" smtClean="0"/>
          </a:p>
          <a:p>
            <a:r>
              <a:rPr lang="en-US" sz="2800" dirty="0" smtClean="0"/>
              <a:t>Reviewed by A. </a:t>
            </a:r>
            <a:r>
              <a:rPr lang="en-US" sz="2800" dirty="0" err="1" smtClean="0"/>
              <a:t>Variola</a:t>
            </a:r>
            <a:endParaRPr lang="en-US" sz="2800" dirty="0" smtClean="0"/>
          </a:p>
          <a:p>
            <a:r>
              <a:rPr lang="en-US" sz="2800" dirty="0" smtClean="0"/>
              <a:t>Approved by Steering Committee</a:t>
            </a:r>
          </a:p>
          <a:p>
            <a:r>
              <a:rPr lang="en-US" sz="2800" dirty="0" smtClean="0"/>
              <a:t>“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AccNet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list of contacts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685800"/>
            <a:ext cx="3540136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Participating institutes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3"/>
              </a:rPr>
              <a:t>BNL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(EUROLUMI)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4"/>
              </a:rPr>
              <a:t>CEA-DSM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(RFTECH)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5"/>
              </a:rPr>
              <a:t>CERN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(EUROLUMI, RFTECH)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6"/>
              </a:rPr>
              <a:t>CI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(EUROLUMI, RFTECH)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7"/>
              </a:rPr>
              <a:t>CNRS-LAL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(EUROLUMI, RFTECH)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8"/>
              </a:rPr>
              <a:t>CNRS-LPSC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(EUROLUMI)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9"/>
              </a:rPr>
              <a:t>CSIC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-IFIC (EUROLUMI)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10"/>
              </a:rPr>
              <a:t>DESY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(EUROLUMI, RFTECH)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11"/>
              </a:rPr>
              <a:t>FNAL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(EUROLUMI)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12"/>
              </a:rPr>
              <a:t>GSI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(EUROLUMI, RFTECH)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13"/>
              </a:rPr>
              <a:t>INFN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-LNF (EUROLUMI, RFTECH)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14"/>
              </a:rPr>
              <a:t>INFN-NA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(EUROLUMI)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15"/>
              </a:rPr>
              <a:t>KEK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(EUROLUMI, RFTECH)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16"/>
              </a:rPr>
              <a:t>LBNL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(EUROLUMI)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17"/>
              </a:rPr>
              <a:t>MPP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(EUROLUMI)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18"/>
              </a:rPr>
              <a:t>TEMF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(EUROLUMI, RFTECH)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19"/>
              </a:rPr>
              <a:t>TSDA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(RFTECH)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20"/>
              </a:rPr>
              <a:t>TUBE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(EUROLUMI, RFTECH)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21"/>
              </a:rPr>
              <a:t>UJF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(EUROLUMI, RFTECH)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22"/>
              </a:rPr>
              <a:t>UOM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(EUROLUMI)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23"/>
              </a:rPr>
              <a:t>UPSA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(EUROLUMI, RFTECH)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UROS (RFTECH)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24"/>
              </a:rPr>
              <a:t>USAN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(EUROLUMI) 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276600" y="838200"/>
            <a:ext cx="30480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Link</a:t>
            </a:r>
            <a:r>
              <a:rPr lang="de-DE" sz="1200" b="1" dirty="0" smtClean="0">
                <a:latin typeface="Arial" pitchFamily="34" charset="0"/>
                <a:ea typeface="Times New Roman" pitchFamily="18" charset="0"/>
              </a:rPr>
              <a:t>persons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0113" algn="l"/>
              </a:tabLst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BNL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168275" marR="0" lvl="0" indent="-1682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Rama Calaga, Wolfram Fischer,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Steve Peggs,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Angelika Drees,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CEA-DSM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Romuald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Duperrier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CERN </a:t>
            </a:r>
          </a:p>
          <a:p>
            <a:pPr marL="122238" marR="0" lvl="0" indent="-122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Walter Scandale, Ezio Todesco,  Luca Bottura,Wolfgang Weingarten,</a:t>
            </a:r>
            <a:r>
              <a:rPr lang="en-US" sz="1200" dirty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Maurizio Vretenar,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Frank Zimmermann,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CI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122238" marR="0" lvl="0" indent="-122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Swapan Chattopadhyay, </a:t>
            </a:r>
            <a:r>
              <a:rPr lang="en-US" sz="1200" dirty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Peter McIntosh,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CNRS-LAL</a:t>
            </a:r>
          </a:p>
          <a:p>
            <a:pPr marL="122238" marR="0" lvl="0" indent="-122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Bernard Mouton,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Alessandro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Variola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CNRS-LPSC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Maud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Baylac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CSIC-IFIC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Angeles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Faus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Golfe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DESY </a:t>
            </a:r>
          </a:p>
          <a:p>
            <a:pPr marL="122238" marR="0" lvl="0" indent="-122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Mariusz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Grecki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Helmut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Mais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Stefan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Simrock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FNAL </a:t>
            </a:r>
          </a:p>
          <a:p>
            <a:pPr marL="122238" lvl="0" indent="-122238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Chandra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Bhat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Tanaji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Sen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Vladimir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Shiltsev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Alexander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Valishev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GSI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122238" lvl="0" indent="-122238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tabLst>
                <a:tab pos="900113" algn="l"/>
              </a:tabLst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Oliver Boine-Frankenheim, </a:t>
            </a:r>
            <a:r>
              <a:rPr lang="en-US" sz="12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Peter Huelsmann,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122238" marR="0" lvl="0" indent="-122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>
                <a:tab pos="900113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122238" marR="0" lvl="0" indent="-122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0113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2200" y="914400"/>
            <a:ext cx="29718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INFN-LNF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122238" lvl="0" indent="-122238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Marica Biagini,  Andrea Ghigo,Luigi Palumbo, Bruno Spataro,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INFN-NA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Vittorio Vaccaro,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KEK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Kazuhito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Ohmi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LBNL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Miguel Furman,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MPP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Allen Caldwell,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Guoxing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Xia,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TEMF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Wolfgang F.O.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Müller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Thomas Weiland,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TSDA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Ralf Eichhorn,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TUBE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Warner Bruns,  Heino Henke,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UJF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Jean-Marie De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Conto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UOM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Nicholas Sammut,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UPSA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Tord Ekelof,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UROS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Hans-Walter Glock,Ulla van Rienen,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USAN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Stefania Petracca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525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EuroLumi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exchanges &amp; joint studies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914400"/>
            <a:ext cx="855976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Mexican summer student </a:t>
            </a:r>
            <a:r>
              <a:rPr lang="en-US" sz="2800" dirty="0" err="1" smtClean="0"/>
              <a:t>Humberto</a:t>
            </a:r>
            <a:r>
              <a:rPr lang="en-US" sz="2800" dirty="0" smtClean="0"/>
              <a:t> Maury (CINVESTAV) </a:t>
            </a:r>
          </a:p>
          <a:p>
            <a:r>
              <a:rPr lang="en-US" sz="2800" dirty="0" smtClean="0"/>
              <a:t>	- </a:t>
            </a:r>
            <a:r>
              <a:rPr lang="en-US" sz="2800" b="1" dirty="0" smtClean="0">
                <a:solidFill>
                  <a:srgbClr val="3333FF"/>
                </a:solidFill>
              </a:rPr>
              <a:t>e-cloud simulations for LHC upgrade scenarios</a:t>
            </a:r>
            <a:endParaRPr lang="en-US" sz="2800" b="1" dirty="0">
              <a:solidFill>
                <a:srgbClr val="3333FF"/>
              </a:solidFill>
            </a:endParaRPr>
          </a:p>
          <a:p>
            <a:r>
              <a:rPr lang="en-US" sz="2800" dirty="0" smtClean="0"/>
              <a:t>US-LARP physicist Chandra </a:t>
            </a:r>
            <a:r>
              <a:rPr lang="en-US" sz="2800" dirty="0" err="1" smtClean="0"/>
              <a:t>Bhat</a:t>
            </a:r>
            <a:r>
              <a:rPr lang="en-US" sz="2800" dirty="0" smtClean="0"/>
              <a:t> (FNAL)</a:t>
            </a:r>
          </a:p>
          <a:p>
            <a:r>
              <a:rPr lang="en-US" sz="2800" dirty="0" smtClean="0"/>
              <a:t>	- </a:t>
            </a:r>
            <a:r>
              <a:rPr lang="en-US" sz="2800" b="1" dirty="0" smtClean="0">
                <a:solidFill>
                  <a:srgbClr val="3333FF"/>
                </a:solidFill>
              </a:rPr>
              <a:t>generation and stability of long flat bunches for 			LPA upgrade</a:t>
            </a:r>
            <a:endParaRPr lang="en-US" sz="2800" b="1" dirty="0">
              <a:solidFill>
                <a:srgbClr val="3333FF"/>
              </a:solidFill>
            </a:endParaRPr>
          </a:p>
          <a:p>
            <a:r>
              <a:rPr lang="en-US" sz="2800" dirty="0" smtClean="0"/>
              <a:t>US-LARP physicist Rama </a:t>
            </a:r>
            <a:r>
              <a:rPr lang="en-US" sz="2800" dirty="0" err="1" smtClean="0"/>
              <a:t>Calaga</a:t>
            </a:r>
            <a:r>
              <a:rPr lang="en-US" sz="2800" dirty="0" smtClean="0"/>
              <a:t> (BNL)</a:t>
            </a:r>
          </a:p>
          <a:p>
            <a:r>
              <a:rPr lang="en-US" sz="2800" dirty="0" smtClean="0"/>
              <a:t>	- </a:t>
            </a:r>
            <a:r>
              <a:rPr lang="en-US" sz="2800" b="1" dirty="0" smtClean="0">
                <a:solidFill>
                  <a:srgbClr val="3333FF"/>
                </a:solidFill>
              </a:rPr>
              <a:t>LHC crab cavities</a:t>
            </a:r>
          </a:p>
          <a:p>
            <a:r>
              <a:rPr lang="en-US" sz="2800" dirty="0" smtClean="0"/>
              <a:t>Austrian physicist David </a:t>
            </a:r>
            <a:r>
              <a:rPr lang="en-US" sz="2800" dirty="0" err="1" smtClean="0"/>
              <a:t>Seebacher</a:t>
            </a:r>
            <a:r>
              <a:rPr lang="en-US" sz="2800" dirty="0" smtClean="0"/>
              <a:t> (TU Graz &amp; U. Vienna)</a:t>
            </a:r>
          </a:p>
          <a:p>
            <a:r>
              <a:rPr lang="en-US" sz="2800" dirty="0" smtClean="0"/>
              <a:t>	- </a:t>
            </a:r>
            <a:r>
              <a:rPr lang="en-US" sz="2800" b="1" dirty="0" smtClean="0">
                <a:solidFill>
                  <a:srgbClr val="3333FF"/>
                </a:solidFill>
              </a:rPr>
              <a:t>impedance of anti-e-cloud coatings</a:t>
            </a:r>
            <a:endParaRPr lang="en-US" sz="2800" b="1" dirty="0">
              <a:solidFill>
                <a:srgbClr val="3333FF"/>
              </a:solidFill>
            </a:endParaRPr>
          </a:p>
          <a:p>
            <a:r>
              <a:rPr lang="en-US" sz="2800" dirty="0" smtClean="0"/>
              <a:t>US expert Georg </a:t>
            </a:r>
            <a:r>
              <a:rPr lang="en-US" sz="2800" dirty="0" err="1" smtClean="0"/>
              <a:t>Hoffstaetter</a:t>
            </a:r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dirty="0" smtClean="0"/>
              <a:t>- </a:t>
            </a:r>
            <a:r>
              <a:rPr lang="en-US" sz="2800" b="1" dirty="0" smtClean="0">
                <a:solidFill>
                  <a:srgbClr val="3333FF"/>
                </a:solidFill>
              </a:rPr>
              <a:t>LHC crab cavities</a:t>
            </a:r>
          </a:p>
          <a:p>
            <a:r>
              <a:rPr lang="en-US" sz="2800" dirty="0" smtClean="0"/>
              <a:t>German experts Allen Caldwell, </a:t>
            </a:r>
            <a:r>
              <a:rPr lang="en-US" sz="2800" dirty="0" err="1" smtClean="0"/>
              <a:t>Guoxing</a:t>
            </a:r>
            <a:r>
              <a:rPr lang="en-US" sz="2800" dirty="0" smtClean="0"/>
              <a:t> Xia (MPI Munich)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- </a:t>
            </a:r>
            <a:r>
              <a:rPr lang="en-US" sz="2800" b="1" dirty="0" smtClean="0">
                <a:solidFill>
                  <a:srgbClr val="3333FF"/>
                </a:solidFill>
              </a:rPr>
              <a:t>proton-driven plasma acceleration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LHC-CC09 workshop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lhcc09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533400"/>
            <a:ext cx="4120351" cy="2209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09600"/>
            <a:ext cx="449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kern="1200" dirty="0" smtClean="0">
                <a:solidFill>
                  <a:srgbClr val="FFC000"/>
                </a:solidFill>
                <a:latin typeface="Helvetica" pitchFamily="34" charset="0"/>
                <a:ea typeface="+mn-ea"/>
                <a:cs typeface="+mn-cs"/>
              </a:rPr>
              <a:t>LHC </a:t>
            </a:r>
            <a:r>
              <a:rPr lang="en-US" sz="2400" b="1" kern="1200" dirty="0">
                <a:solidFill>
                  <a:srgbClr val="FFC000"/>
                </a:solidFill>
                <a:latin typeface="Helvetica" pitchFamily="34" charset="0"/>
                <a:ea typeface="+mn-ea"/>
                <a:cs typeface="+mn-cs"/>
              </a:rPr>
              <a:t>Crab Cavity Workshop, </a:t>
            </a:r>
            <a:r>
              <a:rPr lang="en-US" sz="2400" b="1" kern="1200" dirty="0" smtClean="0">
                <a:solidFill>
                  <a:srgbClr val="FFC000"/>
                </a:solidFill>
                <a:latin typeface="Helvetica" pitchFamily="34" charset="0"/>
                <a:ea typeface="+mn-ea"/>
                <a:cs typeface="+mn-cs"/>
              </a:rPr>
              <a:t> jointly </a:t>
            </a:r>
            <a:r>
              <a:rPr lang="en-US" sz="2400" b="1" kern="1200" dirty="0">
                <a:solidFill>
                  <a:srgbClr val="FFC000"/>
                </a:solidFill>
                <a:latin typeface="Helvetica" pitchFamily="34" charset="0"/>
                <a:ea typeface="+mn-ea"/>
                <a:cs typeface="+mn-cs"/>
              </a:rPr>
              <a:t>organized by CERN, </a:t>
            </a:r>
            <a:r>
              <a:rPr lang="en-US" sz="2400" b="1" kern="1200" dirty="0" err="1" smtClean="0">
                <a:solidFill>
                  <a:srgbClr val="FFC000"/>
                </a:solidFill>
                <a:latin typeface="Helvetica" pitchFamily="34" charset="0"/>
                <a:ea typeface="+mn-ea"/>
                <a:cs typeface="+mn-cs"/>
              </a:rPr>
              <a:t>EuCARD</a:t>
            </a:r>
            <a:r>
              <a:rPr lang="en-US" sz="2400" b="1" kern="1200" dirty="0" smtClean="0">
                <a:solidFill>
                  <a:srgbClr val="FFC000"/>
                </a:solidFill>
                <a:latin typeface="Helvetica" pitchFamily="34" charset="0"/>
                <a:ea typeface="+mn-ea"/>
                <a:cs typeface="+mn-cs"/>
              </a:rPr>
              <a:t>-ACCNET</a:t>
            </a:r>
            <a:r>
              <a:rPr lang="en-US" sz="2400" b="1" kern="1200" dirty="0">
                <a:solidFill>
                  <a:srgbClr val="FFC000"/>
                </a:solidFill>
                <a:latin typeface="Helvetica" pitchFamily="34" charset="0"/>
                <a:ea typeface="+mn-ea"/>
                <a:cs typeface="+mn-cs"/>
              </a:rPr>
              <a:t>, US-LARP, KEK, </a:t>
            </a:r>
            <a:r>
              <a:rPr lang="en-US" sz="2400" b="1" kern="1200" dirty="0" smtClean="0">
                <a:solidFill>
                  <a:srgbClr val="FFC000"/>
                </a:solidFill>
                <a:latin typeface="Helvetica" pitchFamily="34" charset="0"/>
                <a:ea typeface="+mn-ea"/>
                <a:cs typeface="+mn-cs"/>
              </a:rPr>
              <a:t>&amp; </a:t>
            </a:r>
            <a:r>
              <a:rPr lang="en-US" sz="2400" b="1" kern="1200" dirty="0" err="1">
                <a:solidFill>
                  <a:srgbClr val="FFC000"/>
                </a:solidFill>
                <a:latin typeface="Helvetica" pitchFamily="34" charset="0"/>
                <a:ea typeface="+mn-ea"/>
                <a:cs typeface="+mn-cs"/>
              </a:rPr>
              <a:t>Daresbury</a:t>
            </a:r>
            <a:r>
              <a:rPr lang="en-US" sz="2400" b="1" kern="1200" dirty="0">
                <a:solidFill>
                  <a:srgbClr val="FFC000"/>
                </a:solidFill>
                <a:latin typeface="Helvetica" pitchFamily="34" charset="0"/>
                <a:ea typeface="+mn-ea"/>
                <a:cs typeface="+mn-cs"/>
              </a:rPr>
              <a:t> Lab/Cockcroft </a:t>
            </a:r>
            <a:r>
              <a:rPr lang="en-US" sz="2400" b="1" dirty="0" smtClean="0">
                <a:solidFill>
                  <a:srgbClr val="FFC000"/>
                </a:solidFill>
                <a:latin typeface="Helvetica" pitchFamily="34" charset="0"/>
              </a:rPr>
              <a:t> </a:t>
            </a:r>
            <a:r>
              <a:rPr lang="en-US" sz="2400" b="1" kern="1200" dirty="0" smtClean="0">
                <a:solidFill>
                  <a:srgbClr val="FFC000"/>
                </a:solidFill>
                <a:latin typeface="Helvetica" pitchFamily="34" charset="0"/>
                <a:ea typeface="+mn-ea"/>
                <a:cs typeface="+mn-cs"/>
              </a:rPr>
              <a:t>Institute</a:t>
            </a:r>
          </a:p>
          <a:p>
            <a:pPr algn="l" rtl="0"/>
            <a:r>
              <a:rPr lang="en-US" sz="2400" b="1" dirty="0" smtClean="0">
                <a:solidFill>
                  <a:srgbClr val="FFC000"/>
                </a:solidFill>
                <a:latin typeface="Helvetica" pitchFamily="34" charset="0"/>
              </a:rPr>
              <a:t>CERN, </a:t>
            </a:r>
            <a:r>
              <a:rPr lang="en-US" sz="2400" b="1" kern="1200" dirty="0" smtClean="0">
                <a:solidFill>
                  <a:srgbClr val="FFC000"/>
                </a:solidFill>
                <a:latin typeface="Helvetica" pitchFamily="34" charset="0"/>
                <a:ea typeface="+mn-ea"/>
                <a:cs typeface="+mn-cs"/>
              </a:rPr>
              <a:t>16-18 September 2009</a:t>
            </a:r>
            <a:endParaRPr lang="en-US" sz="2400" b="1" kern="1200" dirty="0">
              <a:solidFill>
                <a:srgbClr val="FFC000"/>
              </a:solidFill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2895600"/>
            <a:ext cx="9144000" cy="609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~50 participants,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LHC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Crab Cavity Advisory Board established</a:t>
            </a:r>
          </a:p>
        </p:txBody>
      </p:sp>
      <p:pic>
        <p:nvPicPr>
          <p:cNvPr id="7" name="Picture 6" descr="IMG_9100_cropp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17551"/>
            <a:ext cx="9144000" cy="3140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413" y="228600"/>
            <a:ext cx="7772400" cy="702373"/>
          </a:xfrm>
        </p:spPr>
        <p:txBody>
          <a:bodyPr/>
          <a:lstStyle/>
          <a:p>
            <a:r>
              <a:rPr lang="en-US" dirty="0" smtClean="0"/>
              <a:t>CC-AB recommendations</a:t>
            </a:r>
            <a:endParaRPr lang="en-US" dirty="0"/>
          </a:p>
        </p:txBody>
      </p:sp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1" y="1066800"/>
            <a:ext cx="9143999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63550" indent="-4635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KEKB success </a:t>
            </a:r>
            <a:r>
              <a:rPr lang="en-US" sz="2400" b="1" dirty="0">
                <a:solidFill>
                  <a:srgbClr val="FFFF00"/>
                </a:solidFill>
                <a:ea typeface="Calibri" pitchFamily="34" charset="0"/>
                <a:cs typeface="Times New Roman"/>
              </a:rPr>
              <a:t>→</a:t>
            </a:r>
            <a:r>
              <a:rPr lang="en-US" sz="2400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“foolish” not to pursue crab cavities for LHC</a:t>
            </a:r>
          </a:p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FFFF"/>
                </a:solidFill>
              </a:rPr>
              <a:t>  </a:t>
            </a:r>
          </a:p>
          <a:p>
            <a:pPr marL="463550" indent="-4635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Demonstration experiments to focus on differences between electrons and protons </a:t>
            </a:r>
            <a:r>
              <a:rPr lang="en-US" sz="2400" dirty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(e.g. effect of crab-cavity noise with beam-beam, impedance, beam loading) and on reliability &amp; machine protection which are critical for LHC; beam test with (</a:t>
            </a:r>
            <a:r>
              <a:rPr lang="en-US" sz="2400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KEKB?) crab cavity in another proton machine (SPS?)</a:t>
            </a:r>
            <a:r>
              <a:rPr lang="en-US" sz="2400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useful and sufficient</a:t>
            </a:r>
          </a:p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FFFF"/>
                </a:solidFill>
              </a:rPr>
              <a:t>  </a:t>
            </a:r>
          </a:p>
          <a:p>
            <a:pPr marL="463550" indent="-4635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 dirty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Future R&amp;D focus: </a:t>
            </a:r>
            <a:r>
              <a:rPr lang="en-US" sz="2400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compact cavities </a:t>
            </a:r>
          </a:p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FFFF"/>
              </a:solidFill>
            </a:endParaRPr>
          </a:p>
          <a:p>
            <a:pPr marL="463550" indent="-4635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Modifications of Interaction Region 4 </a:t>
            </a:r>
            <a:r>
              <a:rPr lang="en-US" sz="2400" dirty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during the 2013/14 shutdown</a:t>
            </a:r>
          </a:p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FFFFFF"/>
              </a:solidFill>
            </a:endParaRPr>
          </a:p>
          <a:p>
            <a:pPr marL="463550" indent="-4635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 dirty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Crab cavity infrastructure </a:t>
            </a:r>
            <a:r>
              <a:rPr lang="en-US" sz="2400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to be kept in mind for all other LHC upgrades</a:t>
            </a:r>
          </a:p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FFFF"/>
                </a:solidFill>
                <a:cs typeface="Times New Roman" pitchFamily="18" charset="0"/>
              </a:rPr>
              <a:t> </a:t>
            </a:r>
            <a:endParaRPr lang="en-US" sz="800" dirty="0">
              <a:solidFill>
                <a:srgbClr val="FFFFFF"/>
              </a:solidFill>
            </a:endParaRPr>
          </a:p>
          <a:p>
            <a:pPr marL="463550" indent="-4635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Possible show-stopper: machine protection</a:t>
            </a:r>
            <a:r>
              <a:rPr lang="en-US" sz="2400" dirty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 - effect of cavity trip; another issue is </a:t>
            </a:r>
            <a:r>
              <a:rPr lang="en-US" sz="2400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impedance</a:t>
            </a:r>
            <a:r>
              <a:rPr lang="en-US" sz="2400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9490977">
            <a:off x="-298970" y="2722665"/>
            <a:ext cx="9842694" cy="1384995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3300"/>
                </a:solidFill>
                <a:latin typeface="Times New Roman"/>
                <a:cs typeface="Times New Roman"/>
              </a:rPr>
              <a:t>→ →→→→→</a:t>
            </a:r>
            <a:endParaRPr lang="en-US" sz="2800" b="1" i="1" dirty="0" smtClean="0">
              <a:solidFill>
                <a:srgbClr val="FF3300"/>
              </a:solidFill>
            </a:endParaRPr>
          </a:p>
          <a:p>
            <a:r>
              <a:rPr lang="en-US" sz="2800" b="1" i="1" dirty="0" smtClean="0">
                <a:solidFill>
                  <a:srgbClr val="FF3300"/>
                </a:solidFill>
              </a:rPr>
              <a:t>official statement from CERN management on LHC crab cavities</a:t>
            </a:r>
          </a:p>
          <a:p>
            <a:r>
              <a:rPr lang="en-US" sz="2800" b="1" i="1" dirty="0">
                <a:solidFill>
                  <a:srgbClr val="FF3300"/>
                </a:solidFill>
              </a:rPr>
              <a:t>c</a:t>
            </a:r>
            <a:r>
              <a:rPr lang="en-US" sz="2800" b="1" i="1" dirty="0" smtClean="0">
                <a:solidFill>
                  <a:srgbClr val="FF3300"/>
                </a:solidFill>
              </a:rPr>
              <a:t>reation of task force for crab cavity prototype test in SPS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3428999" cy="6796349"/>
          </a:xfrm>
        </p:spPr>
        <p:txBody>
          <a:bodyPr/>
          <a:lstStyle/>
          <a:p>
            <a:r>
              <a:rPr lang="en-US" dirty="0" smtClean="0"/>
              <a:t>CERN</a:t>
            </a:r>
            <a:br>
              <a:rPr lang="en-US" dirty="0" smtClean="0"/>
            </a:br>
            <a:r>
              <a:rPr lang="en-US" dirty="0" smtClean="0"/>
              <a:t>statement</a:t>
            </a:r>
            <a:br>
              <a:rPr lang="en-US" dirty="0" smtClean="0"/>
            </a:br>
            <a:r>
              <a:rPr lang="en-US" dirty="0" smtClean="0"/>
              <a:t>on </a:t>
            </a:r>
            <a:br>
              <a:rPr lang="en-US" dirty="0" smtClean="0"/>
            </a:br>
            <a:r>
              <a:rPr lang="en-US" dirty="0" smtClean="0"/>
              <a:t>LHC crab cavities</a:t>
            </a:r>
            <a:br>
              <a:rPr lang="en-US" dirty="0" smtClean="0"/>
            </a:br>
            <a:r>
              <a:rPr lang="en-US" dirty="0" smtClean="0"/>
              <a:t>issued </a:t>
            </a:r>
            <a:br>
              <a:rPr lang="en-US" dirty="0" smtClean="0"/>
            </a:br>
            <a:r>
              <a:rPr lang="en-US" dirty="0" smtClean="0"/>
              <a:t>after </a:t>
            </a:r>
            <a:br>
              <a:rPr lang="en-US" dirty="0" smtClean="0"/>
            </a:br>
            <a:r>
              <a:rPr lang="en-US" dirty="0" err="1" smtClean="0"/>
              <a:t>AccNet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LHC-CC09 workshop</a:t>
            </a:r>
            <a:endParaRPr lang="en-US" dirty="0"/>
          </a:p>
        </p:txBody>
      </p:sp>
      <p:pic>
        <p:nvPicPr>
          <p:cNvPr id="3" name="Picture 2" descr="091001 DG-DAT-2009-012_Statements_Crab_Cavities_CER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-22860"/>
            <a:ext cx="4800600" cy="68808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02373"/>
          </a:xfrm>
        </p:spPr>
        <p:txBody>
          <a:bodyPr/>
          <a:lstStyle/>
          <a:p>
            <a:r>
              <a:rPr lang="en-US" dirty="0" smtClean="0"/>
              <a:t>CC designs presented at LHC-CC09</a:t>
            </a:r>
            <a:endParaRPr lang="en-US" dirty="0"/>
          </a:p>
        </p:txBody>
      </p:sp>
      <p:pic>
        <p:nvPicPr>
          <p:cNvPr id="3" name="Picture 2" descr="cavitydesig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371600"/>
            <a:ext cx="8458200" cy="45864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1905000"/>
            <a:ext cx="8077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organized by </a:t>
            </a:r>
            <a:r>
              <a:rPr lang="en-US" sz="3200" dirty="0" err="1" smtClean="0"/>
              <a:t>EuCARD-AccNet-EuroLumi</a:t>
            </a:r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and SPS Upgrade Study Team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257673" y="0"/>
            <a:ext cx="674639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AEC’09 workshop on</a:t>
            </a:r>
          </a:p>
          <a:p>
            <a:r>
              <a:rPr lang="en-US" sz="5400" dirty="0" smtClean="0"/>
              <a:t>  Anti e-Cloud Coatings</a:t>
            </a:r>
          </a:p>
        </p:txBody>
      </p:sp>
      <p:pic>
        <p:nvPicPr>
          <p:cNvPr id="7" name="Picture 6" descr="FP7-capacities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3276600"/>
            <a:ext cx="1563623" cy="1273916"/>
          </a:xfrm>
          <a:prstGeom prst="rect">
            <a:avLst/>
          </a:prstGeom>
        </p:spPr>
      </p:pic>
      <p:pic>
        <p:nvPicPr>
          <p:cNvPr id="8" name="Picture 7" descr="eucard-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2667000"/>
            <a:ext cx="2476500" cy="1176338"/>
          </a:xfrm>
          <a:prstGeom prst="rect">
            <a:avLst/>
          </a:prstGeom>
        </p:spPr>
      </p:pic>
      <p:pic>
        <p:nvPicPr>
          <p:cNvPr id="9" name="Picture 8" descr="accnet-logo-sma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3886200"/>
            <a:ext cx="2788122" cy="117729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05000" y="1447800"/>
            <a:ext cx="723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/>
              <a:t>http://indico.cern.ch/conferenceDisplay.py?confId=62873</a:t>
            </a:r>
            <a:endParaRPr lang="en-US" sz="2000" i="1" dirty="0"/>
          </a:p>
        </p:txBody>
      </p:sp>
      <p:sp>
        <p:nvSpPr>
          <p:cNvPr id="11" name="Rectangle 10"/>
          <p:cNvSpPr/>
          <p:nvPr/>
        </p:nvSpPr>
        <p:spPr>
          <a:xfrm>
            <a:off x="3581400" y="4343400"/>
            <a:ext cx="28566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/>
              <a:t>http://accnet.lal.in2p3.fr/</a:t>
            </a:r>
            <a:endParaRPr lang="en-US" sz="2000" i="1" dirty="0"/>
          </a:p>
        </p:txBody>
      </p:sp>
      <p:sp>
        <p:nvSpPr>
          <p:cNvPr id="12" name="Rectangle 11"/>
          <p:cNvSpPr/>
          <p:nvPr/>
        </p:nvSpPr>
        <p:spPr>
          <a:xfrm>
            <a:off x="3505200" y="2667000"/>
            <a:ext cx="50821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/>
              <a:t>http://eucard.web.cern.ch/EuCARD/index.html</a:t>
            </a:r>
            <a:endParaRPr lang="en-US" sz="2000" i="1" dirty="0"/>
          </a:p>
        </p:txBody>
      </p:sp>
      <p:sp>
        <p:nvSpPr>
          <p:cNvPr id="13" name="Rectangle 12"/>
          <p:cNvSpPr/>
          <p:nvPr/>
        </p:nvSpPr>
        <p:spPr>
          <a:xfrm>
            <a:off x="2590800" y="6096000"/>
            <a:ext cx="41492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/>
              <a:t>http://paf-spsu.web.cern.ch/paf-spsu/</a:t>
            </a:r>
            <a:endParaRPr lang="en-US" sz="2000" i="1" dirty="0"/>
          </a:p>
        </p:txBody>
      </p:sp>
      <p:pic>
        <p:nvPicPr>
          <p:cNvPr id="14" name="Picture 13" descr="paf-log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41658" y="5105400"/>
            <a:ext cx="1589346" cy="156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81000" y="2895600"/>
            <a:ext cx="81380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en-US" sz="2400" dirty="0"/>
          </a:p>
          <a:p>
            <a:r>
              <a:rPr lang="en-US" sz="2400" b="1" dirty="0"/>
              <a:t>e</a:t>
            </a:r>
            <a:r>
              <a:rPr lang="en-US" sz="2400" b="1" dirty="0" smtClean="0"/>
              <a:t>xtremely low SEY by coating with insulating micro-particles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grpSp>
        <p:nvGrpSpPr>
          <p:cNvPr id="4" name="Group 238"/>
          <p:cNvGrpSpPr>
            <a:grpSpLocks/>
          </p:cNvGrpSpPr>
          <p:nvPr/>
        </p:nvGrpSpPr>
        <p:grpSpPr bwMode="auto">
          <a:xfrm>
            <a:off x="971550" y="3546475"/>
            <a:ext cx="6543675" cy="3311525"/>
            <a:chOff x="204" y="2511"/>
            <a:chExt cx="5741" cy="2848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4" y="2614"/>
              <a:ext cx="4045" cy="2437"/>
            </a:xfrm>
            <a:prstGeom prst="rect">
              <a:avLst/>
            </a:prstGeom>
            <a:solidFill>
              <a:srgbClr val="CCE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4385" y="3347"/>
              <a:ext cx="1091" cy="502"/>
              <a:chOff x="4527" y="1850"/>
              <a:chExt cx="1137" cy="502"/>
            </a:xfrm>
          </p:grpSpPr>
          <p:grpSp>
            <p:nvGrpSpPr>
              <p:cNvPr id="163" name="Group 8"/>
              <p:cNvGrpSpPr>
                <a:grpSpLocks/>
              </p:cNvGrpSpPr>
              <p:nvPr/>
            </p:nvGrpSpPr>
            <p:grpSpPr bwMode="auto">
              <a:xfrm>
                <a:off x="4527" y="1850"/>
                <a:ext cx="576" cy="497"/>
                <a:chOff x="1882" y="997"/>
                <a:chExt cx="408" cy="407"/>
              </a:xfrm>
            </p:grpSpPr>
            <p:sp>
              <p:nvSpPr>
                <p:cNvPr id="201" name="Rectangle 9"/>
                <p:cNvSpPr>
                  <a:spLocks noChangeArrowheads="1"/>
                </p:cNvSpPr>
                <p:nvPr/>
              </p:nvSpPr>
              <p:spPr bwMode="auto">
                <a:xfrm>
                  <a:off x="1882" y="997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2" name="Rectangle 10"/>
                <p:cNvSpPr>
                  <a:spLocks noChangeArrowheads="1"/>
                </p:cNvSpPr>
                <p:nvPr/>
              </p:nvSpPr>
              <p:spPr bwMode="auto">
                <a:xfrm>
                  <a:off x="1950" y="997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3" name="Rectangle 11"/>
                <p:cNvSpPr>
                  <a:spLocks noChangeArrowheads="1"/>
                </p:cNvSpPr>
                <p:nvPr/>
              </p:nvSpPr>
              <p:spPr bwMode="auto">
                <a:xfrm>
                  <a:off x="1882" y="1065"/>
                  <a:ext cx="68" cy="6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4" name="Rectangle 12"/>
                <p:cNvSpPr>
                  <a:spLocks noChangeArrowheads="1"/>
                </p:cNvSpPr>
                <p:nvPr/>
              </p:nvSpPr>
              <p:spPr bwMode="auto">
                <a:xfrm>
                  <a:off x="1950" y="1065"/>
                  <a:ext cx="68" cy="67"/>
                </a:xfrm>
                <a:prstGeom prst="rect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" name="Rectangle 13"/>
                <p:cNvSpPr>
                  <a:spLocks noChangeArrowheads="1"/>
                </p:cNvSpPr>
                <p:nvPr/>
              </p:nvSpPr>
              <p:spPr bwMode="auto">
                <a:xfrm>
                  <a:off x="2018" y="1133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" name="Rectangle 14"/>
                <p:cNvSpPr>
                  <a:spLocks noChangeArrowheads="1"/>
                </p:cNvSpPr>
                <p:nvPr/>
              </p:nvSpPr>
              <p:spPr bwMode="auto">
                <a:xfrm>
                  <a:off x="2086" y="1133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" name="Rectangle 15"/>
                <p:cNvSpPr>
                  <a:spLocks noChangeArrowheads="1"/>
                </p:cNvSpPr>
                <p:nvPr/>
              </p:nvSpPr>
              <p:spPr bwMode="auto">
                <a:xfrm>
                  <a:off x="2018" y="1201"/>
                  <a:ext cx="68" cy="6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" name="Rectangle 16"/>
                <p:cNvSpPr>
                  <a:spLocks noChangeArrowheads="1"/>
                </p:cNvSpPr>
                <p:nvPr/>
              </p:nvSpPr>
              <p:spPr bwMode="auto">
                <a:xfrm>
                  <a:off x="2086" y="1201"/>
                  <a:ext cx="68" cy="67"/>
                </a:xfrm>
                <a:prstGeom prst="rect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" name="Rectangle 17"/>
                <p:cNvSpPr>
                  <a:spLocks noChangeArrowheads="1"/>
                </p:cNvSpPr>
                <p:nvPr/>
              </p:nvSpPr>
              <p:spPr bwMode="auto">
                <a:xfrm>
                  <a:off x="2154" y="1269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Rectangle 18"/>
                <p:cNvSpPr>
                  <a:spLocks noChangeArrowheads="1"/>
                </p:cNvSpPr>
                <p:nvPr/>
              </p:nvSpPr>
              <p:spPr bwMode="auto">
                <a:xfrm>
                  <a:off x="2222" y="1269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" name="Rectangle 19"/>
                <p:cNvSpPr>
                  <a:spLocks noChangeArrowheads="1"/>
                </p:cNvSpPr>
                <p:nvPr/>
              </p:nvSpPr>
              <p:spPr bwMode="auto">
                <a:xfrm>
                  <a:off x="2154" y="1337"/>
                  <a:ext cx="68" cy="6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" name="Rectangle 20"/>
                <p:cNvSpPr>
                  <a:spLocks noChangeArrowheads="1"/>
                </p:cNvSpPr>
                <p:nvPr/>
              </p:nvSpPr>
              <p:spPr bwMode="auto">
                <a:xfrm>
                  <a:off x="2222" y="1337"/>
                  <a:ext cx="68" cy="67"/>
                </a:xfrm>
                <a:prstGeom prst="rect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" name="Rectangle 21"/>
                <p:cNvSpPr>
                  <a:spLocks noChangeArrowheads="1"/>
                </p:cNvSpPr>
                <p:nvPr/>
              </p:nvSpPr>
              <p:spPr bwMode="auto">
                <a:xfrm>
                  <a:off x="2018" y="997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" name="Rectangle 22"/>
                <p:cNvSpPr>
                  <a:spLocks noChangeArrowheads="1"/>
                </p:cNvSpPr>
                <p:nvPr/>
              </p:nvSpPr>
              <p:spPr bwMode="auto">
                <a:xfrm>
                  <a:off x="2086" y="997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" name="Rectangle 23"/>
                <p:cNvSpPr>
                  <a:spLocks noChangeArrowheads="1"/>
                </p:cNvSpPr>
                <p:nvPr/>
              </p:nvSpPr>
              <p:spPr bwMode="auto">
                <a:xfrm>
                  <a:off x="2018" y="1065"/>
                  <a:ext cx="68" cy="6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" name="Rectangle 24"/>
                <p:cNvSpPr>
                  <a:spLocks noChangeArrowheads="1"/>
                </p:cNvSpPr>
                <p:nvPr/>
              </p:nvSpPr>
              <p:spPr bwMode="auto">
                <a:xfrm>
                  <a:off x="2086" y="1065"/>
                  <a:ext cx="68" cy="67"/>
                </a:xfrm>
                <a:prstGeom prst="rect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" name="Rectangle 25"/>
                <p:cNvSpPr>
                  <a:spLocks noChangeArrowheads="1"/>
                </p:cNvSpPr>
                <p:nvPr/>
              </p:nvSpPr>
              <p:spPr bwMode="auto">
                <a:xfrm>
                  <a:off x="2154" y="1133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" name="Rectangle 26"/>
                <p:cNvSpPr>
                  <a:spLocks noChangeArrowheads="1"/>
                </p:cNvSpPr>
                <p:nvPr/>
              </p:nvSpPr>
              <p:spPr bwMode="auto">
                <a:xfrm>
                  <a:off x="2222" y="1133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9" name="Rectangle 27"/>
                <p:cNvSpPr>
                  <a:spLocks noChangeArrowheads="1"/>
                </p:cNvSpPr>
                <p:nvPr/>
              </p:nvSpPr>
              <p:spPr bwMode="auto">
                <a:xfrm>
                  <a:off x="2154" y="1201"/>
                  <a:ext cx="68" cy="6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" name="Rectangle 28"/>
                <p:cNvSpPr>
                  <a:spLocks noChangeArrowheads="1"/>
                </p:cNvSpPr>
                <p:nvPr/>
              </p:nvSpPr>
              <p:spPr bwMode="auto">
                <a:xfrm>
                  <a:off x="2222" y="1201"/>
                  <a:ext cx="68" cy="67"/>
                </a:xfrm>
                <a:prstGeom prst="rect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1" name="Rectangle 29"/>
                <p:cNvSpPr>
                  <a:spLocks noChangeArrowheads="1"/>
                </p:cNvSpPr>
                <p:nvPr/>
              </p:nvSpPr>
              <p:spPr bwMode="auto">
                <a:xfrm>
                  <a:off x="2154" y="997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2" name="Rectangle 30"/>
                <p:cNvSpPr>
                  <a:spLocks noChangeArrowheads="1"/>
                </p:cNvSpPr>
                <p:nvPr/>
              </p:nvSpPr>
              <p:spPr bwMode="auto">
                <a:xfrm>
                  <a:off x="2222" y="997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" name="Rectangle 31"/>
                <p:cNvSpPr>
                  <a:spLocks noChangeArrowheads="1"/>
                </p:cNvSpPr>
                <p:nvPr/>
              </p:nvSpPr>
              <p:spPr bwMode="auto">
                <a:xfrm>
                  <a:off x="2154" y="1065"/>
                  <a:ext cx="68" cy="6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" name="Rectangle 32"/>
                <p:cNvSpPr>
                  <a:spLocks noChangeArrowheads="1"/>
                </p:cNvSpPr>
                <p:nvPr/>
              </p:nvSpPr>
              <p:spPr bwMode="auto">
                <a:xfrm>
                  <a:off x="2222" y="1065"/>
                  <a:ext cx="68" cy="67"/>
                </a:xfrm>
                <a:prstGeom prst="rect">
                  <a:avLst/>
                </a:prstGeom>
                <a:solidFill>
                  <a:srgbClr val="FF006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" name="Rectangle 33"/>
                <p:cNvSpPr>
                  <a:spLocks noChangeArrowheads="1"/>
                </p:cNvSpPr>
                <p:nvPr/>
              </p:nvSpPr>
              <p:spPr bwMode="auto">
                <a:xfrm>
                  <a:off x="1882" y="1127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" name="Rectangle 34"/>
                <p:cNvSpPr>
                  <a:spLocks noChangeArrowheads="1"/>
                </p:cNvSpPr>
                <p:nvPr/>
              </p:nvSpPr>
              <p:spPr bwMode="auto">
                <a:xfrm>
                  <a:off x="1950" y="1127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" name="Rectangle 35"/>
                <p:cNvSpPr>
                  <a:spLocks noChangeArrowheads="1"/>
                </p:cNvSpPr>
                <p:nvPr/>
              </p:nvSpPr>
              <p:spPr bwMode="auto">
                <a:xfrm>
                  <a:off x="1882" y="1195"/>
                  <a:ext cx="68" cy="6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8" name="Rectangle 36"/>
                <p:cNvSpPr>
                  <a:spLocks noChangeArrowheads="1"/>
                </p:cNvSpPr>
                <p:nvPr/>
              </p:nvSpPr>
              <p:spPr bwMode="auto">
                <a:xfrm>
                  <a:off x="1950" y="1195"/>
                  <a:ext cx="68" cy="67"/>
                </a:xfrm>
                <a:prstGeom prst="rect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9" name="Rectangle 37"/>
                <p:cNvSpPr>
                  <a:spLocks noChangeArrowheads="1"/>
                </p:cNvSpPr>
                <p:nvPr/>
              </p:nvSpPr>
              <p:spPr bwMode="auto">
                <a:xfrm>
                  <a:off x="2018" y="1269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0" name="Rectangle 38"/>
                <p:cNvSpPr>
                  <a:spLocks noChangeArrowheads="1"/>
                </p:cNvSpPr>
                <p:nvPr/>
              </p:nvSpPr>
              <p:spPr bwMode="auto">
                <a:xfrm>
                  <a:off x="2086" y="1263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1" name="Rectangle 39"/>
                <p:cNvSpPr>
                  <a:spLocks noChangeArrowheads="1"/>
                </p:cNvSpPr>
                <p:nvPr/>
              </p:nvSpPr>
              <p:spPr bwMode="auto">
                <a:xfrm>
                  <a:off x="2018" y="1337"/>
                  <a:ext cx="68" cy="6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" name="Rectangle 40"/>
                <p:cNvSpPr>
                  <a:spLocks noChangeArrowheads="1"/>
                </p:cNvSpPr>
                <p:nvPr/>
              </p:nvSpPr>
              <p:spPr bwMode="auto">
                <a:xfrm>
                  <a:off x="2086" y="1331"/>
                  <a:ext cx="68" cy="67"/>
                </a:xfrm>
                <a:prstGeom prst="rect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3" name="Rectangle 41"/>
                <p:cNvSpPr>
                  <a:spLocks noChangeArrowheads="1"/>
                </p:cNvSpPr>
                <p:nvPr/>
              </p:nvSpPr>
              <p:spPr bwMode="auto">
                <a:xfrm>
                  <a:off x="1882" y="1259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4" name="Rectangle 42"/>
                <p:cNvSpPr>
                  <a:spLocks noChangeArrowheads="1"/>
                </p:cNvSpPr>
                <p:nvPr/>
              </p:nvSpPr>
              <p:spPr bwMode="auto">
                <a:xfrm>
                  <a:off x="1950" y="1259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" name="Rectangle 43"/>
                <p:cNvSpPr>
                  <a:spLocks noChangeArrowheads="1"/>
                </p:cNvSpPr>
                <p:nvPr/>
              </p:nvSpPr>
              <p:spPr bwMode="auto">
                <a:xfrm>
                  <a:off x="1882" y="1327"/>
                  <a:ext cx="68" cy="6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" name="Rectangle 44"/>
                <p:cNvSpPr>
                  <a:spLocks noChangeArrowheads="1"/>
                </p:cNvSpPr>
                <p:nvPr/>
              </p:nvSpPr>
              <p:spPr bwMode="auto">
                <a:xfrm>
                  <a:off x="1950" y="1327"/>
                  <a:ext cx="68" cy="67"/>
                </a:xfrm>
                <a:prstGeom prst="rect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4" name="Group 45"/>
              <p:cNvGrpSpPr>
                <a:grpSpLocks/>
              </p:cNvGrpSpPr>
              <p:nvPr/>
            </p:nvGrpSpPr>
            <p:grpSpPr bwMode="auto">
              <a:xfrm>
                <a:off x="5088" y="1855"/>
                <a:ext cx="576" cy="497"/>
                <a:chOff x="1882" y="997"/>
                <a:chExt cx="408" cy="407"/>
              </a:xfrm>
            </p:grpSpPr>
            <p:sp>
              <p:nvSpPr>
                <p:cNvPr id="165" name="Rectangle 46"/>
                <p:cNvSpPr>
                  <a:spLocks noChangeArrowheads="1"/>
                </p:cNvSpPr>
                <p:nvPr/>
              </p:nvSpPr>
              <p:spPr bwMode="auto">
                <a:xfrm>
                  <a:off x="1882" y="997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6" name="Rectangle 47"/>
                <p:cNvSpPr>
                  <a:spLocks noChangeArrowheads="1"/>
                </p:cNvSpPr>
                <p:nvPr/>
              </p:nvSpPr>
              <p:spPr bwMode="auto">
                <a:xfrm>
                  <a:off x="1950" y="997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7" name="Rectangle 48"/>
                <p:cNvSpPr>
                  <a:spLocks noChangeArrowheads="1"/>
                </p:cNvSpPr>
                <p:nvPr/>
              </p:nvSpPr>
              <p:spPr bwMode="auto">
                <a:xfrm>
                  <a:off x="1882" y="1065"/>
                  <a:ext cx="68" cy="6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8" name="Rectangle 49"/>
                <p:cNvSpPr>
                  <a:spLocks noChangeArrowheads="1"/>
                </p:cNvSpPr>
                <p:nvPr/>
              </p:nvSpPr>
              <p:spPr bwMode="auto">
                <a:xfrm>
                  <a:off x="1950" y="1065"/>
                  <a:ext cx="68" cy="67"/>
                </a:xfrm>
                <a:prstGeom prst="rect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9" name="Rectangle 50"/>
                <p:cNvSpPr>
                  <a:spLocks noChangeArrowheads="1"/>
                </p:cNvSpPr>
                <p:nvPr/>
              </p:nvSpPr>
              <p:spPr bwMode="auto">
                <a:xfrm>
                  <a:off x="2018" y="1133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0" name="Rectangle 51"/>
                <p:cNvSpPr>
                  <a:spLocks noChangeArrowheads="1"/>
                </p:cNvSpPr>
                <p:nvPr/>
              </p:nvSpPr>
              <p:spPr bwMode="auto">
                <a:xfrm>
                  <a:off x="2086" y="1133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1" name="Rectangle 52"/>
                <p:cNvSpPr>
                  <a:spLocks noChangeArrowheads="1"/>
                </p:cNvSpPr>
                <p:nvPr/>
              </p:nvSpPr>
              <p:spPr bwMode="auto">
                <a:xfrm>
                  <a:off x="2018" y="1201"/>
                  <a:ext cx="68" cy="6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2" name="Rectangle 53"/>
                <p:cNvSpPr>
                  <a:spLocks noChangeArrowheads="1"/>
                </p:cNvSpPr>
                <p:nvPr/>
              </p:nvSpPr>
              <p:spPr bwMode="auto">
                <a:xfrm>
                  <a:off x="2086" y="1201"/>
                  <a:ext cx="68" cy="67"/>
                </a:xfrm>
                <a:prstGeom prst="rect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3" name="Rectangle 54"/>
                <p:cNvSpPr>
                  <a:spLocks noChangeArrowheads="1"/>
                </p:cNvSpPr>
                <p:nvPr/>
              </p:nvSpPr>
              <p:spPr bwMode="auto">
                <a:xfrm>
                  <a:off x="2154" y="1269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" name="Rectangle 55"/>
                <p:cNvSpPr>
                  <a:spLocks noChangeArrowheads="1"/>
                </p:cNvSpPr>
                <p:nvPr/>
              </p:nvSpPr>
              <p:spPr bwMode="auto">
                <a:xfrm>
                  <a:off x="2222" y="1269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" name="Rectangle 56"/>
                <p:cNvSpPr>
                  <a:spLocks noChangeArrowheads="1"/>
                </p:cNvSpPr>
                <p:nvPr/>
              </p:nvSpPr>
              <p:spPr bwMode="auto">
                <a:xfrm>
                  <a:off x="2154" y="1337"/>
                  <a:ext cx="68" cy="6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" name="Rectangle 57"/>
                <p:cNvSpPr>
                  <a:spLocks noChangeArrowheads="1"/>
                </p:cNvSpPr>
                <p:nvPr/>
              </p:nvSpPr>
              <p:spPr bwMode="auto">
                <a:xfrm>
                  <a:off x="2222" y="1337"/>
                  <a:ext cx="68" cy="67"/>
                </a:xfrm>
                <a:prstGeom prst="rect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7" name="Rectangle 58"/>
                <p:cNvSpPr>
                  <a:spLocks noChangeArrowheads="1"/>
                </p:cNvSpPr>
                <p:nvPr/>
              </p:nvSpPr>
              <p:spPr bwMode="auto">
                <a:xfrm>
                  <a:off x="2018" y="997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8" name="Rectangle 59"/>
                <p:cNvSpPr>
                  <a:spLocks noChangeArrowheads="1"/>
                </p:cNvSpPr>
                <p:nvPr/>
              </p:nvSpPr>
              <p:spPr bwMode="auto">
                <a:xfrm>
                  <a:off x="2086" y="997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9" name="Rectangle 60"/>
                <p:cNvSpPr>
                  <a:spLocks noChangeArrowheads="1"/>
                </p:cNvSpPr>
                <p:nvPr/>
              </p:nvSpPr>
              <p:spPr bwMode="auto">
                <a:xfrm>
                  <a:off x="2018" y="1065"/>
                  <a:ext cx="68" cy="6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0" name="Rectangle 61"/>
                <p:cNvSpPr>
                  <a:spLocks noChangeArrowheads="1"/>
                </p:cNvSpPr>
                <p:nvPr/>
              </p:nvSpPr>
              <p:spPr bwMode="auto">
                <a:xfrm>
                  <a:off x="2086" y="1065"/>
                  <a:ext cx="68" cy="67"/>
                </a:xfrm>
                <a:prstGeom prst="rect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1" name="Rectangle 62"/>
                <p:cNvSpPr>
                  <a:spLocks noChangeArrowheads="1"/>
                </p:cNvSpPr>
                <p:nvPr/>
              </p:nvSpPr>
              <p:spPr bwMode="auto">
                <a:xfrm>
                  <a:off x="2154" y="1133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" name="Rectangle 63"/>
                <p:cNvSpPr>
                  <a:spLocks noChangeArrowheads="1"/>
                </p:cNvSpPr>
                <p:nvPr/>
              </p:nvSpPr>
              <p:spPr bwMode="auto">
                <a:xfrm>
                  <a:off x="2222" y="1133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3" name="Rectangle 64"/>
                <p:cNvSpPr>
                  <a:spLocks noChangeArrowheads="1"/>
                </p:cNvSpPr>
                <p:nvPr/>
              </p:nvSpPr>
              <p:spPr bwMode="auto">
                <a:xfrm>
                  <a:off x="2154" y="1201"/>
                  <a:ext cx="68" cy="6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" name="Rectangle 65"/>
                <p:cNvSpPr>
                  <a:spLocks noChangeArrowheads="1"/>
                </p:cNvSpPr>
                <p:nvPr/>
              </p:nvSpPr>
              <p:spPr bwMode="auto">
                <a:xfrm>
                  <a:off x="2222" y="1201"/>
                  <a:ext cx="68" cy="67"/>
                </a:xfrm>
                <a:prstGeom prst="rect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" name="Rectangle 66"/>
                <p:cNvSpPr>
                  <a:spLocks noChangeArrowheads="1"/>
                </p:cNvSpPr>
                <p:nvPr/>
              </p:nvSpPr>
              <p:spPr bwMode="auto">
                <a:xfrm>
                  <a:off x="2154" y="997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6" name="Rectangle 67"/>
                <p:cNvSpPr>
                  <a:spLocks noChangeArrowheads="1"/>
                </p:cNvSpPr>
                <p:nvPr/>
              </p:nvSpPr>
              <p:spPr bwMode="auto">
                <a:xfrm>
                  <a:off x="2222" y="997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7" name="Rectangle 68"/>
                <p:cNvSpPr>
                  <a:spLocks noChangeArrowheads="1"/>
                </p:cNvSpPr>
                <p:nvPr/>
              </p:nvSpPr>
              <p:spPr bwMode="auto">
                <a:xfrm>
                  <a:off x="2154" y="1065"/>
                  <a:ext cx="68" cy="6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8" name="Rectangle 69"/>
                <p:cNvSpPr>
                  <a:spLocks noChangeArrowheads="1"/>
                </p:cNvSpPr>
                <p:nvPr/>
              </p:nvSpPr>
              <p:spPr bwMode="auto">
                <a:xfrm>
                  <a:off x="2222" y="1065"/>
                  <a:ext cx="68" cy="67"/>
                </a:xfrm>
                <a:prstGeom prst="rect">
                  <a:avLst/>
                </a:prstGeom>
                <a:solidFill>
                  <a:srgbClr val="FF006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9" name="Rectangle 70"/>
                <p:cNvSpPr>
                  <a:spLocks noChangeArrowheads="1"/>
                </p:cNvSpPr>
                <p:nvPr/>
              </p:nvSpPr>
              <p:spPr bwMode="auto">
                <a:xfrm>
                  <a:off x="1882" y="1127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" name="Rectangle 71"/>
                <p:cNvSpPr>
                  <a:spLocks noChangeArrowheads="1"/>
                </p:cNvSpPr>
                <p:nvPr/>
              </p:nvSpPr>
              <p:spPr bwMode="auto">
                <a:xfrm>
                  <a:off x="1950" y="1127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1" name="Rectangle 72"/>
                <p:cNvSpPr>
                  <a:spLocks noChangeArrowheads="1"/>
                </p:cNvSpPr>
                <p:nvPr/>
              </p:nvSpPr>
              <p:spPr bwMode="auto">
                <a:xfrm>
                  <a:off x="1882" y="1195"/>
                  <a:ext cx="68" cy="6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2" name="Rectangle 73"/>
                <p:cNvSpPr>
                  <a:spLocks noChangeArrowheads="1"/>
                </p:cNvSpPr>
                <p:nvPr/>
              </p:nvSpPr>
              <p:spPr bwMode="auto">
                <a:xfrm>
                  <a:off x="1950" y="1195"/>
                  <a:ext cx="68" cy="67"/>
                </a:xfrm>
                <a:prstGeom prst="rect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3" name="Rectangle 74"/>
                <p:cNvSpPr>
                  <a:spLocks noChangeArrowheads="1"/>
                </p:cNvSpPr>
                <p:nvPr/>
              </p:nvSpPr>
              <p:spPr bwMode="auto">
                <a:xfrm>
                  <a:off x="2018" y="1269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" name="Rectangle 75"/>
                <p:cNvSpPr>
                  <a:spLocks noChangeArrowheads="1"/>
                </p:cNvSpPr>
                <p:nvPr/>
              </p:nvSpPr>
              <p:spPr bwMode="auto">
                <a:xfrm>
                  <a:off x="2086" y="1263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" name="Rectangle 76"/>
                <p:cNvSpPr>
                  <a:spLocks noChangeArrowheads="1"/>
                </p:cNvSpPr>
                <p:nvPr/>
              </p:nvSpPr>
              <p:spPr bwMode="auto">
                <a:xfrm>
                  <a:off x="2018" y="1337"/>
                  <a:ext cx="68" cy="6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" name="Rectangle 77"/>
                <p:cNvSpPr>
                  <a:spLocks noChangeArrowheads="1"/>
                </p:cNvSpPr>
                <p:nvPr/>
              </p:nvSpPr>
              <p:spPr bwMode="auto">
                <a:xfrm>
                  <a:off x="2086" y="1331"/>
                  <a:ext cx="68" cy="67"/>
                </a:xfrm>
                <a:prstGeom prst="rect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" name="Rectangle 78"/>
                <p:cNvSpPr>
                  <a:spLocks noChangeArrowheads="1"/>
                </p:cNvSpPr>
                <p:nvPr/>
              </p:nvSpPr>
              <p:spPr bwMode="auto">
                <a:xfrm>
                  <a:off x="1882" y="1259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8" name="Rectangle 79"/>
                <p:cNvSpPr>
                  <a:spLocks noChangeArrowheads="1"/>
                </p:cNvSpPr>
                <p:nvPr/>
              </p:nvSpPr>
              <p:spPr bwMode="auto">
                <a:xfrm>
                  <a:off x="1950" y="1259"/>
                  <a:ext cx="68" cy="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9" name="Rectangle 80"/>
                <p:cNvSpPr>
                  <a:spLocks noChangeArrowheads="1"/>
                </p:cNvSpPr>
                <p:nvPr/>
              </p:nvSpPr>
              <p:spPr bwMode="auto">
                <a:xfrm>
                  <a:off x="1882" y="1327"/>
                  <a:ext cx="68" cy="6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0" name="Rectangle 81"/>
                <p:cNvSpPr>
                  <a:spLocks noChangeArrowheads="1"/>
                </p:cNvSpPr>
                <p:nvPr/>
              </p:nvSpPr>
              <p:spPr bwMode="auto">
                <a:xfrm>
                  <a:off x="1950" y="1327"/>
                  <a:ext cx="68" cy="67"/>
                </a:xfrm>
                <a:prstGeom prst="rect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Rectangle 82"/>
            <p:cNvSpPr>
              <a:spLocks noChangeArrowheads="1"/>
            </p:cNvSpPr>
            <p:nvPr/>
          </p:nvSpPr>
          <p:spPr bwMode="auto">
            <a:xfrm>
              <a:off x="4396" y="3884"/>
              <a:ext cx="90" cy="90"/>
            </a:xfrm>
            <a:prstGeom prst="rect">
              <a:avLst/>
            </a:prstGeom>
            <a:solidFill>
              <a:srgbClr val="FF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83"/>
            <p:cNvSpPr>
              <a:spLocks noChangeArrowheads="1"/>
            </p:cNvSpPr>
            <p:nvPr/>
          </p:nvSpPr>
          <p:spPr bwMode="auto">
            <a:xfrm>
              <a:off x="4486" y="3884"/>
              <a:ext cx="89" cy="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84"/>
            <p:cNvSpPr>
              <a:spLocks noChangeArrowheads="1"/>
            </p:cNvSpPr>
            <p:nvPr/>
          </p:nvSpPr>
          <p:spPr bwMode="auto">
            <a:xfrm>
              <a:off x="4396" y="3974"/>
              <a:ext cx="90" cy="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85"/>
            <p:cNvSpPr>
              <a:spLocks noChangeArrowheads="1"/>
            </p:cNvSpPr>
            <p:nvPr/>
          </p:nvSpPr>
          <p:spPr bwMode="auto">
            <a:xfrm>
              <a:off x="4486" y="3974"/>
              <a:ext cx="89" cy="89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86"/>
            <p:cNvSpPr>
              <a:spLocks noChangeArrowheads="1"/>
            </p:cNvSpPr>
            <p:nvPr/>
          </p:nvSpPr>
          <p:spPr bwMode="auto">
            <a:xfrm>
              <a:off x="4575" y="4064"/>
              <a:ext cx="90" cy="90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87"/>
            <p:cNvSpPr>
              <a:spLocks noChangeArrowheads="1"/>
            </p:cNvSpPr>
            <p:nvPr/>
          </p:nvSpPr>
          <p:spPr bwMode="auto">
            <a:xfrm>
              <a:off x="4665" y="4064"/>
              <a:ext cx="89" cy="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88"/>
            <p:cNvSpPr>
              <a:spLocks noChangeArrowheads="1"/>
            </p:cNvSpPr>
            <p:nvPr/>
          </p:nvSpPr>
          <p:spPr bwMode="auto">
            <a:xfrm>
              <a:off x="4575" y="4154"/>
              <a:ext cx="90" cy="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89"/>
            <p:cNvSpPr>
              <a:spLocks noChangeArrowheads="1"/>
            </p:cNvSpPr>
            <p:nvPr/>
          </p:nvSpPr>
          <p:spPr bwMode="auto">
            <a:xfrm>
              <a:off x="4665" y="4154"/>
              <a:ext cx="89" cy="89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90"/>
            <p:cNvSpPr>
              <a:spLocks noChangeArrowheads="1"/>
            </p:cNvSpPr>
            <p:nvPr/>
          </p:nvSpPr>
          <p:spPr bwMode="auto">
            <a:xfrm>
              <a:off x="4754" y="4244"/>
              <a:ext cx="90" cy="90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91"/>
            <p:cNvSpPr>
              <a:spLocks noChangeArrowheads="1"/>
            </p:cNvSpPr>
            <p:nvPr/>
          </p:nvSpPr>
          <p:spPr bwMode="auto">
            <a:xfrm>
              <a:off x="4844" y="4244"/>
              <a:ext cx="89" cy="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92"/>
            <p:cNvSpPr>
              <a:spLocks noChangeArrowheads="1"/>
            </p:cNvSpPr>
            <p:nvPr/>
          </p:nvSpPr>
          <p:spPr bwMode="auto">
            <a:xfrm>
              <a:off x="4754" y="4334"/>
              <a:ext cx="90" cy="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93"/>
            <p:cNvSpPr>
              <a:spLocks noChangeArrowheads="1"/>
            </p:cNvSpPr>
            <p:nvPr/>
          </p:nvSpPr>
          <p:spPr bwMode="auto">
            <a:xfrm>
              <a:off x="4844" y="4334"/>
              <a:ext cx="89" cy="89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94"/>
            <p:cNvSpPr>
              <a:spLocks noChangeArrowheads="1"/>
            </p:cNvSpPr>
            <p:nvPr/>
          </p:nvSpPr>
          <p:spPr bwMode="auto">
            <a:xfrm>
              <a:off x="4575" y="3884"/>
              <a:ext cx="90" cy="90"/>
            </a:xfrm>
            <a:prstGeom prst="rect">
              <a:avLst/>
            </a:prstGeom>
            <a:solidFill>
              <a:srgbClr val="FF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95"/>
            <p:cNvSpPr>
              <a:spLocks noChangeArrowheads="1"/>
            </p:cNvSpPr>
            <p:nvPr/>
          </p:nvSpPr>
          <p:spPr bwMode="auto">
            <a:xfrm>
              <a:off x="4665" y="3884"/>
              <a:ext cx="89" cy="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96"/>
            <p:cNvSpPr>
              <a:spLocks noChangeArrowheads="1"/>
            </p:cNvSpPr>
            <p:nvPr/>
          </p:nvSpPr>
          <p:spPr bwMode="auto">
            <a:xfrm>
              <a:off x="4575" y="3974"/>
              <a:ext cx="90" cy="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97"/>
            <p:cNvSpPr>
              <a:spLocks noChangeArrowheads="1"/>
            </p:cNvSpPr>
            <p:nvPr/>
          </p:nvSpPr>
          <p:spPr bwMode="auto">
            <a:xfrm>
              <a:off x="4665" y="3974"/>
              <a:ext cx="89" cy="89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98"/>
            <p:cNvSpPr>
              <a:spLocks noChangeArrowheads="1"/>
            </p:cNvSpPr>
            <p:nvPr/>
          </p:nvSpPr>
          <p:spPr bwMode="auto">
            <a:xfrm>
              <a:off x="4754" y="4064"/>
              <a:ext cx="90" cy="90"/>
            </a:xfrm>
            <a:prstGeom prst="rect">
              <a:avLst/>
            </a:prstGeom>
            <a:solidFill>
              <a:srgbClr val="FF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99"/>
            <p:cNvSpPr>
              <a:spLocks noChangeArrowheads="1"/>
            </p:cNvSpPr>
            <p:nvPr/>
          </p:nvSpPr>
          <p:spPr bwMode="auto">
            <a:xfrm>
              <a:off x="4844" y="4064"/>
              <a:ext cx="89" cy="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100"/>
            <p:cNvSpPr>
              <a:spLocks noChangeArrowheads="1"/>
            </p:cNvSpPr>
            <p:nvPr/>
          </p:nvSpPr>
          <p:spPr bwMode="auto">
            <a:xfrm>
              <a:off x="4754" y="4154"/>
              <a:ext cx="90" cy="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101"/>
            <p:cNvSpPr>
              <a:spLocks noChangeArrowheads="1"/>
            </p:cNvSpPr>
            <p:nvPr/>
          </p:nvSpPr>
          <p:spPr bwMode="auto">
            <a:xfrm>
              <a:off x="4844" y="4154"/>
              <a:ext cx="89" cy="89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102"/>
            <p:cNvSpPr>
              <a:spLocks noChangeArrowheads="1"/>
            </p:cNvSpPr>
            <p:nvPr/>
          </p:nvSpPr>
          <p:spPr bwMode="auto">
            <a:xfrm>
              <a:off x="4754" y="3884"/>
              <a:ext cx="90" cy="90"/>
            </a:xfrm>
            <a:prstGeom prst="rect">
              <a:avLst/>
            </a:prstGeom>
            <a:solidFill>
              <a:srgbClr val="FF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103"/>
            <p:cNvSpPr>
              <a:spLocks noChangeArrowheads="1"/>
            </p:cNvSpPr>
            <p:nvPr/>
          </p:nvSpPr>
          <p:spPr bwMode="auto">
            <a:xfrm>
              <a:off x="4844" y="3884"/>
              <a:ext cx="89" cy="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104"/>
            <p:cNvSpPr>
              <a:spLocks noChangeArrowheads="1"/>
            </p:cNvSpPr>
            <p:nvPr/>
          </p:nvSpPr>
          <p:spPr bwMode="auto">
            <a:xfrm>
              <a:off x="4754" y="3974"/>
              <a:ext cx="90" cy="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105"/>
            <p:cNvSpPr>
              <a:spLocks noChangeArrowheads="1"/>
            </p:cNvSpPr>
            <p:nvPr/>
          </p:nvSpPr>
          <p:spPr bwMode="auto">
            <a:xfrm>
              <a:off x="4844" y="3974"/>
              <a:ext cx="89" cy="89"/>
            </a:xfrm>
            <a:prstGeom prst="rect">
              <a:avLst/>
            </a:prstGeom>
            <a:solidFill>
              <a:srgbClr val="FF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106"/>
            <p:cNvSpPr>
              <a:spLocks noChangeArrowheads="1"/>
            </p:cNvSpPr>
            <p:nvPr/>
          </p:nvSpPr>
          <p:spPr bwMode="auto">
            <a:xfrm>
              <a:off x="4396" y="4056"/>
              <a:ext cx="90" cy="90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107"/>
            <p:cNvSpPr>
              <a:spLocks noChangeArrowheads="1"/>
            </p:cNvSpPr>
            <p:nvPr/>
          </p:nvSpPr>
          <p:spPr bwMode="auto">
            <a:xfrm>
              <a:off x="4486" y="4056"/>
              <a:ext cx="89" cy="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108"/>
            <p:cNvSpPr>
              <a:spLocks noChangeArrowheads="1"/>
            </p:cNvSpPr>
            <p:nvPr/>
          </p:nvSpPr>
          <p:spPr bwMode="auto">
            <a:xfrm>
              <a:off x="4396" y="4146"/>
              <a:ext cx="90" cy="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109"/>
            <p:cNvSpPr>
              <a:spLocks noChangeArrowheads="1"/>
            </p:cNvSpPr>
            <p:nvPr/>
          </p:nvSpPr>
          <p:spPr bwMode="auto">
            <a:xfrm>
              <a:off x="4486" y="4146"/>
              <a:ext cx="89" cy="89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110"/>
            <p:cNvSpPr>
              <a:spLocks noChangeArrowheads="1"/>
            </p:cNvSpPr>
            <p:nvPr/>
          </p:nvSpPr>
          <p:spPr bwMode="auto">
            <a:xfrm>
              <a:off x="4575" y="4244"/>
              <a:ext cx="90" cy="90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111"/>
            <p:cNvSpPr>
              <a:spLocks noChangeArrowheads="1"/>
            </p:cNvSpPr>
            <p:nvPr/>
          </p:nvSpPr>
          <p:spPr bwMode="auto">
            <a:xfrm>
              <a:off x="4665" y="4236"/>
              <a:ext cx="89" cy="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112"/>
            <p:cNvSpPr>
              <a:spLocks noChangeArrowheads="1"/>
            </p:cNvSpPr>
            <p:nvPr/>
          </p:nvSpPr>
          <p:spPr bwMode="auto">
            <a:xfrm>
              <a:off x="4575" y="4334"/>
              <a:ext cx="90" cy="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113"/>
            <p:cNvSpPr>
              <a:spLocks noChangeArrowheads="1"/>
            </p:cNvSpPr>
            <p:nvPr/>
          </p:nvSpPr>
          <p:spPr bwMode="auto">
            <a:xfrm>
              <a:off x="4665" y="4326"/>
              <a:ext cx="89" cy="89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114"/>
            <p:cNvSpPr>
              <a:spLocks noChangeArrowheads="1"/>
            </p:cNvSpPr>
            <p:nvPr/>
          </p:nvSpPr>
          <p:spPr bwMode="auto">
            <a:xfrm>
              <a:off x="4396" y="4231"/>
              <a:ext cx="90" cy="90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115"/>
            <p:cNvSpPr>
              <a:spLocks noChangeArrowheads="1"/>
            </p:cNvSpPr>
            <p:nvPr/>
          </p:nvSpPr>
          <p:spPr bwMode="auto">
            <a:xfrm>
              <a:off x="4486" y="4231"/>
              <a:ext cx="89" cy="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116"/>
            <p:cNvSpPr>
              <a:spLocks noChangeArrowheads="1"/>
            </p:cNvSpPr>
            <p:nvPr/>
          </p:nvSpPr>
          <p:spPr bwMode="auto">
            <a:xfrm>
              <a:off x="4486" y="4321"/>
              <a:ext cx="89" cy="89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117"/>
            <p:cNvSpPr>
              <a:spLocks noChangeArrowheads="1"/>
            </p:cNvSpPr>
            <p:nvPr/>
          </p:nvSpPr>
          <p:spPr bwMode="auto">
            <a:xfrm>
              <a:off x="4929" y="3884"/>
              <a:ext cx="90" cy="90"/>
            </a:xfrm>
            <a:prstGeom prst="rect">
              <a:avLst/>
            </a:prstGeom>
            <a:solidFill>
              <a:srgbClr val="FF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118"/>
            <p:cNvSpPr>
              <a:spLocks noChangeArrowheads="1"/>
            </p:cNvSpPr>
            <p:nvPr/>
          </p:nvSpPr>
          <p:spPr bwMode="auto">
            <a:xfrm>
              <a:off x="5019" y="3884"/>
              <a:ext cx="89" cy="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119"/>
            <p:cNvSpPr>
              <a:spLocks noChangeArrowheads="1"/>
            </p:cNvSpPr>
            <p:nvPr/>
          </p:nvSpPr>
          <p:spPr bwMode="auto">
            <a:xfrm>
              <a:off x="4929" y="3974"/>
              <a:ext cx="90" cy="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120"/>
            <p:cNvSpPr>
              <a:spLocks noChangeArrowheads="1"/>
            </p:cNvSpPr>
            <p:nvPr/>
          </p:nvSpPr>
          <p:spPr bwMode="auto">
            <a:xfrm>
              <a:off x="5019" y="3974"/>
              <a:ext cx="89" cy="89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121"/>
            <p:cNvSpPr>
              <a:spLocks noChangeArrowheads="1"/>
            </p:cNvSpPr>
            <p:nvPr/>
          </p:nvSpPr>
          <p:spPr bwMode="auto">
            <a:xfrm>
              <a:off x="5108" y="4064"/>
              <a:ext cx="90" cy="90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122"/>
            <p:cNvSpPr>
              <a:spLocks noChangeArrowheads="1"/>
            </p:cNvSpPr>
            <p:nvPr/>
          </p:nvSpPr>
          <p:spPr bwMode="auto">
            <a:xfrm>
              <a:off x="5198" y="4064"/>
              <a:ext cx="89" cy="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123"/>
            <p:cNvSpPr>
              <a:spLocks noChangeArrowheads="1"/>
            </p:cNvSpPr>
            <p:nvPr/>
          </p:nvSpPr>
          <p:spPr bwMode="auto">
            <a:xfrm>
              <a:off x="5108" y="4154"/>
              <a:ext cx="90" cy="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124"/>
            <p:cNvSpPr>
              <a:spLocks noChangeArrowheads="1"/>
            </p:cNvSpPr>
            <p:nvPr/>
          </p:nvSpPr>
          <p:spPr bwMode="auto">
            <a:xfrm>
              <a:off x="5198" y="4154"/>
              <a:ext cx="89" cy="89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125"/>
            <p:cNvSpPr>
              <a:spLocks noChangeArrowheads="1"/>
            </p:cNvSpPr>
            <p:nvPr/>
          </p:nvSpPr>
          <p:spPr bwMode="auto">
            <a:xfrm>
              <a:off x="5287" y="4244"/>
              <a:ext cx="90" cy="90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126"/>
            <p:cNvSpPr>
              <a:spLocks noChangeArrowheads="1"/>
            </p:cNvSpPr>
            <p:nvPr/>
          </p:nvSpPr>
          <p:spPr bwMode="auto">
            <a:xfrm>
              <a:off x="5377" y="4244"/>
              <a:ext cx="89" cy="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127"/>
            <p:cNvSpPr>
              <a:spLocks noChangeArrowheads="1"/>
            </p:cNvSpPr>
            <p:nvPr/>
          </p:nvSpPr>
          <p:spPr bwMode="auto">
            <a:xfrm>
              <a:off x="5287" y="4334"/>
              <a:ext cx="90" cy="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128"/>
            <p:cNvSpPr>
              <a:spLocks noChangeArrowheads="1"/>
            </p:cNvSpPr>
            <p:nvPr/>
          </p:nvSpPr>
          <p:spPr bwMode="auto">
            <a:xfrm>
              <a:off x="5377" y="4334"/>
              <a:ext cx="89" cy="89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129"/>
            <p:cNvSpPr>
              <a:spLocks noChangeArrowheads="1"/>
            </p:cNvSpPr>
            <p:nvPr/>
          </p:nvSpPr>
          <p:spPr bwMode="auto">
            <a:xfrm>
              <a:off x="5108" y="3884"/>
              <a:ext cx="90" cy="90"/>
            </a:xfrm>
            <a:prstGeom prst="rect">
              <a:avLst/>
            </a:prstGeom>
            <a:solidFill>
              <a:srgbClr val="FF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130"/>
            <p:cNvSpPr>
              <a:spLocks noChangeArrowheads="1"/>
            </p:cNvSpPr>
            <p:nvPr/>
          </p:nvSpPr>
          <p:spPr bwMode="auto">
            <a:xfrm>
              <a:off x="5198" y="3884"/>
              <a:ext cx="89" cy="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131"/>
            <p:cNvSpPr>
              <a:spLocks noChangeArrowheads="1"/>
            </p:cNvSpPr>
            <p:nvPr/>
          </p:nvSpPr>
          <p:spPr bwMode="auto">
            <a:xfrm>
              <a:off x="5108" y="3974"/>
              <a:ext cx="90" cy="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132"/>
            <p:cNvSpPr>
              <a:spLocks noChangeArrowheads="1"/>
            </p:cNvSpPr>
            <p:nvPr/>
          </p:nvSpPr>
          <p:spPr bwMode="auto">
            <a:xfrm>
              <a:off x="5198" y="3974"/>
              <a:ext cx="89" cy="89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133"/>
            <p:cNvSpPr>
              <a:spLocks noChangeArrowheads="1"/>
            </p:cNvSpPr>
            <p:nvPr/>
          </p:nvSpPr>
          <p:spPr bwMode="auto">
            <a:xfrm>
              <a:off x="5287" y="4064"/>
              <a:ext cx="90" cy="90"/>
            </a:xfrm>
            <a:prstGeom prst="rect">
              <a:avLst/>
            </a:prstGeom>
            <a:solidFill>
              <a:srgbClr val="FF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134"/>
            <p:cNvSpPr>
              <a:spLocks noChangeArrowheads="1"/>
            </p:cNvSpPr>
            <p:nvPr/>
          </p:nvSpPr>
          <p:spPr bwMode="auto">
            <a:xfrm>
              <a:off x="5377" y="4064"/>
              <a:ext cx="89" cy="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135"/>
            <p:cNvSpPr>
              <a:spLocks noChangeArrowheads="1"/>
            </p:cNvSpPr>
            <p:nvPr/>
          </p:nvSpPr>
          <p:spPr bwMode="auto">
            <a:xfrm>
              <a:off x="5287" y="4154"/>
              <a:ext cx="90" cy="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136"/>
            <p:cNvSpPr>
              <a:spLocks noChangeArrowheads="1"/>
            </p:cNvSpPr>
            <p:nvPr/>
          </p:nvSpPr>
          <p:spPr bwMode="auto">
            <a:xfrm>
              <a:off x="5377" y="4154"/>
              <a:ext cx="89" cy="89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137"/>
            <p:cNvSpPr>
              <a:spLocks noChangeArrowheads="1"/>
            </p:cNvSpPr>
            <p:nvPr/>
          </p:nvSpPr>
          <p:spPr bwMode="auto">
            <a:xfrm>
              <a:off x="5287" y="3884"/>
              <a:ext cx="90" cy="90"/>
            </a:xfrm>
            <a:prstGeom prst="rect">
              <a:avLst/>
            </a:prstGeom>
            <a:solidFill>
              <a:srgbClr val="FF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138"/>
            <p:cNvSpPr>
              <a:spLocks noChangeArrowheads="1"/>
            </p:cNvSpPr>
            <p:nvPr/>
          </p:nvSpPr>
          <p:spPr bwMode="auto">
            <a:xfrm>
              <a:off x="5377" y="3884"/>
              <a:ext cx="89" cy="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139"/>
            <p:cNvSpPr>
              <a:spLocks noChangeArrowheads="1"/>
            </p:cNvSpPr>
            <p:nvPr/>
          </p:nvSpPr>
          <p:spPr bwMode="auto">
            <a:xfrm>
              <a:off x="5287" y="3974"/>
              <a:ext cx="90" cy="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140"/>
            <p:cNvSpPr>
              <a:spLocks noChangeArrowheads="1"/>
            </p:cNvSpPr>
            <p:nvPr/>
          </p:nvSpPr>
          <p:spPr bwMode="auto">
            <a:xfrm>
              <a:off x="5377" y="3974"/>
              <a:ext cx="89" cy="89"/>
            </a:xfrm>
            <a:prstGeom prst="rect">
              <a:avLst/>
            </a:prstGeom>
            <a:solidFill>
              <a:srgbClr val="FF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141"/>
            <p:cNvSpPr>
              <a:spLocks noChangeArrowheads="1"/>
            </p:cNvSpPr>
            <p:nvPr/>
          </p:nvSpPr>
          <p:spPr bwMode="auto">
            <a:xfrm>
              <a:off x="4929" y="4056"/>
              <a:ext cx="90" cy="90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142"/>
            <p:cNvSpPr>
              <a:spLocks noChangeArrowheads="1"/>
            </p:cNvSpPr>
            <p:nvPr/>
          </p:nvSpPr>
          <p:spPr bwMode="auto">
            <a:xfrm>
              <a:off x="5019" y="4056"/>
              <a:ext cx="89" cy="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143"/>
            <p:cNvSpPr>
              <a:spLocks noChangeArrowheads="1"/>
            </p:cNvSpPr>
            <p:nvPr/>
          </p:nvSpPr>
          <p:spPr bwMode="auto">
            <a:xfrm>
              <a:off x="4929" y="4146"/>
              <a:ext cx="90" cy="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Rectangle 144"/>
            <p:cNvSpPr>
              <a:spLocks noChangeArrowheads="1"/>
            </p:cNvSpPr>
            <p:nvPr/>
          </p:nvSpPr>
          <p:spPr bwMode="auto">
            <a:xfrm>
              <a:off x="5019" y="4146"/>
              <a:ext cx="89" cy="89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Rectangle 145"/>
            <p:cNvSpPr>
              <a:spLocks noChangeArrowheads="1"/>
            </p:cNvSpPr>
            <p:nvPr/>
          </p:nvSpPr>
          <p:spPr bwMode="auto">
            <a:xfrm>
              <a:off x="5108" y="4244"/>
              <a:ext cx="90" cy="90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146"/>
            <p:cNvSpPr>
              <a:spLocks noChangeArrowheads="1"/>
            </p:cNvSpPr>
            <p:nvPr/>
          </p:nvSpPr>
          <p:spPr bwMode="auto">
            <a:xfrm>
              <a:off x="5198" y="4236"/>
              <a:ext cx="89" cy="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147"/>
            <p:cNvSpPr>
              <a:spLocks noChangeArrowheads="1"/>
            </p:cNvSpPr>
            <p:nvPr/>
          </p:nvSpPr>
          <p:spPr bwMode="auto">
            <a:xfrm>
              <a:off x="5108" y="4334"/>
              <a:ext cx="90" cy="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148"/>
            <p:cNvSpPr>
              <a:spLocks noChangeArrowheads="1"/>
            </p:cNvSpPr>
            <p:nvPr/>
          </p:nvSpPr>
          <p:spPr bwMode="auto">
            <a:xfrm>
              <a:off x="5198" y="4326"/>
              <a:ext cx="89" cy="89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Rectangle 149"/>
            <p:cNvSpPr>
              <a:spLocks noChangeArrowheads="1"/>
            </p:cNvSpPr>
            <p:nvPr/>
          </p:nvSpPr>
          <p:spPr bwMode="auto">
            <a:xfrm>
              <a:off x="4929" y="4231"/>
              <a:ext cx="90" cy="90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150"/>
            <p:cNvSpPr>
              <a:spLocks noChangeArrowheads="1"/>
            </p:cNvSpPr>
            <p:nvPr/>
          </p:nvSpPr>
          <p:spPr bwMode="auto">
            <a:xfrm>
              <a:off x="5019" y="4231"/>
              <a:ext cx="89" cy="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Rectangle 151"/>
            <p:cNvSpPr>
              <a:spLocks noChangeArrowheads="1"/>
            </p:cNvSpPr>
            <p:nvPr/>
          </p:nvSpPr>
          <p:spPr bwMode="auto">
            <a:xfrm>
              <a:off x="5019" y="4321"/>
              <a:ext cx="89" cy="89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7" name="Group 152"/>
            <p:cNvGrpSpPr>
              <a:grpSpLocks/>
            </p:cNvGrpSpPr>
            <p:nvPr/>
          </p:nvGrpSpPr>
          <p:grpSpPr bwMode="auto">
            <a:xfrm>
              <a:off x="4383" y="4469"/>
              <a:ext cx="534" cy="503"/>
              <a:chOff x="2517" y="1026"/>
              <a:chExt cx="408" cy="407"/>
            </a:xfrm>
          </p:grpSpPr>
          <p:sp>
            <p:nvSpPr>
              <p:cNvPr id="127" name="Rectangle 153"/>
              <p:cNvSpPr>
                <a:spLocks noChangeArrowheads="1"/>
              </p:cNvSpPr>
              <p:nvPr/>
            </p:nvSpPr>
            <p:spPr bwMode="auto">
              <a:xfrm>
                <a:off x="2517" y="1026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Rectangle 154"/>
              <p:cNvSpPr>
                <a:spLocks noChangeArrowheads="1"/>
              </p:cNvSpPr>
              <p:nvPr/>
            </p:nvSpPr>
            <p:spPr bwMode="auto">
              <a:xfrm>
                <a:off x="2585" y="1026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Rectangle 155"/>
              <p:cNvSpPr>
                <a:spLocks noChangeArrowheads="1"/>
              </p:cNvSpPr>
              <p:nvPr/>
            </p:nvSpPr>
            <p:spPr bwMode="auto">
              <a:xfrm>
                <a:off x="2517" y="1094"/>
                <a:ext cx="68" cy="67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Rectangle 156"/>
              <p:cNvSpPr>
                <a:spLocks noChangeArrowheads="1"/>
              </p:cNvSpPr>
              <p:nvPr/>
            </p:nvSpPr>
            <p:spPr bwMode="auto">
              <a:xfrm>
                <a:off x="2585" y="1094"/>
                <a:ext cx="68" cy="6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Rectangle 157"/>
              <p:cNvSpPr>
                <a:spLocks noChangeArrowheads="1"/>
              </p:cNvSpPr>
              <p:nvPr/>
            </p:nvSpPr>
            <p:spPr bwMode="auto">
              <a:xfrm>
                <a:off x="2653" y="1162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Rectangle 158"/>
              <p:cNvSpPr>
                <a:spLocks noChangeArrowheads="1"/>
              </p:cNvSpPr>
              <p:nvPr/>
            </p:nvSpPr>
            <p:spPr bwMode="auto">
              <a:xfrm>
                <a:off x="2721" y="1162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Rectangle 159"/>
              <p:cNvSpPr>
                <a:spLocks noChangeArrowheads="1"/>
              </p:cNvSpPr>
              <p:nvPr/>
            </p:nvSpPr>
            <p:spPr bwMode="auto">
              <a:xfrm>
                <a:off x="2653" y="1230"/>
                <a:ext cx="68" cy="67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Rectangle 160"/>
              <p:cNvSpPr>
                <a:spLocks noChangeArrowheads="1"/>
              </p:cNvSpPr>
              <p:nvPr/>
            </p:nvSpPr>
            <p:spPr bwMode="auto">
              <a:xfrm>
                <a:off x="2721" y="1230"/>
                <a:ext cx="68" cy="6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Rectangle 161"/>
              <p:cNvSpPr>
                <a:spLocks noChangeArrowheads="1"/>
              </p:cNvSpPr>
              <p:nvPr/>
            </p:nvSpPr>
            <p:spPr bwMode="auto">
              <a:xfrm>
                <a:off x="2789" y="1298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Rectangle 162"/>
              <p:cNvSpPr>
                <a:spLocks noChangeArrowheads="1"/>
              </p:cNvSpPr>
              <p:nvPr/>
            </p:nvSpPr>
            <p:spPr bwMode="auto">
              <a:xfrm>
                <a:off x="2857" y="1298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Rectangle 163"/>
              <p:cNvSpPr>
                <a:spLocks noChangeArrowheads="1"/>
              </p:cNvSpPr>
              <p:nvPr/>
            </p:nvSpPr>
            <p:spPr bwMode="auto">
              <a:xfrm>
                <a:off x="2789" y="1366"/>
                <a:ext cx="68" cy="67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Rectangle 164"/>
              <p:cNvSpPr>
                <a:spLocks noChangeArrowheads="1"/>
              </p:cNvSpPr>
              <p:nvPr/>
            </p:nvSpPr>
            <p:spPr bwMode="auto">
              <a:xfrm>
                <a:off x="2857" y="1366"/>
                <a:ext cx="68" cy="6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Rectangle 165"/>
              <p:cNvSpPr>
                <a:spLocks noChangeArrowheads="1"/>
              </p:cNvSpPr>
              <p:nvPr/>
            </p:nvSpPr>
            <p:spPr bwMode="auto">
              <a:xfrm>
                <a:off x="2653" y="1026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" name="Rectangle 166"/>
              <p:cNvSpPr>
                <a:spLocks noChangeArrowheads="1"/>
              </p:cNvSpPr>
              <p:nvPr/>
            </p:nvSpPr>
            <p:spPr bwMode="auto">
              <a:xfrm>
                <a:off x="2721" y="1026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" name="Rectangle 167"/>
              <p:cNvSpPr>
                <a:spLocks noChangeArrowheads="1"/>
              </p:cNvSpPr>
              <p:nvPr/>
            </p:nvSpPr>
            <p:spPr bwMode="auto">
              <a:xfrm>
                <a:off x="2653" y="1094"/>
                <a:ext cx="68" cy="67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" name="Rectangle 168"/>
              <p:cNvSpPr>
                <a:spLocks noChangeArrowheads="1"/>
              </p:cNvSpPr>
              <p:nvPr/>
            </p:nvSpPr>
            <p:spPr bwMode="auto">
              <a:xfrm>
                <a:off x="2721" y="1094"/>
                <a:ext cx="68" cy="6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" name="Rectangle 169"/>
              <p:cNvSpPr>
                <a:spLocks noChangeArrowheads="1"/>
              </p:cNvSpPr>
              <p:nvPr/>
            </p:nvSpPr>
            <p:spPr bwMode="auto">
              <a:xfrm>
                <a:off x="2789" y="1162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Rectangle 170"/>
              <p:cNvSpPr>
                <a:spLocks noChangeArrowheads="1"/>
              </p:cNvSpPr>
              <p:nvPr/>
            </p:nvSpPr>
            <p:spPr bwMode="auto">
              <a:xfrm>
                <a:off x="2857" y="1162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" name="Rectangle 171"/>
              <p:cNvSpPr>
                <a:spLocks noChangeArrowheads="1"/>
              </p:cNvSpPr>
              <p:nvPr/>
            </p:nvSpPr>
            <p:spPr bwMode="auto">
              <a:xfrm>
                <a:off x="2789" y="1230"/>
                <a:ext cx="68" cy="67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Rectangle 172"/>
              <p:cNvSpPr>
                <a:spLocks noChangeArrowheads="1"/>
              </p:cNvSpPr>
              <p:nvPr/>
            </p:nvSpPr>
            <p:spPr bwMode="auto">
              <a:xfrm>
                <a:off x="2857" y="1230"/>
                <a:ext cx="68" cy="6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Rectangle 173"/>
              <p:cNvSpPr>
                <a:spLocks noChangeArrowheads="1"/>
              </p:cNvSpPr>
              <p:nvPr/>
            </p:nvSpPr>
            <p:spPr bwMode="auto">
              <a:xfrm>
                <a:off x="2789" y="1026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Rectangle 174"/>
              <p:cNvSpPr>
                <a:spLocks noChangeArrowheads="1"/>
              </p:cNvSpPr>
              <p:nvPr/>
            </p:nvSpPr>
            <p:spPr bwMode="auto">
              <a:xfrm>
                <a:off x="2857" y="1026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Rectangle 175"/>
              <p:cNvSpPr>
                <a:spLocks noChangeArrowheads="1"/>
              </p:cNvSpPr>
              <p:nvPr/>
            </p:nvSpPr>
            <p:spPr bwMode="auto">
              <a:xfrm>
                <a:off x="2789" y="1094"/>
                <a:ext cx="68" cy="67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Rectangle 176"/>
              <p:cNvSpPr>
                <a:spLocks noChangeArrowheads="1"/>
              </p:cNvSpPr>
              <p:nvPr/>
            </p:nvSpPr>
            <p:spPr bwMode="auto">
              <a:xfrm>
                <a:off x="2857" y="1094"/>
                <a:ext cx="68" cy="6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Rectangle 177"/>
              <p:cNvSpPr>
                <a:spLocks noChangeArrowheads="1"/>
              </p:cNvSpPr>
              <p:nvPr/>
            </p:nvSpPr>
            <p:spPr bwMode="auto">
              <a:xfrm>
                <a:off x="2517" y="1156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Rectangle 178"/>
              <p:cNvSpPr>
                <a:spLocks noChangeArrowheads="1"/>
              </p:cNvSpPr>
              <p:nvPr/>
            </p:nvSpPr>
            <p:spPr bwMode="auto">
              <a:xfrm>
                <a:off x="2585" y="1156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Rectangle 179"/>
              <p:cNvSpPr>
                <a:spLocks noChangeArrowheads="1"/>
              </p:cNvSpPr>
              <p:nvPr/>
            </p:nvSpPr>
            <p:spPr bwMode="auto">
              <a:xfrm>
                <a:off x="2517" y="1224"/>
                <a:ext cx="68" cy="67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Rectangle 180"/>
              <p:cNvSpPr>
                <a:spLocks noChangeArrowheads="1"/>
              </p:cNvSpPr>
              <p:nvPr/>
            </p:nvSpPr>
            <p:spPr bwMode="auto">
              <a:xfrm>
                <a:off x="2585" y="1224"/>
                <a:ext cx="68" cy="6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" name="Rectangle 181"/>
              <p:cNvSpPr>
                <a:spLocks noChangeArrowheads="1"/>
              </p:cNvSpPr>
              <p:nvPr/>
            </p:nvSpPr>
            <p:spPr bwMode="auto">
              <a:xfrm>
                <a:off x="2653" y="1298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Rectangle 182"/>
              <p:cNvSpPr>
                <a:spLocks noChangeArrowheads="1"/>
              </p:cNvSpPr>
              <p:nvPr/>
            </p:nvSpPr>
            <p:spPr bwMode="auto">
              <a:xfrm>
                <a:off x="2721" y="1292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Rectangle 183"/>
              <p:cNvSpPr>
                <a:spLocks noChangeArrowheads="1"/>
              </p:cNvSpPr>
              <p:nvPr/>
            </p:nvSpPr>
            <p:spPr bwMode="auto">
              <a:xfrm>
                <a:off x="2653" y="1366"/>
                <a:ext cx="68" cy="67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Rectangle 184"/>
              <p:cNvSpPr>
                <a:spLocks noChangeArrowheads="1"/>
              </p:cNvSpPr>
              <p:nvPr/>
            </p:nvSpPr>
            <p:spPr bwMode="auto">
              <a:xfrm>
                <a:off x="2721" y="1360"/>
                <a:ext cx="68" cy="6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Rectangle 185"/>
              <p:cNvSpPr>
                <a:spLocks noChangeArrowheads="1"/>
              </p:cNvSpPr>
              <p:nvPr/>
            </p:nvSpPr>
            <p:spPr bwMode="auto">
              <a:xfrm>
                <a:off x="2517" y="1288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Rectangle 186"/>
              <p:cNvSpPr>
                <a:spLocks noChangeArrowheads="1"/>
              </p:cNvSpPr>
              <p:nvPr/>
            </p:nvSpPr>
            <p:spPr bwMode="auto">
              <a:xfrm>
                <a:off x="2585" y="1288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Rectangle 187"/>
              <p:cNvSpPr>
                <a:spLocks noChangeArrowheads="1"/>
              </p:cNvSpPr>
              <p:nvPr/>
            </p:nvSpPr>
            <p:spPr bwMode="auto">
              <a:xfrm>
                <a:off x="2517" y="1356"/>
                <a:ext cx="68" cy="67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Rectangle 188"/>
              <p:cNvSpPr>
                <a:spLocks noChangeArrowheads="1"/>
              </p:cNvSpPr>
              <p:nvPr/>
            </p:nvSpPr>
            <p:spPr bwMode="auto">
              <a:xfrm>
                <a:off x="2585" y="1356"/>
                <a:ext cx="68" cy="6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" name="Group 189"/>
            <p:cNvGrpSpPr>
              <a:grpSpLocks/>
            </p:cNvGrpSpPr>
            <p:nvPr/>
          </p:nvGrpSpPr>
          <p:grpSpPr bwMode="auto">
            <a:xfrm>
              <a:off x="4908" y="4462"/>
              <a:ext cx="558" cy="503"/>
              <a:chOff x="2517" y="1026"/>
              <a:chExt cx="408" cy="407"/>
            </a:xfrm>
          </p:grpSpPr>
          <p:sp>
            <p:nvSpPr>
              <p:cNvPr id="91" name="Rectangle 190"/>
              <p:cNvSpPr>
                <a:spLocks noChangeArrowheads="1"/>
              </p:cNvSpPr>
              <p:nvPr/>
            </p:nvSpPr>
            <p:spPr bwMode="auto">
              <a:xfrm>
                <a:off x="2517" y="1026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Rectangle 191"/>
              <p:cNvSpPr>
                <a:spLocks noChangeArrowheads="1"/>
              </p:cNvSpPr>
              <p:nvPr/>
            </p:nvSpPr>
            <p:spPr bwMode="auto">
              <a:xfrm>
                <a:off x="2585" y="1026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192"/>
              <p:cNvSpPr>
                <a:spLocks noChangeArrowheads="1"/>
              </p:cNvSpPr>
              <p:nvPr/>
            </p:nvSpPr>
            <p:spPr bwMode="auto">
              <a:xfrm>
                <a:off x="2517" y="1094"/>
                <a:ext cx="68" cy="67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Rectangle 193"/>
              <p:cNvSpPr>
                <a:spLocks noChangeArrowheads="1"/>
              </p:cNvSpPr>
              <p:nvPr/>
            </p:nvSpPr>
            <p:spPr bwMode="auto">
              <a:xfrm>
                <a:off x="2585" y="1094"/>
                <a:ext cx="68" cy="6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194"/>
              <p:cNvSpPr>
                <a:spLocks noChangeArrowheads="1"/>
              </p:cNvSpPr>
              <p:nvPr/>
            </p:nvSpPr>
            <p:spPr bwMode="auto">
              <a:xfrm>
                <a:off x="2653" y="1162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195"/>
              <p:cNvSpPr>
                <a:spLocks noChangeArrowheads="1"/>
              </p:cNvSpPr>
              <p:nvPr/>
            </p:nvSpPr>
            <p:spPr bwMode="auto">
              <a:xfrm>
                <a:off x="2721" y="1162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196"/>
              <p:cNvSpPr>
                <a:spLocks noChangeArrowheads="1"/>
              </p:cNvSpPr>
              <p:nvPr/>
            </p:nvSpPr>
            <p:spPr bwMode="auto">
              <a:xfrm>
                <a:off x="2653" y="1230"/>
                <a:ext cx="68" cy="67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197"/>
              <p:cNvSpPr>
                <a:spLocks noChangeArrowheads="1"/>
              </p:cNvSpPr>
              <p:nvPr/>
            </p:nvSpPr>
            <p:spPr bwMode="auto">
              <a:xfrm>
                <a:off x="2721" y="1230"/>
                <a:ext cx="68" cy="6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198"/>
              <p:cNvSpPr>
                <a:spLocks noChangeArrowheads="1"/>
              </p:cNvSpPr>
              <p:nvPr/>
            </p:nvSpPr>
            <p:spPr bwMode="auto">
              <a:xfrm>
                <a:off x="2789" y="1298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199"/>
              <p:cNvSpPr>
                <a:spLocks noChangeArrowheads="1"/>
              </p:cNvSpPr>
              <p:nvPr/>
            </p:nvSpPr>
            <p:spPr bwMode="auto">
              <a:xfrm>
                <a:off x="2857" y="1298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200"/>
              <p:cNvSpPr>
                <a:spLocks noChangeArrowheads="1"/>
              </p:cNvSpPr>
              <p:nvPr/>
            </p:nvSpPr>
            <p:spPr bwMode="auto">
              <a:xfrm>
                <a:off x="2789" y="1366"/>
                <a:ext cx="68" cy="67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201"/>
              <p:cNvSpPr>
                <a:spLocks noChangeArrowheads="1"/>
              </p:cNvSpPr>
              <p:nvPr/>
            </p:nvSpPr>
            <p:spPr bwMode="auto">
              <a:xfrm>
                <a:off x="2857" y="1366"/>
                <a:ext cx="68" cy="6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Rectangle 202"/>
              <p:cNvSpPr>
                <a:spLocks noChangeArrowheads="1"/>
              </p:cNvSpPr>
              <p:nvPr/>
            </p:nvSpPr>
            <p:spPr bwMode="auto">
              <a:xfrm>
                <a:off x="2653" y="1026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Rectangle 203"/>
              <p:cNvSpPr>
                <a:spLocks noChangeArrowheads="1"/>
              </p:cNvSpPr>
              <p:nvPr/>
            </p:nvSpPr>
            <p:spPr bwMode="auto">
              <a:xfrm>
                <a:off x="2721" y="1026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Rectangle 204"/>
              <p:cNvSpPr>
                <a:spLocks noChangeArrowheads="1"/>
              </p:cNvSpPr>
              <p:nvPr/>
            </p:nvSpPr>
            <p:spPr bwMode="auto">
              <a:xfrm>
                <a:off x="2653" y="1094"/>
                <a:ext cx="68" cy="67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Rectangle 205"/>
              <p:cNvSpPr>
                <a:spLocks noChangeArrowheads="1"/>
              </p:cNvSpPr>
              <p:nvPr/>
            </p:nvSpPr>
            <p:spPr bwMode="auto">
              <a:xfrm>
                <a:off x="2721" y="1094"/>
                <a:ext cx="68" cy="6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Rectangle 206"/>
              <p:cNvSpPr>
                <a:spLocks noChangeArrowheads="1"/>
              </p:cNvSpPr>
              <p:nvPr/>
            </p:nvSpPr>
            <p:spPr bwMode="auto">
              <a:xfrm>
                <a:off x="2789" y="1162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Rectangle 207"/>
              <p:cNvSpPr>
                <a:spLocks noChangeArrowheads="1"/>
              </p:cNvSpPr>
              <p:nvPr/>
            </p:nvSpPr>
            <p:spPr bwMode="auto">
              <a:xfrm>
                <a:off x="2857" y="1162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Rectangle 208"/>
              <p:cNvSpPr>
                <a:spLocks noChangeArrowheads="1"/>
              </p:cNvSpPr>
              <p:nvPr/>
            </p:nvSpPr>
            <p:spPr bwMode="auto">
              <a:xfrm>
                <a:off x="2789" y="1230"/>
                <a:ext cx="68" cy="67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Rectangle 209"/>
              <p:cNvSpPr>
                <a:spLocks noChangeArrowheads="1"/>
              </p:cNvSpPr>
              <p:nvPr/>
            </p:nvSpPr>
            <p:spPr bwMode="auto">
              <a:xfrm>
                <a:off x="2857" y="1230"/>
                <a:ext cx="68" cy="6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Rectangle 210"/>
              <p:cNvSpPr>
                <a:spLocks noChangeArrowheads="1"/>
              </p:cNvSpPr>
              <p:nvPr/>
            </p:nvSpPr>
            <p:spPr bwMode="auto">
              <a:xfrm>
                <a:off x="2789" y="1026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Rectangle 211"/>
              <p:cNvSpPr>
                <a:spLocks noChangeArrowheads="1"/>
              </p:cNvSpPr>
              <p:nvPr/>
            </p:nvSpPr>
            <p:spPr bwMode="auto">
              <a:xfrm>
                <a:off x="2857" y="1026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Rectangle 212"/>
              <p:cNvSpPr>
                <a:spLocks noChangeArrowheads="1"/>
              </p:cNvSpPr>
              <p:nvPr/>
            </p:nvSpPr>
            <p:spPr bwMode="auto">
              <a:xfrm>
                <a:off x="2789" y="1094"/>
                <a:ext cx="68" cy="67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Rectangle 213"/>
              <p:cNvSpPr>
                <a:spLocks noChangeArrowheads="1"/>
              </p:cNvSpPr>
              <p:nvPr/>
            </p:nvSpPr>
            <p:spPr bwMode="auto">
              <a:xfrm>
                <a:off x="2857" y="1094"/>
                <a:ext cx="68" cy="6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Rectangle 214"/>
              <p:cNvSpPr>
                <a:spLocks noChangeArrowheads="1"/>
              </p:cNvSpPr>
              <p:nvPr/>
            </p:nvSpPr>
            <p:spPr bwMode="auto">
              <a:xfrm>
                <a:off x="2517" y="1156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Rectangle 215"/>
              <p:cNvSpPr>
                <a:spLocks noChangeArrowheads="1"/>
              </p:cNvSpPr>
              <p:nvPr/>
            </p:nvSpPr>
            <p:spPr bwMode="auto">
              <a:xfrm>
                <a:off x="2585" y="1156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Rectangle 216"/>
              <p:cNvSpPr>
                <a:spLocks noChangeArrowheads="1"/>
              </p:cNvSpPr>
              <p:nvPr/>
            </p:nvSpPr>
            <p:spPr bwMode="auto">
              <a:xfrm>
                <a:off x="2517" y="1224"/>
                <a:ext cx="68" cy="67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Rectangle 217"/>
              <p:cNvSpPr>
                <a:spLocks noChangeArrowheads="1"/>
              </p:cNvSpPr>
              <p:nvPr/>
            </p:nvSpPr>
            <p:spPr bwMode="auto">
              <a:xfrm>
                <a:off x="2585" y="1224"/>
                <a:ext cx="68" cy="6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Rectangle 218"/>
              <p:cNvSpPr>
                <a:spLocks noChangeArrowheads="1"/>
              </p:cNvSpPr>
              <p:nvPr/>
            </p:nvSpPr>
            <p:spPr bwMode="auto">
              <a:xfrm>
                <a:off x="2653" y="1298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219"/>
              <p:cNvSpPr>
                <a:spLocks noChangeArrowheads="1"/>
              </p:cNvSpPr>
              <p:nvPr/>
            </p:nvSpPr>
            <p:spPr bwMode="auto">
              <a:xfrm>
                <a:off x="2721" y="1292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Rectangle 220"/>
              <p:cNvSpPr>
                <a:spLocks noChangeArrowheads="1"/>
              </p:cNvSpPr>
              <p:nvPr/>
            </p:nvSpPr>
            <p:spPr bwMode="auto">
              <a:xfrm>
                <a:off x="2653" y="1366"/>
                <a:ext cx="68" cy="67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221"/>
              <p:cNvSpPr>
                <a:spLocks noChangeArrowheads="1"/>
              </p:cNvSpPr>
              <p:nvPr/>
            </p:nvSpPr>
            <p:spPr bwMode="auto">
              <a:xfrm>
                <a:off x="2721" y="1360"/>
                <a:ext cx="68" cy="6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222"/>
              <p:cNvSpPr>
                <a:spLocks noChangeArrowheads="1"/>
              </p:cNvSpPr>
              <p:nvPr/>
            </p:nvSpPr>
            <p:spPr bwMode="auto">
              <a:xfrm>
                <a:off x="2517" y="1288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223"/>
              <p:cNvSpPr>
                <a:spLocks noChangeArrowheads="1"/>
              </p:cNvSpPr>
              <p:nvPr/>
            </p:nvSpPr>
            <p:spPr bwMode="auto">
              <a:xfrm>
                <a:off x="2585" y="1288"/>
                <a:ext cx="68" cy="68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224"/>
              <p:cNvSpPr>
                <a:spLocks noChangeArrowheads="1"/>
              </p:cNvSpPr>
              <p:nvPr/>
            </p:nvSpPr>
            <p:spPr bwMode="auto">
              <a:xfrm>
                <a:off x="2517" y="1356"/>
                <a:ext cx="68" cy="67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225"/>
              <p:cNvSpPr>
                <a:spLocks noChangeArrowheads="1"/>
              </p:cNvSpPr>
              <p:nvPr/>
            </p:nvSpPr>
            <p:spPr bwMode="auto">
              <a:xfrm>
                <a:off x="2585" y="1356"/>
                <a:ext cx="68" cy="6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9" name="Text Box 226"/>
            <p:cNvSpPr txBox="1">
              <a:spLocks noChangeArrowheads="1"/>
            </p:cNvSpPr>
            <p:nvPr/>
          </p:nvSpPr>
          <p:spPr bwMode="auto">
            <a:xfrm>
              <a:off x="4647" y="2511"/>
              <a:ext cx="958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b="1">
                  <a:latin typeface="Arial Narrow" pitchFamily="34" charset="0"/>
                </a:rPr>
                <a:t>Al particle</a:t>
              </a:r>
            </a:p>
          </p:txBody>
        </p:sp>
        <p:sp>
          <p:nvSpPr>
            <p:cNvPr id="80" name="Text Box 227"/>
            <p:cNvSpPr txBox="1">
              <a:spLocks noChangeArrowheads="1"/>
            </p:cNvSpPr>
            <p:nvPr/>
          </p:nvSpPr>
          <p:spPr bwMode="auto">
            <a:xfrm>
              <a:off x="4654" y="2824"/>
              <a:ext cx="1194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b="1">
                  <a:latin typeface="Arial Narrow" pitchFamily="34" charset="0"/>
                </a:rPr>
                <a:t>Al</a:t>
              </a:r>
              <a:r>
                <a:rPr lang="es-ES" b="1" baseline="-25000">
                  <a:latin typeface="Arial Narrow" pitchFamily="34" charset="0"/>
                </a:rPr>
                <a:t>2</a:t>
              </a:r>
              <a:r>
                <a:rPr lang="es-ES" b="1">
                  <a:latin typeface="Arial Narrow" pitchFamily="34" charset="0"/>
                </a:rPr>
                <a:t>O</a:t>
              </a:r>
              <a:r>
                <a:rPr lang="es-ES" b="1" baseline="-25000">
                  <a:latin typeface="Arial Narrow" pitchFamily="34" charset="0"/>
                </a:rPr>
                <a:t>3 </a:t>
              </a:r>
              <a:r>
                <a:rPr lang="es-ES" b="1">
                  <a:latin typeface="Arial Narrow" pitchFamily="34" charset="0"/>
                </a:rPr>
                <a:t>particle</a:t>
              </a:r>
              <a:endParaRPr lang="es-ES" b="1" baseline="-25000">
                <a:latin typeface="Arial Narrow" pitchFamily="34" charset="0"/>
              </a:endParaRPr>
            </a:p>
          </p:txBody>
        </p:sp>
        <p:sp>
          <p:nvSpPr>
            <p:cNvPr id="81" name="Text Box 228"/>
            <p:cNvSpPr txBox="1">
              <a:spLocks noChangeArrowheads="1"/>
            </p:cNvSpPr>
            <p:nvPr/>
          </p:nvSpPr>
          <p:spPr bwMode="auto">
            <a:xfrm>
              <a:off x="4332" y="5018"/>
              <a:ext cx="1613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000" b="1">
                  <a:latin typeface="Arial Narrow" pitchFamily="34" charset="0"/>
                </a:rPr>
                <a:t>Surface top view</a:t>
              </a:r>
            </a:p>
          </p:txBody>
        </p:sp>
        <p:sp>
          <p:nvSpPr>
            <p:cNvPr id="82" name="AutoShape 229"/>
            <p:cNvSpPr>
              <a:spLocks noChangeArrowheads="1"/>
            </p:cNvSpPr>
            <p:nvPr/>
          </p:nvSpPr>
          <p:spPr bwMode="auto">
            <a:xfrm>
              <a:off x="4427" y="2523"/>
              <a:ext cx="181" cy="22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AutoShape 230"/>
            <p:cNvSpPr>
              <a:spLocks noChangeArrowheads="1"/>
            </p:cNvSpPr>
            <p:nvPr/>
          </p:nvSpPr>
          <p:spPr bwMode="auto">
            <a:xfrm>
              <a:off x="4427" y="2841"/>
              <a:ext cx="181" cy="221"/>
            </a:xfrm>
            <a:prstGeom prst="cube">
              <a:avLst>
                <a:gd name="adj" fmla="val 25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AutoShape 231"/>
            <p:cNvSpPr>
              <a:spLocks noChangeArrowheads="1"/>
            </p:cNvSpPr>
            <p:nvPr/>
          </p:nvSpPr>
          <p:spPr bwMode="auto">
            <a:xfrm>
              <a:off x="3923" y="3521"/>
              <a:ext cx="352" cy="136"/>
            </a:xfrm>
            <a:prstGeom prst="rightArrow">
              <a:avLst>
                <a:gd name="adj1" fmla="val 50000"/>
                <a:gd name="adj2" fmla="val 64706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232"/>
            <p:cNvSpPr>
              <a:spLocks noChangeArrowheads="1"/>
            </p:cNvSpPr>
            <p:nvPr/>
          </p:nvSpPr>
          <p:spPr bwMode="auto">
            <a:xfrm>
              <a:off x="3980" y="4065"/>
              <a:ext cx="352" cy="136"/>
            </a:xfrm>
            <a:prstGeom prst="rightArrow">
              <a:avLst>
                <a:gd name="adj1" fmla="val 50000"/>
                <a:gd name="adj2" fmla="val 64706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AutoShape 233"/>
            <p:cNvSpPr>
              <a:spLocks noChangeArrowheads="1"/>
            </p:cNvSpPr>
            <p:nvPr/>
          </p:nvSpPr>
          <p:spPr bwMode="auto">
            <a:xfrm>
              <a:off x="3998" y="4473"/>
              <a:ext cx="352" cy="136"/>
            </a:xfrm>
            <a:prstGeom prst="rightArrow">
              <a:avLst>
                <a:gd name="adj1" fmla="val 50000"/>
                <a:gd name="adj2" fmla="val 64706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234"/>
            <p:cNvSpPr>
              <a:spLocks noChangeShapeType="1"/>
            </p:cNvSpPr>
            <p:nvPr/>
          </p:nvSpPr>
          <p:spPr bwMode="auto">
            <a:xfrm flipV="1">
              <a:off x="785" y="3748"/>
              <a:ext cx="3265" cy="9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Rectangle 235"/>
            <p:cNvSpPr>
              <a:spLocks noChangeArrowheads="1"/>
            </p:cNvSpPr>
            <p:nvPr/>
          </p:nvSpPr>
          <p:spPr bwMode="auto">
            <a:xfrm>
              <a:off x="4921" y="4321"/>
              <a:ext cx="89" cy="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Rectangle 236"/>
            <p:cNvSpPr>
              <a:spLocks noChangeArrowheads="1"/>
            </p:cNvSpPr>
            <p:nvPr/>
          </p:nvSpPr>
          <p:spPr bwMode="auto">
            <a:xfrm>
              <a:off x="4385" y="4321"/>
              <a:ext cx="89" cy="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Text Box 237"/>
            <p:cNvSpPr txBox="1">
              <a:spLocks noChangeArrowheads="1"/>
            </p:cNvSpPr>
            <p:nvPr/>
          </p:nvSpPr>
          <p:spPr bwMode="auto">
            <a:xfrm>
              <a:off x="4455" y="3135"/>
              <a:ext cx="1216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  <a:latin typeface="Arial Narrow" pitchFamily="34" charset="0"/>
                </a:rPr>
                <a:t>Gold coated</a:t>
              </a:r>
              <a:endParaRPr lang="es-ES" sz="2000" b="1">
                <a:solidFill>
                  <a:schemeClr val="accent2"/>
                </a:solidFill>
                <a:latin typeface="Arial Narrow" pitchFamily="34" charset="0"/>
              </a:endParaRPr>
            </a:p>
          </p:txBody>
        </p:sp>
      </p:grpSp>
      <p:sp>
        <p:nvSpPr>
          <p:cNvPr id="237" name="TextBox 236"/>
          <p:cNvSpPr txBox="1"/>
          <p:nvPr/>
        </p:nvSpPr>
        <p:spPr>
          <a:xfrm>
            <a:off x="7315200" y="5105400"/>
            <a:ext cx="15304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/>
            <a:r>
              <a:rPr lang="en-US" dirty="0" smtClean="0"/>
              <a:t>I. Montero</a:t>
            </a:r>
          </a:p>
          <a:p>
            <a:pPr marL="400050" indent="-400050"/>
            <a:r>
              <a:rPr lang="en-US" dirty="0" smtClean="0"/>
              <a:t>ICM-CSIC</a:t>
            </a:r>
          </a:p>
          <a:p>
            <a:pPr marL="400050" indent="-400050"/>
            <a:r>
              <a:rPr lang="en-US" dirty="0" smtClean="0"/>
              <a:t>(ESA research)</a:t>
            </a:r>
            <a:endParaRPr lang="en-US" dirty="0"/>
          </a:p>
        </p:txBody>
      </p:sp>
      <p:pic>
        <p:nvPicPr>
          <p:cNvPr id="23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533400"/>
            <a:ext cx="4178530" cy="2819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39" name="Rectangle 238"/>
          <p:cNvSpPr/>
          <p:nvPr/>
        </p:nvSpPr>
        <p:spPr>
          <a:xfrm>
            <a:off x="5029200" y="914400"/>
            <a:ext cx="259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diamond-like</a:t>
            </a:r>
          </a:p>
          <a:p>
            <a:r>
              <a:rPr lang="en-US" sz="2400" b="1" dirty="0"/>
              <a:t>c</a:t>
            </a:r>
            <a:r>
              <a:rPr lang="en-US" sz="2400" b="1" dirty="0" smtClean="0"/>
              <a:t>arbon (DLC)</a:t>
            </a:r>
            <a:endParaRPr lang="en-US" sz="2400" dirty="0"/>
          </a:p>
        </p:txBody>
      </p:sp>
      <p:sp>
        <p:nvSpPr>
          <p:cNvPr id="240" name="TextBox 239"/>
          <p:cNvSpPr txBox="1"/>
          <p:nvPr/>
        </p:nvSpPr>
        <p:spPr>
          <a:xfrm>
            <a:off x="5486400" y="1981200"/>
            <a:ext cx="822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/>
            <a:r>
              <a:rPr lang="en-US" dirty="0" smtClean="0"/>
              <a:t>S. Kato</a:t>
            </a:r>
          </a:p>
          <a:p>
            <a:pPr marL="400050" indent="-400050"/>
            <a:r>
              <a:rPr lang="en-US" dirty="0" smtClean="0"/>
              <a:t>(KEK)</a:t>
            </a:r>
            <a:endParaRPr lang="en-US" dirty="0"/>
          </a:p>
        </p:txBody>
      </p:sp>
      <p:sp>
        <p:nvSpPr>
          <p:cNvPr id="241" name="Title 1"/>
          <p:cNvSpPr txBox="1">
            <a:spLocks/>
          </p:cNvSpPr>
          <p:nvPr/>
        </p:nvSpPr>
        <p:spPr>
          <a:xfrm>
            <a:off x="0" y="0"/>
            <a:ext cx="9144000" cy="70237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latin typeface="+mj-lt"/>
                <a:ea typeface="+mj-ea"/>
                <a:cs typeface="+mj-cs"/>
              </a:rPr>
              <a:t>n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ovel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aec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-coatings presented at AEC’09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etwork structure</a:t>
            </a:r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49" name="Organization Chart 23"/>
          <p:cNvPicPr>
            <a:picLocks noChangeArrowheads="1"/>
          </p:cNvPicPr>
          <p:nvPr/>
        </p:nvPicPr>
        <p:blipFill>
          <a:blip r:embed="rId3" cstate="print"/>
          <a:srcRect l="-4211" r="-4086"/>
          <a:stretch>
            <a:fillRect/>
          </a:stretch>
        </p:blipFill>
        <p:spPr bwMode="auto">
          <a:xfrm>
            <a:off x="0" y="1371600"/>
            <a:ext cx="9144000" cy="42672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3219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304800" y="1327666"/>
            <a:ext cx="85344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>
                <a:latin typeface="Arial" pitchFamily="34" charset="0"/>
                <a:ea typeface="Times New Roman" pitchFamily="18" charset="0"/>
              </a:rPr>
              <a:t>j</a:t>
            </a:r>
            <a:r>
              <a:rPr lang="en-GB" sz="2400" dirty="0" smtClean="0">
                <a:latin typeface="Arial" pitchFamily="34" charset="0"/>
                <a:ea typeface="Times New Roman" pitchFamily="18" charset="0"/>
              </a:rPr>
              <a:t>oint organization of </a:t>
            </a:r>
            <a:r>
              <a:rPr lang="en-GB" sz="2400" b="1" dirty="0" smtClean="0">
                <a:solidFill>
                  <a:srgbClr val="3333FF"/>
                </a:solidFill>
                <a:latin typeface="Arial" pitchFamily="34" charset="0"/>
                <a:ea typeface="Times New Roman" pitchFamily="18" charset="0"/>
              </a:rPr>
              <a:t>LHC-CC09</a:t>
            </a:r>
            <a:r>
              <a:rPr lang="en-GB" sz="2400" dirty="0" smtClean="0">
                <a:latin typeface="Arial" pitchFamily="34" charset="0"/>
                <a:ea typeface="Times New Roman" pitchFamily="18" charset="0"/>
              </a:rPr>
              <a:t> together with </a:t>
            </a:r>
            <a:r>
              <a:rPr lang="en-GB" sz="2400" dirty="0" err="1" smtClean="0">
                <a:latin typeface="Arial" pitchFamily="34" charset="0"/>
                <a:ea typeface="Times New Roman" pitchFamily="18" charset="0"/>
              </a:rPr>
              <a:t>EuroLumi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4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sLHC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upgrade studies for Superconducting Proton </a:t>
            </a:r>
            <a:r>
              <a:rPr lang="en-GB" sz="2400" dirty="0" err="1" smtClean="0">
                <a:latin typeface="Arial" pitchFamily="34" charset="0"/>
                <a:ea typeface="Times New Roman" pitchFamily="18" charset="0"/>
              </a:rPr>
              <a:t>L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inac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endParaRPr lang="en-GB" sz="2400" dirty="0" smtClean="0">
              <a:latin typeface="Arial" pitchFamily="34" charset="0"/>
              <a:ea typeface="Times New Roman" pitchFamily="18" charset="0"/>
            </a:endParaRPr>
          </a:p>
          <a:p>
            <a:pPr marL="236538" marR="0" lvl="0" indent="-2365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GB" sz="2400" dirty="0" smtClean="0">
                <a:latin typeface="Arial" pitchFamily="34" charset="0"/>
                <a:ea typeface="Times New Roman" pitchFamily="18" charset="0"/>
              </a:rPr>
              <a:t>established </a:t>
            </a:r>
            <a:r>
              <a:rPr lang="en-GB" sz="2400" b="1" dirty="0" smtClean="0">
                <a:solidFill>
                  <a:srgbClr val="3333FF"/>
                </a:solidFill>
                <a:latin typeface="Arial" pitchFamily="34" charset="0"/>
                <a:ea typeface="Times New Roman" pitchFamily="18" charset="0"/>
              </a:rPr>
              <a:t>c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</a:rPr>
              <a:t>ontacts to European and worldwide experts on SRF </a:t>
            </a:r>
            <a:endParaRPr lang="en-GB" sz="2400" b="1" dirty="0" smtClean="0">
              <a:solidFill>
                <a:srgbClr val="3333FF"/>
              </a:solidFill>
              <a:latin typeface="Arial" pitchFamily="34" charset="0"/>
              <a:ea typeface="Times New Roman" pitchFamily="18" charset="0"/>
            </a:endParaRPr>
          </a:p>
          <a:p>
            <a:pPr marL="176213" marR="0" lvl="0" indent="-1762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GB" sz="2400" dirty="0" smtClean="0">
                <a:latin typeface="Arial" pitchFamily="34" charset="0"/>
                <a:ea typeface="Times New Roman" pitchFamily="18" charset="0"/>
              </a:rPr>
              <a:t> c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reated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</a:rPr>
              <a:t>international working group on SRF cavities and accessories</a:t>
            </a:r>
          </a:p>
          <a:p>
            <a:pPr marL="176213" marR="0" lvl="0" indent="-1762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sz="2400" dirty="0"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Members: CERN, CNRS-IPN-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Orsay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CEA-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Saclay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(France), BNL (USA), TRIUMF (Canada), and University of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Rostock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(Germany)</a:t>
            </a:r>
          </a:p>
          <a:p>
            <a:pPr marL="176213" marR="0" lvl="0" indent="-1762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sz="2400" dirty="0"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This working group participated in two SPL collaboration meetings. </a:t>
            </a:r>
            <a:r>
              <a:rPr lang="en-GB" sz="2400" dirty="0" smtClean="0">
                <a:latin typeface="Arial" pitchFamily="34" charset="0"/>
                <a:ea typeface="Times New Roman" pitchFamily="18" charset="0"/>
              </a:rPr>
              <a:t>3</a:t>
            </a:r>
            <a:r>
              <a:rPr lang="en-GB" sz="2400" baseline="30000" dirty="0" smtClean="0">
                <a:latin typeface="Arial" pitchFamily="34" charset="0"/>
                <a:ea typeface="Times New Roman" pitchFamily="18" charset="0"/>
              </a:rPr>
              <a:t>rd</a:t>
            </a:r>
            <a:r>
              <a:rPr lang="en-GB" sz="24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meeting is scheduled for November 2009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en-GB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3"/>
              </a:rPr>
              <a:t>http://indico.cern.ch/conferenceDisplay.py?confId=63935</a:t>
            </a:r>
            <a:r>
              <a:rPr kumimoji="0" lang="en-GB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28600"/>
            <a:ext cx="9525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RFTech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activities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AccNet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publications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917912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F. Zimmermann, CERN,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“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3"/>
              </a:rPr>
              <a:t>CERN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3"/>
              </a:rPr>
              <a:t> Upgrade Plans for the LHC and Its Injectors</a:t>
            </a:r>
            <a:r>
              <a:rPr lang="en-US" dirty="0" smtClean="0">
                <a:latin typeface="Arial" pitchFamily="34" charset="0"/>
                <a:ea typeface="Times New Roman" pitchFamily="18" charset="0"/>
              </a:rPr>
              <a:t>” ,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Proceedings EPS HEP2009 Krakow 17 July 2009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lang="de-DE" sz="1400" dirty="0" smtClean="0">
                <a:latin typeface="Arial" pitchFamily="34" charset="0"/>
                <a:ea typeface="Times New Roman" pitchFamily="18" charset="0"/>
              </a:rPr>
              <a:t> </a:t>
            </a:r>
            <a:endParaRPr lang="de-DE" sz="14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C. Bhat, FNAL;  F. Caspers, H. Damerau, S. Hancock, E. Mahner, F. Zimmermann, CERN</a:t>
            </a:r>
            <a:r>
              <a:rPr lang="en-US" sz="1200" dirty="0" smtClean="0">
                <a:latin typeface="Arial" pitchFamily="34" charset="0"/>
              </a:rPr>
              <a:t>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“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4"/>
              </a:rPr>
              <a:t>Stabilizing Effect of a Double-Harmonic RF System in the CERN PS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”</a:t>
            </a:r>
            <a:r>
              <a:rPr lang="en-US" sz="1200" dirty="0" smtClean="0">
                <a:latin typeface="Arial" pitchFamily="34" charset="0"/>
              </a:rPr>
              <a:t>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PAC'09 Vancouver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lang="en-US" sz="1400" dirty="0" smtClean="0">
                <a:latin typeface="Arial" pitchFamily="34" charset="0"/>
                <a:ea typeface="Times New Roman" pitchFamily="18" charset="0"/>
              </a:rPr>
              <a:t> </a:t>
            </a:r>
            <a:endParaRPr lang="en-US" sz="14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R.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Calaga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R. De-Maria, BNL; R.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Assmann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J.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Barranco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F.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Caspers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E.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Ciapala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T.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Linnecar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E.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Metral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Y. Sun, R. Tomas, J.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Tuckmantel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T.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Weiler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F. Zimmermann, CERN; N.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Solyak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V.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Yakovlev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FNAL; Y. Funakoshi, N. Kota, O.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Yukioshi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A. Morita, Y. Morita, KEK;         G. Burt, Lancaster U; J.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Qiang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LBNL; P .A. McIntosh, DL/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ASTeC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); A.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Seryi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Z. Li, L.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Xiao,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SLAC</a:t>
            </a:r>
            <a:r>
              <a:rPr lang="en-US" sz="1200" dirty="0" smtClean="0">
                <a:latin typeface="Arial" pitchFamily="34" charset="0"/>
              </a:rPr>
              <a:t>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“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5"/>
              </a:rPr>
              <a:t>Status of LHC Crab Cavity Simulations and Beam Studies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” </a:t>
            </a:r>
            <a:r>
              <a:rPr lang="en-US" sz="1200" dirty="0" smtClean="0">
                <a:latin typeface="Arial" pitchFamily="34" charset="0"/>
              </a:rPr>
              <a:t>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PAC'09 Vancouver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Y.-P. Sun, F. Zimmermann, R. Tomas, </a:t>
            </a:r>
            <a:r>
              <a:rPr lang="en-US" sz="1200" dirty="0">
                <a:latin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“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6"/>
              </a:rPr>
              <a:t>Tune Shift Due to Crossing Collision and Crab Collision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”</a:t>
            </a:r>
            <a:r>
              <a:rPr lang="en-US" sz="1200" dirty="0" smtClean="0">
                <a:latin typeface="Arial" pitchFamily="34" charset="0"/>
              </a:rPr>
              <a:t>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PAC'09 Vancouver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lang="en-US" sz="1400" dirty="0" smtClean="0">
                <a:latin typeface="Arial" pitchFamily="34" charset="0"/>
                <a:ea typeface="Times New Roman" pitchFamily="18" charset="0"/>
              </a:rPr>
              <a:t>  </a:t>
            </a:r>
            <a:endParaRPr lang="en-US" sz="14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Y.-P. Sun, R.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Assmann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J.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Barranco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R. Tomas, T.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Weiler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F. Zimmermann, CERN; R.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Calaga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BNL; A. Morita, KEK</a:t>
            </a:r>
            <a:r>
              <a:rPr lang="en-US" sz="1200" dirty="0" smtClean="0">
                <a:latin typeface="Arial" pitchFamily="34" charset="0"/>
              </a:rPr>
              <a:t>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“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7"/>
              </a:rPr>
              <a:t>Study with One Local Crab Cavity at IR4 for LHC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”,</a:t>
            </a:r>
            <a:r>
              <a:rPr lang="en-US" sz="1200" dirty="0">
                <a:latin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PAC'09 Vancouver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lang="en-US" sz="1400" dirty="0" smtClean="0">
                <a:latin typeface="Arial" pitchFamily="34" charset="0"/>
                <a:ea typeface="Times New Roman" pitchFamily="18" charset="0"/>
              </a:rPr>
              <a:t>  </a:t>
            </a:r>
            <a:endParaRPr lang="en-US" sz="14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J.P.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Koutchouk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F. Zimmermann, </a:t>
            </a:r>
            <a:r>
              <a:rPr lang="en-US" sz="1200" dirty="0">
                <a:latin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“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8"/>
              </a:rPr>
              <a:t>LHC Upgrade Sc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8"/>
              </a:rPr>
              <a:t>enarios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” </a:t>
            </a:r>
            <a:r>
              <a:rPr lang="fr-FR" dirty="0" smtClean="0"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PAC'09 Vancouver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AccNet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in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EuCARD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Newsletter no. 2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381000" y="762000"/>
            <a:ext cx="8305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F. Zimmermann, K.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Kahle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CERN</a:t>
            </a:r>
            <a:r>
              <a:rPr lang="en-US" sz="1400" dirty="0" smtClean="0">
                <a:latin typeface="Arial" pitchFamily="34" charset="0"/>
              </a:rPr>
              <a:t>,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3"/>
              </a:rPr>
              <a:t>“Start by probing the crab cavities”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lang="de-DE" sz="20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A. Caldwell, G. Xia, MPI München; K. Lotov, BINP; A. Pukhov, Heinrich-Heine-Universität Düsseldorf; R. Aßmann, K. Kahle, F. Zimmermann, CERN,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4"/>
              </a:rPr>
              <a:t>“Breaking news for Proton "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4"/>
              </a:rPr>
              <a:t>Surfatrons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4"/>
              </a:rPr>
              <a:t> "”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4" descr="eucard-cover_Page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00" y="2438400"/>
            <a:ext cx="6427284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856357"/>
            <a:ext cx="88392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3333FF"/>
                </a:solidFill>
              </a:rPr>
              <a:t>f</a:t>
            </a:r>
            <a:r>
              <a:rPr lang="en-GB" sz="2400" b="1" u="sng" dirty="0" smtClean="0">
                <a:solidFill>
                  <a:srgbClr val="3333FF"/>
                </a:solidFill>
              </a:rPr>
              <a:t>uture workshops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dirty="0" err="1" smtClean="0"/>
              <a:t>AccNet</a:t>
            </a:r>
            <a:r>
              <a:rPr lang="en-GB" sz="2400" dirty="0" smtClean="0"/>
              <a:t> </a:t>
            </a:r>
            <a:r>
              <a:rPr lang="en-GB" sz="2400" b="1" dirty="0" smtClean="0">
                <a:solidFill>
                  <a:srgbClr val="3333FF"/>
                </a:solidFill>
              </a:rPr>
              <a:t>mini-workshop </a:t>
            </a:r>
            <a:r>
              <a:rPr lang="en-GB" sz="2400" b="1" dirty="0">
                <a:solidFill>
                  <a:srgbClr val="3333FF"/>
                </a:solidFill>
              </a:rPr>
              <a:t>on crystal </a:t>
            </a:r>
            <a:r>
              <a:rPr lang="en-GB" sz="2400" b="1" dirty="0" smtClean="0">
                <a:solidFill>
                  <a:srgbClr val="3333FF"/>
                </a:solidFill>
              </a:rPr>
              <a:t>collimation</a:t>
            </a:r>
            <a:r>
              <a:rPr lang="en-GB" sz="2400" dirty="0" smtClean="0"/>
              <a:t>, 2</a:t>
            </a:r>
            <a:r>
              <a:rPr lang="en-GB" sz="2400" baseline="30000" dirty="0" smtClean="0"/>
              <a:t>nd</a:t>
            </a:r>
            <a:r>
              <a:rPr lang="en-GB" sz="2400" dirty="0" smtClean="0"/>
              <a:t> week  of Nov.’09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</a:t>
            </a:r>
            <a:r>
              <a:rPr lang="en-GB" sz="2400" dirty="0" err="1" smtClean="0"/>
              <a:t>RFTech</a:t>
            </a:r>
            <a:r>
              <a:rPr lang="en-GB" sz="2400" dirty="0" smtClean="0"/>
              <a:t> participation in 3</a:t>
            </a:r>
            <a:r>
              <a:rPr lang="en-GB" sz="2400" baseline="30000" dirty="0" smtClean="0"/>
              <a:t>rd</a:t>
            </a:r>
            <a:r>
              <a:rPr lang="en-GB" sz="2400" dirty="0" smtClean="0"/>
              <a:t> </a:t>
            </a:r>
            <a:r>
              <a:rPr lang="en-GB" sz="2400" b="1" dirty="0" smtClean="0">
                <a:solidFill>
                  <a:srgbClr val="3333FF"/>
                </a:solidFill>
              </a:rPr>
              <a:t>SPL meeting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workshop  on contributions </a:t>
            </a:r>
            <a:r>
              <a:rPr lang="en-GB" sz="2400" dirty="0"/>
              <a:t>from the high-energy physics </a:t>
            </a:r>
            <a:r>
              <a:rPr lang="en-GB" sz="2400" dirty="0" smtClean="0"/>
              <a:t>	community </a:t>
            </a:r>
            <a:r>
              <a:rPr lang="en-GB" sz="2400" dirty="0"/>
              <a:t>to </a:t>
            </a:r>
            <a:r>
              <a:rPr lang="en-GB" sz="2400" b="1" dirty="0">
                <a:solidFill>
                  <a:srgbClr val="3333FF"/>
                </a:solidFill>
              </a:rPr>
              <a:t>medical accelerator </a:t>
            </a:r>
            <a:r>
              <a:rPr lang="en-GB" sz="2400" b="1" dirty="0" smtClean="0">
                <a:solidFill>
                  <a:srgbClr val="3333FF"/>
                </a:solidFill>
              </a:rPr>
              <a:t>developments</a:t>
            </a:r>
            <a:r>
              <a:rPr lang="en-GB" sz="2400" dirty="0" smtClean="0"/>
              <a:t>, Feb.’10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</a:t>
            </a:r>
            <a:r>
              <a:rPr lang="en-GB" sz="2400" dirty="0" smtClean="0"/>
              <a:t>organization of the </a:t>
            </a:r>
            <a:r>
              <a:rPr lang="en-GB" sz="2400" b="1" dirty="0" smtClean="0">
                <a:solidFill>
                  <a:srgbClr val="3333FF"/>
                </a:solidFill>
              </a:rPr>
              <a:t>first </a:t>
            </a:r>
            <a:r>
              <a:rPr lang="en-GB" sz="2400" b="1" dirty="0" err="1" smtClean="0">
                <a:solidFill>
                  <a:srgbClr val="3333FF"/>
                </a:solidFill>
              </a:rPr>
              <a:t>RFTech</a:t>
            </a:r>
            <a:r>
              <a:rPr lang="en-GB" sz="2400" b="1" dirty="0" smtClean="0">
                <a:solidFill>
                  <a:srgbClr val="3333FF"/>
                </a:solidFill>
              </a:rPr>
              <a:t> workshop in 1</a:t>
            </a:r>
            <a:r>
              <a:rPr lang="en-GB" sz="2400" b="1" baseline="30000" dirty="0" smtClean="0">
                <a:solidFill>
                  <a:srgbClr val="3333FF"/>
                </a:solidFill>
              </a:rPr>
              <a:t>st</a:t>
            </a:r>
            <a:r>
              <a:rPr lang="en-GB" sz="2400" b="1" dirty="0" smtClean="0">
                <a:solidFill>
                  <a:srgbClr val="3333FF"/>
                </a:solidFill>
              </a:rPr>
              <a:t> quarter 2010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GB" sz="2400" dirty="0" smtClean="0"/>
              <a:t>workshop on </a:t>
            </a:r>
            <a:r>
              <a:rPr lang="en-GB" sz="2400" b="1" dirty="0" smtClean="0">
                <a:solidFill>
                  <a:srgbClr val="3333FF"/>
                </a:solidFill>
              </a:rPr>
              <a:t>plasma acceleration</a:t>
            </a:r>
            <a:r>
              <a:rPr lang="en-GB" sz="2400" dirty="0" smtClean="0"/>
              <a:t> in spring 2010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3333FF"/>
                </a:solidFill>
              </a:rPr>
              <a:t>major </a:t>
            </a:r>
            <a:r>
              <a:rPr lang="en-US" sz="2400" b="1" dirty="0" err="1" smtClean="0">
                <a:solidFill>
                  <a:srgbClr val="3333FF"/>
                </a:solidFill>
              </a:rPr>
              <a:t>EuroLumi</a:t>
            </a:r>
            <a:r>
              <a:rPr lang="en-US" sz="2400" b="1" dirty="0" smtClean="0">
                <a:solidFill>
                  <a:srgbClr val="3333FF"/>
                </a:solidFill>
              </a:rPr>
              <a:t> workshop</a:t>
            </a:r>
            <a:r>
              <a:rPr lang="en-US" sz="2400" dirty="0" smtClean="0"/>
              <a:t> on LHC upgrade spring or fall 2010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contributions to </a:t>
            </a:r>
            <a:r>
              <a:rPr lang="en-US" sz="2400" b="1" dirty="0" smtClean="0">
                <a:solidFill>
                  <a:srgbClr val="3333FF"/>
                </a:solidFill>
              </a:rPr>
              <a:t>CERN Chamonix’10 workshop </a:t>
            </a:r>
            <a:r>
              <a:rPr lang="en-US" sz="2400" dirty="0" smtClean="0"/>
              <a:t>(3 sessions on the</a:t>
            </a:r>
          </a:p>
          <a:p>
            <a:pPr lvl="1"/>
            <a:r>
              <a:rPr lang="en-US" sz="2400" dirty="0" smtClean="0"/>
              <a:t>LHC upgrade)</a:t>
            </a:r>
          </a:p>
          <a:p>
            <a:pPr marL="0" lvl="1" indent="58738"/>
            <a:r>
              <a:rPr lang="en-US" dirty="0" smtClean="0"/>
              <a:t> </a:t>
            </a:r>
          </a:p>
          <a:p>
            <a:pPr marL="0" lvl="1" indent="58738"/>
            <a:r>
              <a:rPr lang="en-US" sz="2400" b="1" u="sng" dirty="0" smtClean="0">
                <a:solidFill>
                  <a:srgbClr val="3333FF"/>
                </a:solidFill>
              </a:rPr>
              <a:t>major reviews of LHC upgrade scenarios</a:t>
            </a:r>
          </a:p>
          <a:p>
            <a:pPr marL="0" lvl="1" indent="58738">
              <a:buFont typeface="Arial" pitchFamily="34" charset="0"/>
              <a:buChar char="•"/>
            </a:pPr>
            <a:r>
              <a:rPr lang="en-US" sz="2400" dirty="0"/>
              <a:t>	</a:t>
            </a:r>
            <a:r>
              <a:rPr lang="en-US" sz="2400" dirty="0" smtClean="0"/>
              <a:t>beam parameters, magnet parameters, collimation limits</a:t>
            </a:r>
          </a:p>
          <a:p>
            <a:pPr marL="0" lvl="1" indent="58738">
              <a:buFont typeface="Arial" pitchFamily="34" charset="0"/>
              <a:buChar char="•"/>
            </a:pPr>
            <a:r>
              <a:rPr lang="en-US" sz="2400" dirty="0"/>
              <a:t>	</a:t>
            </a:r>
            <a:r>
              <a:rPr lang="en-US" sz="2400" dirty="0" smtClean="0"/>
              <a:t>luminosity evolution</a:t>
            </a:r>
          </a:p>
          <a:p>
            <a:pPr marL="0" lvl="1" indent="58738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           injector upgrade paths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AccNet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plans for next ~6 months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AccNet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conclusions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762000"/>
            <a:ext cx="8305800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C000"/>
                </a:solidFill>
              </a:rPr>
              <a:t>AccNet</a:t>
            </a:r>
            <a:r>
              <a:rPr lang="en-US" sz="3600" dirty="0" smtClean="0">
                <a:solidFill>
                  <a:srgbClr val="FFC000"/>
                </a:solidFill>
              </a:rPr>
              <a:t> start was excellent</a:t>
            </a:r>
          </a:p>
          <a:p>
            <a:r>
              <a:rPr lang="en-US" sz="3600" dirty="0" err="1" smtClean="0">
                <a:solidFill>
                  <a:srgbClr val="FFC000"/>
                </a:solidFill>
              </a:rPr>
              <a:t>EuroLumi</a:t>
            </a:r>
            <a:r>
              <a:rPr lang="en-US" sz="3600" dirty="0" smtClean="0">
                <a:solidFill>
                  <a:srgbClr val="FFC000"/>
                </a:solidFill>
              </a:rPr>
              <a:t> has big impact on LHC upgrade</a:t>
            </a:r>
          </a:p>
          <a:p>
            <a:r>
              <a:rPr lang="en-US" sz="3600" dirty="0"/>
              <a:t>	</a:t>
            </a:r>
            <a:r>
              <a:rPr lang="en-US" sz="2800" dirty="0" smtClean="0"/>
              <a:t>Crab Cavity Advisory Board,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 endorsement of LHC crab cavities,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 task force preparing SPS tests,</a:t>
            </a:r>
          </a:p>
          <a:p>
            <a:r>
              <a:rPr lang="en-US" sz="2800" dirty="0" smtClean="0"/>
              <a:t>	 LPA scenario, e-cloud impact,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 revision of </a:t>
            </a:r>
            <a:r>
              <a:rPr lang="en-US" sz="2800" dirty="0"/>
              <a:t>L</a:t>
            </a:r>
            <a:r>
              <a:rPr lang="en-US" sz="2800" dirty="0" smtClean="0"/>
              <a:t>HC upgrade plans</a:t>
            </a:r>
            <a:endParaRPr lang="en-US" sz="3600" dirty="0" smtClean="0"/>
          </a:p>
          <a:p>
            <a:r>
              <a:rPr lang="en-US" sz="3600" dirty="0" err="1" smtClean="0">
                <a:solidFill>
                  <a:srgbClr val="FFC000"/>
                </a:solidFill>
              </a:rPr>
              <a:t>RFTech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smtClean="0">
                <a:solidFill>
                  <a:srgbClr val="FFC000"/>
                </a:solidFill>
              </a:rPr>
              <a:t>approaching cruising speed</a:t>
            </a:r>
          </a:p>
          <a:p>
            <a:r>
              <a:rPr lang="en-US" sz="3600" dirty="0" err="1" smtClean="0">
                <a:solidFill>
                  <a:srgbClr val="FFC000"/>
                </a:solidFill>
              </a:rPr>
              <a:t>AccNet</a:t>
            </a:r>
            <a:r>
              <a:rPr lang="en-US" sz="3600" dirty="0" smtClean="0">
                <a:solidFill>
                  <a:srgbClr val="FFC000"/>
                </a:solidFill>
              </a:rPr>
              <a:t> is breaking new grounds</a:t>
            </a:r>
          </a:p>
          <a:p>
            <a:r>
              <a:rPr lang="en-US" sz="3600" dirty="0"/>
              <a:t>	</a:t>
            </a:r>
            <a:r>
              <a:rPr lang="en-US" sz="2800" dirty="0" smtClean="0"/>
              <a:t>medical accelerators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plasma acceleration,…</a:t>
            </a:r>
          </a:p>
          <a:p>
            <a:r>
              <a:rPr lang="en-US" sz="3600" dirty="0">
                <a:solidFill>
                  <a:srgbClr val="FFC000"/>
                </a:solidFill>
              </a:rPr>
              <a:t>s</a:t>
            </a:r>
            <a:r>
              <a:rPr lang="en-US" sz="3600" dirty="0" smtClean="0">
                <a:solidFill>
                  <a:srgbClr val="FFC000"/>
                </a:solidFill>
              </a:rPr>
              <a:t>ome organizational matters to be settled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cnet-logo-n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1143000"/>
            <a:ext cx="3887456" cy="1676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3429000"/>
            <a:ext cx="615937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/>
              <a:t>m</a:t>
            </a:r>
            <a:r>
              <a:rPr lang="en-US" sz="4800" b="1" dirty="0" smtClean="0"/>
              <a:t>akes a difference</a:t>
            </a:r>
          </a:p>
          <a:p>
            <a:pPr algn="ctr"/>
            <a:endParaRPr lang="en-US" sz="4400" dirty="0" smtClean="0"/>
          </a:p>
          <a:p>
            <a:pPr algn="ctr"/>
            <a:r>
              <a:rPr lang="en-US" sz="4400" i="1" dirty="0" smtClean="0"/>
              <a:t>for accelerators in Europe </a:t>
            </a:r>
          </a:p>
          <a:p>
            <a:pPr algn="ctr"/>
            <a:r>
              <a:rPr lang="en-US" sz="4400" i="1" dirty="0" smtClean="0"/>
              <a:t>and across the globe</a:t>
            </a:r>
            <a:endParaRPr lang="en-US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609600"/>
            <a:ext cx="9144000" cy="644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ja-JP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Task 1. </a:t>
            </a:r>
            <a:r>
              <a:rPr kumimoji="0" lang="en-GB" altLang="ja-JP" sz="16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AccNet</a:t>
            </a:r>
            <a:r>
              <a:rPr kumimoji="0" lang="en-GB" altLang="ja-JP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Coordination and communication</a:t>
            </a:r>
            <a:endParaRPr kumimoji="0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oversee and coordinate the </a:t>
            </a:r>
            <a:r>
              <a:rPr kumimoji="0" lang="en-GB" altLang="ja-JP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EuroLumi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RFTECH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networks;</a:t>
            </a:r>
            <a:r>
              <a:rPr kumimoji="0" lang="en-GB" altLang="ja-JP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ensure the consistency of </a:t>
            </a:r>
            <a:r>
              <a:rPr kumimoji="0" lang="en-GB" altLang="ja-JP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WP work according to the project plan;  organization of </a:t>
            </a:r>
            <a:r>
              <a:rPr kumimoji="0" lang="en-GB" altLang="ja-JP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AccNet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internal steering meetings;</a:t>
            </a:r>
            <a:r>
              <a:rPr kumimoji="0" lang="en-GB" altLang="ja-JP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reporting to project management; organization of activity workshops with</a:t>
            </a:r>
            <a:r>
              <a:rPr kumimoji="0" lang="en-GB" altLang="ja-JP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participants from inside and outside </a:t>
            </a:r>
            <a:r>
              <a:rPr kumimoji="0" lang="en-GB" altLang="ja-JP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tconsortium</a:t>
            </a:r>
            <a:endParaRPr kumimoji="0" lang="en-US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ja-JP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Task 2. </a:t>
            </a:r>
            <a:r>
              <a:rPr kumimoji="0" lang="en-GB" altLang="ja-JP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EuroLumi</a:t>
            </a:r>
            <a:endParaRPr kumimoji="0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European forum for discussing </a:t>
            </a:r>
            <a:r>
              <a:rPr kumimoji="0" lang="en-US" altLang="ja-JP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performance limitations of high-intensity high-brightness accelerators</a:t>
            </a: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with emphasis on </a:t>
            </a:r>
            <a:r>
              <a:rPr kumimoji="0" lang="en-US" altLang="ja-JP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hadron</a:t>
            </a: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facilitieshelp</a:t>
            </a: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analyze and optimize proposed upgrades;</a:t>
            </a:r>
            <a:r>
              <a:rPr kumimoji="0" lang="en-US" altLang="ja-JP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also explore advanced future schemes such as proton driven plasma acceleration and medical applications</a:t>
            </a:r>
            <a:r>
              <a:rPr kumimoji="0" lang="en-US" altLang="ja-JP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 accelerators;</a:t>
            </a:r>
            <a:r>
              <a:rPr kumimoji="0" lang="en-US" altLang="ja-JP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coordinate and integrate activities</a:t>
            </a:r>
            <a:r>
              <a:rPr kumimoji="0" lang="en-GB" altLang="ja-JP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 accelerator and particle physics communities towards </a:t>
            </a:r>
            <a:r>
              <a:rPr kumimoji="0" lang="en-GB" altLang="ja-JP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realizing full potential of LHC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by means of 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LHC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altLang="ja-JP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luminosity upgrades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</a:t>
            </a:r>
            <a:r>
              <a:rPr kumimoji="0" lang="en-GB" altLang="ja-JP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new or enhanced LHC injectors;</a:t>
            </a:r>
            <a:r>
              <a:rPr kumimoji="0" lang="en-GB" altLang="ja-JP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also support the </a:t>
            </a:r>
            <a:r>
              <a:rPr kumimoji="0" lang="en-GB" altLang="ja-JP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SIS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altLang="ja-JP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upgrade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the </a:t>
            </a:r>
            <a:r>
              <a:rPr kumimoji="0" lang="en-GB" altLang="ja-JP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FAIR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project at 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GSI</a:t>
            </a:r>
            <a:r>
              <a:rPr lang="en-US" altLang="ja-JP" sz="1600" dirty="0">
                <a:latin typeface="Arial" pitchFamily="34" charset="0"/>
                <a:ea typeface="Times New Roman" pitchFamily="18" charset="0"/>
              </a:rPr>
              <a:t> </a:t>
            </a:r>
            <a:r>
              <a:rPr lang="en-US" altLang="ja-JP" sz="1600" dirty="0" smtClean="0">
                <a:latin typeface="Arial" pitchFamily="34" charset="0"/>
                <a:ea typeface="Times New Roman" pitchFamily="18" charset="0"/>
              </a:rPr>
              <a:t>; </a:t>
            </a:r>
            <a:r>
              <a:rPr lang="en-GB" altLang="ja-JP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interface to US-LARP -</a:t>
            </a:r>
            <a:endParaRPr kumimoji="0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institutes with</a:t>
            </a:r>
            <a:r>
              <a:rPr kumimoji="0" lang="en-GB" altLang="ja-JP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interest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BINP (RU), BNL (USA), Bologna U (IT), CERN (International Organization), CI (UK), CINVESTAV (Mexico), CNRS-LAL (FR), CNRS-LPSC (FRS), CSIC-IFIC (ES), DESY (DE) , FNAL (USA), GSI (DE), IHEP (RU), INFN–LNF (IT), INFN-NA (IT), JINR (RU), KEK (JP), RCC KI (RU), LBNL (USA), MPP (DE), RHUL (UK), </a:t>
            </a:r>
            <a:r>
              <a:rPr kumimoji="0" lang="en-GB" altLang="ja-JP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Sannio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University (IT), SLAC (USA), STFC (UK), TEMF (DE), Texas A&amp;M (USA), TU Berlin (DE),  UJF (FR), UOM (M), UPSA (SE).</a:t>
            </a:r>
            <a:endParaRPr kumimoji="0" lang="en-US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ja-JP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Task 3. </a:t>
            </a:r>
            <a:r>
              <a:rPr kumimoji="0" lang="en-GB" altLang="ja-JP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RFTECH</a:t>
            </a:r>
            <a:r>
              <a:rPr kumimoji="0" lang="en-GB" altLang="ja-JP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coordinate and integrate the European development of </a:t>
            </a:r>
            <a:r>
              <a:rPr kumimoji="0" lang="en-GB" altLang="ja-JP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RF 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technology for future particle accelerators; all aspects of RF technology, e.g. klystron development, RF power distribution system, cavity design, and low-level RF system, for linear accelerators and storage rings, including transversely deflecting (crab) cavities and financial aspects such as costing tools</a:t>
            </a:r>
            <a:r>
              <a:rPr kumimoji="0" lang="en-GB" altLang="ja-JP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endParaRPr kumimoji="0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ja-JP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nstitutes with interest:: BNL (USA), CEA-DSM (FR), CERN (International Organization), CI (UK), CNRS-LPNHEP (FR), CNRS-LPSC (FR), DESY (DE) , FNAL (USA), GSI (DE), INFN –LNF (IT), JLAB (USA), KEK (JP), LBNL (USA), IFJ PAN (PO), SLAC (USA), STFC (UK), TEMF (DE), THALES (FR), TSDA (DE), </a:t>
            </a: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 Berlin (DE), 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TUL (PO), UJF (FR), UOM (M), UPSA (SE), UROS (DE), WUT (PO).</a:t>
            </a:r>
            <a:r>
              <a:rPr kumimoji="0" lang="en-GB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</a:t>
            </a:r>
            <a:endParaRPr kumimoji="0" lang="en-GB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asks &amp;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participants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9600"/>
            <a:ext cx="91440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 (invited) </a:t>
            </a:r>
            <a:r>
              <a:rPr lang="en-GB" sz="2400" b="1" dirty="0" smtClean="0">
                <a:solidFill>
                  <a:srgbClr val="3333FF"/>
                </a:solidFill>
              </a:rPr>
              <a:t>talks  at PAC 2009, </a:t>
            </a:r>
            <a:r>
              <a:rPr lang="en-GB" sz="2400" b="1" dirty="0">
                <a:solidFill>
                  <a:srgbClr val="3333FF"/>
                </a:solidFill>
              </a:rPr>
              <a:t>EPS HEP2009 &amp;</a:t>
            </a:r>
            <a:r>
              <a:rPr lang="en-GB" sz="2400" b="1" dirty="0" smtClean="0">
                <a:solidFill>
                  <a:srgbClr val="3333FF"/>
                </a:solidFill>
              </a:rPr>
              <a:t> LLRF09 </a:t>
            </a:r>
            <a:r>
              <a:rPr lang="en-GB" sz="2400" dirty="0"/>
              <a:t>c</a:t>
            </a:r>
            <a:r>
              <a:rPr lang="en-GB" sz="2400" dirty="0" smtClean="0"/>
              <a:t>onferences</a:t>
            </a: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b="1" dirty="0" err="1" smtClean="0">
                <a:solidFill>
                  <a:srgbClr val="3333FF"/>
                </a:solidFill>
              </a:rPr>
              <a:t>AccNet</a:t>
            </a:r>
            <a:r>
              <a:rPr lang="en-GB" sz="2400" b="1" dirty="0" smtClean="0">
                <a:solidFill>
                  <a:srgbClr val="3333FF"/>
                </a:solidFill>
              </a:rPr>
              <a:t> workshop </a:t>
            </a:r>
            <a:r>
              <a:rPr lang="en-GB" sz="2400" b="1" dirty="0">
                <a:solidFill>
                  <a:srgbClr val="3333FF"/>
                </a:solidFill>
              </a:rPr>
              <a:t>on LHC crab </a:t>
            </a:r>
            <a:r>
              <a:rPr lang="en-GB" sz="2400" b="1" dirty="0" smtClean="0">
                <a:solidFill>
                  <a:srgbClr val="3333FF"/>
                </a:solidFill>
              </a:rPr>
              <a:t>cavities</a:t>
            </a:r>
            <a:r>
              <a:rPr lang="en-GB" sz="2400" dirty="0" smtClean="0"/>
              <a:t>, LHC-CC09, September 2009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b="1" dirty="0" err="1" smtClean="0">
                <a:solidFill>
                  <a:srgbClr val="3333FF"/>
                </a:solidFill>
              </a:rPr>
              <a:t>AccNet-EuroLumi</a:t>
            </a:r>
            <a:r>
              <a:rPr lang="en-GB" sz="2400" b="1" dirty="0" smtClean="0">
                <a:solidFill>
                  <a:srgbClr val="3333FF"/>
                </a:solidFill>
              </a:rPr>
              <a:t> workshop </a:t>
            </a:r>
            <a:r>
              <a:rPr lang="en-GB" sz="2400" b="1" dirty="0">
                <a:solidFill>
                  <a:srgbClr val="3333FF"/>
                </a:solidFill>
              </a:rPr>
              <a:t>on </a:t>
            </a:r>
            <a:r>
              <a:rPr lang="en-GB" sz="2400" b="1" dirty="0" smtClean="0">
                <a:solidFill>
                  <a:srgbClr val="3333FF"/>
                </a:solidFill>
              </a:rPr>
              <a:t>anti-e-cloud coatings</a:t>
            </a:r>
            <a:r>
              <a:rPr lang="en-GB" sz="2400" dirty="0" smtClean="0"/>
              <a:t>, AEC’09, Oct ‘09 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b="1" dirty="0" err="1" smtClean="0">
                <a:solidFill>
                  <a:srgbClr val="3333FF"/>
                </a:solidFill>
              </a:rPr>
              <a:t>AccNet</a:t>
            </a:r>
            <a:r>
              <a:rPr lang="en-GB" sz="2400" b="1" dirty="0" smtClean="0">
                <a:solidFill>
                  <a:srgbClr val="3333FF"/>
                </a:solidFill>
              </a:rPr>
              <a:t> web site at LAL</a:t>
            </a:r>
            <a:r>
              <a:rPr lang="en-GB" sz="2400" dirty="0" smtClean="0"/>
              <a:t>, including possibility of editorial access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b="1" dirty="0" err="1" smtClean="0">
                <a:solidFill>
                  <a:srgbClr val="3333FF"/>
                </a:solidFill>
              </a:rPr>
              <a:t>AccNet</a:t>
            </a:r>
            <a:r>
              <a:rPr lang="en-GB" sz="2400" b="1" dirty="0" smtClean="0">
                <a:solidFill>
                  <a:srgbClr val="3333FF"/>
                </a:solidFill>
              </a:rPr>
              <a:t> mailing lists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b="1" dirty="0" smtClean="0">
                <a:solidFill>
                  <a:srgbClr val="3333FF"/>
                </a:solidFill>
              </a:rPr>
              <a:t>contact persons </a:t>
            </a:r>
            <a:r>
              <a:rPr lang="en-GB" sz="2400" dirty="0" smtClean="0"/>
              <a:t>from all participating institutes for both networks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b="1" dirty="0" smtClean="0">
                <a:solidFill>
                  <a:srgbClr val="3333FF"/>
                </a:solidFill>
              </a:rPr>
              <a:t>man </a:t>
            </a:r>
            <a:r>
              <a:rPr lang="en-GB" sz="2400" b="1" dirty="0">
                <a:solidFill>
                  <a:srgbClr val="3333FF"/>
                </a:solidFill>
              </a:rPr>
              <a:t>power and budget </a:t>
            </a:r>
            <a:r>
              <a:rPr lang="en-GB" sz="2400" b="1" dirty="0" smtClean="0">
                <a:solidFill>
                  <a:srgbClr val="3333FF"/>
                </a:solidFill>
              </a:rPr>
              <a:t>plans </a:t>
            </a:r>
            <a:r>
              <a:rPr lang="en-GB" sz="2400" dirty="0" smtClean="0"/>
              <a:t>(preliminary)</a:t>
            </a:r>
            <a:endParaRPr lang="en-GB" sz="2400" dirty="0"/>
          </a:p>
          <a:p>
            <a:pPr>
              <a:buFont typeface="Arial" pitchFamily="34" charset="0"/>
              <a:buChar char="•"/>
            </a:pPr>
            <a:r>
              <a:rPr lang="en-GB" sz="2400" b="1" dirty="0" smtClean="0"/>
              <a:t> </a:t>
            </a:r>
            <a:r>
              <a:rPr lang="en-GB" sz="2400" dirty="0" smtClean="0"/>
              <a:t>new</a:t>
            </a:r>
            <a:r>
              <a:rPr lang="en-GB" sz="2400" b="1" dirty="0" smtClean="0">
                <a:solidFill>
                  <a:srgbClr val="3333FF"/>
                </a:solidFill>
              </a:rPr>
              <a:t> contacts with plasma acceleration and medical accelerators</a:t>
            </a:r>
          </a:p>
          <a:p>
            <a:r>
              <a:rPr lang="en-GB" sz="1050" dirty="0" smtClean="0"/>
              <a:t>  </a:t>
            </a:r>
          </a:p>
          <a:p>
            <a:r>
              <a:rPr lang="en-GB" sz="2400" b="1" dirty="0" err="1" smtClean="0"/>
              <a:t>AccNet</a:t>
            </a:r>
            <a:r>
              <a:rPr lang="en-GB" sz="2400" b="1" dirty="0" smtClean="0"/>
              <a:t> dissemination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two </a:t>
            </a:r>
            <a:r>
              <a:rPr lang="en-GB" sz="2400" b="1" dirty="0" smtClean="0">
                <a:solidFill>
                  <a:srgbClr val="3333FF"/>
                </a:solidFill>
              </a:rPr>
              <a:t>articles </a:t>
            </a:r>
            <a:r>
              <a:rPr lang="en-GB" sz="2400" b="1" dirty="0">
                <a:solidFill>
                  <a:srgbClr val="3333FF"/>
                </a:solidFill>
              </a:rPr>
              <a:t>in </a:t>
            </a:r>
            <a:r>
              <a:rPr lang="en-GB" sz="2400" b="1" dirty="0" smtClean="0">
                <a:solidFill>
                  <a:srgbClr val="3333FF"/>
                </a:solidFill>
              </a:rPr>
              <a:t>2</a:t>
            </a:r>
            <a:r>
              <a:rPr lang="en-GB" sz="2400" b="1" baseline="30000" dirty="0" smtClean="0">
                <a:solidFill>
                  <a:srgbClr val="3333FF"/>
                </a:solidFill>
              </a:rPr>
              <a:t>nd</a:t>
            </a:r>
            <a:r>
              <a:rPr lang="en-GB" sz="2400" b="1" dirty="0" smtClean="0">
                <a:solidFill>
                  <a:srgbClr val="3333FF"/>
                </a:solidFill>
              </a:rPr>
              <a:t> </a:t>
            </a:r>
            <a:r>
              <a:rPr lang="en-GB" sz="2400" b="1" dirty="0" err="1" smtClean="0">
                <a:solidFill>
                  <a:srgbClr val="3333FF"/>
                </a:solidFill>
              </a:rPr>
              <a:t>EuCARD</a:t>
            </a:r>
            <a:r>
              <a:rPr lang="en-GB" sz="2400" b="1" dirty="0" smtClean="0">
                <a:solidFill>
                  <a:srgbClr val="3333FF"/>
                </a:solidFill>
              </a:rPr>
              <a:t> newsletter </a:t>
            </a:r>
            <a:r>
              <a:rPr lang="en-GB" sz="2400" dirty="0" smtClean="0"/>
              <a:t>(LHC-CC09+AccNet &amp;proton 	plasma acceleration </a:t>
            </a:r>
            <a:endParaRPr lang="en-GB" sz="2400" dirty="0"/>
          </a:p>
          <a:p>
            <a:pPr>
              <a:buFont typeface="Arial" pitchFamily="34" charset="0"/>
              <a:buChar char="•"/>
            </a:pPr>
            <a:r>
              <a:rPr lang="en-GB" sz="2400" dirty="0"/>
              <a:t> </a:t>
            </a:r>
            <a:r>
              <a:rPr lang="en-GB" sz="2400" dirty="0" smtClean="0"/>
              <a:t>two </a:t>
            </a:r>
            <a:r>
              <a:rPr lang="en-GB" sz="2400" b="1" dirty="0" smtClean="0">
                <a:solidFill>
                  <a:srgbClr val="3333FF"/>
                </a:solidFill>
              </a:rPr>
              <a:t>seminar </a:t>
            </a:r>
            <a:r>
              <a:rPr lang="en-GB" sz="2400" b="1" dirty="0">
                <a:solidFill>
                  <a:srgbClr val="3333FF"/>
                </a:solidFill>
              </a:rPr>
              <a:t>talks </a:t>
            </a:r>
            <a:r>
              <a:rPr lang="en-GB" sz="2400" dirty="0" smtClean="0"/>
              <a:t>at </a:t>
            </a:r>
            <a:r>
              <a:rPr lang="en-GB" sz="2400" dirty="0"/>
              <a:t>DESY and </a:t>
            </a:r>
            <a:r>
              <a:rPr lang="en-GB" sz="2400" dirty="0" smtClean="0"/>
              <a:t>University </a:t>
            </a:r>
            <a:r>
              <a:rPr lang="en-GB" sz="2400" dirty="0"/>
              <a:t>of </a:t>
            </a:r>
            <a:r>
              <a:rPr lang="en-GB" sz="2400" dirty="0" smtClean="0"/>
              <a:t>Heidelberg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</a:t>
            </a:r>
            <a:r>
              <a:rPr lang="en-GB" sz="2400" dirty="0" smtClean="0"/>
              <a:t>CERN </a:t>
            </a:r>
            <a:r>
              <a:rPr lang="en-GB" sz="2400" b="1" dirty="0" smtClean="0">
                <a:solidFill>
                  <a:srgbClr val="3333FF"/>
                </a:solidFill>
              </a:rPr>
              <a:t>Academic Training lecture series on LHC upgrade</a:t>
            </a:r>
            <a:endParaRPr lang="en-US" sz="2400" b="1" dirty="0">
              <a:solidFill>
                <a:srgbClr val="3333FF"/>
              </a:solidFill>
            </a:endParaRPr>
          </a:p>
          <a:p>
            <a:r>
              <a:rPr lang="en-GB" sz="1000" dirty="0" smtClean="0"/>
              <a:t>  </a:t>
            </a:r>
          </a:p>
          <a:p>
            <a:r>
              <a:rPr lang="en-GB" sz="2400" b="1" dirty="0" err="1" smtClean="0"/>
              <a:t>AccNet</a:t>
            </a:r>
            <a:r>
              <a:rPr lang="en-GB" sz="2400" b="1" dirty="0" smtClean="0"/>
              <a:t> outstanding issues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b="1" dirty="0" smtClean="0">
                <a:solidFill>
                  <a:srgbClr val="FF0000"/>
                </a:solidFill>
              </a:rPr>
              <a:t>publication </a:t>
            </a:r>
            <a:r>
              <a:rPr lang="en-GB" sz="2400" b="1" dirty="0">
                <a:solidFill>
                  <a:srgbClr val="FF0000"/>
                </a:solidFill>
              </a:rPr>
              <a:t>of </a:t>
            </a:r>
            <a:r>
              <a:rPr lang="en-GB" sz="2400" b="1" dirty="0" err="1">
                <a:solidFill>
                  <a:srgbClr val="FF0000"/>
                </a:solidFill>
              </a:rPr>
              <a:t>EuCARD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</a:rPr>
              <a:t>documents, man power changes, payments,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b="1" dirty="0" smtClean="0">
                <a:solidFill>
                  <a:srgbClr val="FF0000"/>
                </a:solidFill>
              </a:rPr>
              <a:t>reimbursement </a:t>
            </a:r>
            <a:r>
              <a:rPr lang="en-GB" sz="2400" b="1" dirty="0">
                <a:solidFill>
                  <a:srgbClr val="FF0000"/>
                </a:solidFill>
              </a:rPr>
              <a:t>procedures and rules, especially for external </a:t>
            </a:r>
            <a:r>
              <a:rPr lang="en-GB" sz="2400" b="1" dirty="0" smtClean="0">
                <a:solidFill>
                  <a:srgbClr val="FF0000"/>
                </a:solidFill>
              </a:rPr>
              <a:t>experts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AccNet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achievements &amp; issues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AccNet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deliverables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33400" y="838200"/>
            <a:ext cx="80772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D.4.1.1 -  </a:t>
            </a:r>
            <a:r>
              <a:rPr lang="en-GB" sz="2400" dirty="0">
                <a:latin typeface="Arial" pitchFamily="34" charset="0"/>
                <a:ea typeface="Times New Roman" pitchFamily="18" charset="0"/>
              </a:rPr>
              <a:t>C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ontinually updated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AccNet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web site 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3"/>
              </a:rPr>
              <a:t>http://accnet.lal.in2p3.fr/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)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D.4.2.1 - A continually updated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EuroLumi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web site (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4"/>
              </a:rPr>
              <a:t>http://accnet.lal.in2p3.fr/Tasks/Eurolumi/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/>
              <a:t>D.4.3.1 - A continually updated </a:t>
            </a:r>
            <a:r>
              <a:rPr lang="en-GB" sz="2400" dirty="0" err="1"/>
              <a:t>EuroLumi</a:t>
            </a:r>
            <a:r>
              <a:rPr lang="en-GB" sz="2400" dirty="0"/>
              <a:t> web site </a:t>
            </a:r>
            <a:r>
              <a:rPr lang="en-GB" sz="2400" dirty="0" smtClean="0"/>
              <a:t>(</a:t>
            </a:r>
            <a:r>
              <a:rPr lang="en-GB" sz="2400" u="sng" dirty="0">
                <a:hlinkClick r:id="rId5"/>
              </a:rPr>
              <a:t>http://accnet.lal.in2p3.fr/Tasks/Rftech/</a:t>
            </a:r>
            <a:r>
              <a:rPr lang="en-GB" sz="2400" dirty="0"/>
              <a:t> )</a:t>
            </a:r>
            <a:endParaRPr lang="en-GB" sz="2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4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 smtClean="0">
                <a:latin typeface="Arial" pitchFamily="34" charset="0"/>
                <a:ea typeface="Times New Roman" pitchFamily="18" charset="0"/>
              </a:rPr>
              <a:t>The  </a:t>
            </a:r>
            <a:r>
              <a:rPr lang="en-GB" sz="2400" dirty="0" err="1" smtClean="0">
                <a:latin typeface="Arial" pitchFamily="34" charset="0"/>
                <a:ea typeface="Times New Roman" pitchFamily="18" charset="0"/>
              </a:rPr>
              <a:t>AccNet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web sites are 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d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ocumented in a report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6"/>
              </a:rPr>
              <a:t>https://edms.cern.ch/file/1001866/4/EuCARD-Del-D4.1.1-D4.2.1-D4.3.1-1001866-v3.0.pdf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lang="en-GB" sz="24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The completed deliverables are publicly available from the web link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7"/>
              </a:rPr>
              <a:t>http://cern.ch/EuCARD/about/results/deliverables/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400" dirty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AccNet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milestones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609600"/>
            <a:ext cx="9144000" cy="871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M.4.1.1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–  1</a:t>
            </a:r>
            <a:r>
              <a:rPr kumimoji="0" lang="en-GB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st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</a:rPr>
              <a:t>RFTech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</a:rPr>
              <a:t> videoconference steering meeting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30 March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–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</a:rPr>
              <a:t>general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</a:rPr>
              <a:t>AccNet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</a:rPr>
              <a:t> Steering meeting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during this 2nd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EuCARD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Steering Committee meeting in November 2009 at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Frascati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M4.2.1: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–</a:t>
            </a:r>
            <a:r>
              <a:rPr lang="en-US" sz="2400" dirty="0" smtClean="0">
                <a:latin typeface="Arial" pitchFamily="34" charset="0"/>
                <a:ea typeface="Times New Roman" pitchFamily="18" charset="0"/>
              </a:rPr>
              <a:t> 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nstead of a general annual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EuroLumi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workshop,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</a:rPr>
              <a:t>3-5 topical mini-workshops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are being organized and supported during this first year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high efficiency of topical workshops;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minimum interference with LHC consolidation and re-commissioning):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</a:rPr>
              <a:t>LHC-CC09, AEC’09,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</a:rPr>
              <a:t> CrystalCollimation’09, medical applications, proton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</a:rPr>
              <a:t>plasma acceleration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–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first major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EuroLumi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workshop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in spring or fall 2010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2400" dirty="0">
              <a:latin typeface="Arial" pitchFamily="34" charset="0"/>
              <a:ea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M4.3.1: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–</a:t>
            </a:r>
            <a:r>
              <a:rPr lang="en-US" sz="24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Annual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</a:rPr>
              <a:t>RFTECH workshop. Deadline March 2010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(month 12).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2400" dirty="0">
              <a:latin typeface="Arial" pitchFamily="34" charset="0"/>
              <a:ea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4000" dirty="0">
              <a:latin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AccNet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man power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838200"/>
            <a:ext cx="8402300" cy="6617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originally  </a:t>
            </a:r>
            <a:r>
              <a:rPr lang="en-US" sz="2800" dirty="0" smtClean="0"/>
              <a:t>1 person-month / year / coordinator  </a:t>
            </a:r>
            <a:endParaRPr lang="en-US" sz="2800" dirty="0" smtClean="0"/>
          </a:p>
          <a:p>
            <a:r>
              <a:rPr lang="en-US" sz="2800" dirty="0" smtClean="0"/>
              <a:t>	</a:t>
            </a:r>
            <a:r>
              <a:rPr lang="en-US" sz="2800" dirty="0" smtClean="0"/>
              <a:t>(</a:t>
            </a:r>
            <a:r>
              <a:rPr lang="en-US" sz="2800" dirty="0" smtClean="0"/>
              <a:t>12 </a:t>
            </a:r>
            <a:r>
              <a:rPr lang="en-US" sz="2800" dirty="0" smtClean="0"/>
              <a:t>person months</a:t>
            </a:r>
            <a:r>
              <a:rPr lang="en-US" sz="2800" dirty="0" smtClean="0"/>
              <a:t> for CERN)</a:t>
            </a:r>
            <a:endParaRPr lang="en-US" sz="16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CERN man power cut </a:t>
            </a:r>
            <a:r>
              <a:rPr lang="en-US" sz="2800" dirty="0" smtClean="0"/>
              <a:t>to 11 person-months during the </a:t>
            </a:r>
            <a:endParaRPr lang="en-US" sz="2800" dirty="0" smtClean="0"/>
          </a:p>
          <a:p>
            <a:r>
              <a:rPr lang="en-US" sz="2800" dirty="0" smtClean="0"/>
              <a:t>	proposal iteration</a:t>
            </a:r>
            <a:endParaRPr lang="en-US" sz="16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integration </a:t>
            </a:r>
            <a:r>
              <a:rPr lang="en-US" sz="2800" dirty="0" smtClean="0"/>
              <a:t>of SRF test facilities (</a:t>
            </a:r>
            <a:r>
              <a:rPr lang="en-US" sz="2800" dirty="0" err="1" smtClean="0"/>
              <a:t>addt’l</a:t>
            </a:r>
            <a:r>
              <a:rPr lang="en-US" sz="2800" dirty="0" smtClean="0"/>
              <a:t> coordinator</a:t>
            </a:r>
            <a:r>
              <a:rPr lang="en-US" sz="2800" dirty="0" smtClean="0"/>
              <a:t>)</a:t>
            </a:r>
            <a:endParaRPr lang="en-US" sz="1600" dirty="0"/>
          </a:p>
          <a:p>
            <a:r>
              <a:rPr lang="en-US" sz="2800" dirty="0" smtClean="0"/>
              <a:t>	at </a:t>
            </a:r>
            <a:r>
              <a:rPr lang="en-US" sz="2800" dirty="0" smtClean="0"/>
              <a:t>CERN </a:t>
            </a:r>
            <a:r>
              <a:rPr lang="en-US" sz="2800" dirty="0" err="1" smtClean="0"/>
              <a:t>rematching</a:t>
            </a:r>
            <a:r>
              <a:rPr lang="en-US" sz="2800" dirty="0" smtClean="0"/>
              <a:t>  of budget and FTE</a:t>
            </a:r>
          </a:p>
          <a:p>
            <a:r>
              <a:rPr lang="en-US" sz="2800" dirty="0" smtClean="0"/>
              <a:t>	(~</a:t>
            </a:r>
            <a:r>
              <a:rPr lang="en-US" sz="2800" dirty="0" smtClean="0"/>
              <a:t>2% of FTE per coordinating task)</a:t>
            </a:r>
          </a:p>
          <a:p>
            <a:r>
              <a:rPr lang="en-US" sz="1600" dirty="0" smtClean="0"/>
              <a:t> </a:t>
            </a:r>
            <a:endParaRPr lang="en-US" sz="16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Grant </a:t>
            </a:r>
            <a:r>
              <a:rPr lang="en-US" sz="2800" dirty="0" smtClean="0"/>
              <a:t>Agreement Annex I:</a:t>
            </a:r>
          </a:p>
          <a:p>
            <a:r>
              <a:rPr lang="en-US" sz="2800" dirty="0" smtClean="0"/>
              <a:t> </a:t>
            </a:r>
            <a:r>
              <a:rPr lang="en-US" sz="2800" dirty="0" smtClean="0"/>
              <a:t> </a:t>
            </a:r>
            <a:r>
              <a:rPr lang="en-US" sz="2800" dirty="0" smtClean="0"/>
              <a:t>CERN </a:t>
            </a:r>
            <a:r>
              <a:rPr lang="en-US" sz="2800" dirty="0" smtClean="0"/>
              <a:t>11 p-m, CNRS 4 p-m, DESY 3.6 p-m, UJF 5.6 p-m</a:t>
            </a:r>
          </a:p>
          <a:p>
            <a:r>
              <a:rPr lang="en-US" sz="2800" dirty="0" smtClean="0"/>
              <a:t> (</a:t>
            </a:r>
            <a:r>
              <a:rPr lang="en-US" sz="2800" dirty="0" smtClean="0"/>
              <a:t>4-5 </a:t>
            </a:r>
            <a:r>
              <a:rPr lang="en-US" sz="2800" dirty="0" err="1" smtClean="0"/>
              <a:t>coord.’s</a:t>
            </a:r>
            <a:r>
              <a:rPr lang="en-US" sz="2800" dirty="0" smtClean="0"/>
              <a:t>, 	1 </a:t>
            </a:r>
            <a:r>
              <a:rPr lang="en-US" sz="2800" dirty="0" err="1" smtClean="0"/>
              <a:t>coord</a:t>
            </a:r>
            <a:r>
              <a:rPr lang="en-US" sz="2800" dirty="0" smtClean="0"/>
              <a:t>., 	1 </a:t>
            </a:r>
            <a:r>
              <a:rPr lang="en-US" sz="2800" dirty="0" err="1" smtClean="0"/>
              <a:t>coord</a:t>
            </a:r>
            <a:r>
              <a:rPr lang="en-US" sz="2800" dirty="0" smtClean="0"/>
              <a:t>., 	1 </a:t>
            </a:r>
            <a:r>
              <a:rPr lang="en-US" sz="2800" dirty="0" err="1" smtClean="0"/>
              <a:t>coord</a:t>
            </a:r>
            <a:r>
              <a:rPr lang="en-US" sz="2800" dirty="0" smtClean="0"/>
              <a:t>.)</a:t>
            </a:r>
          </a:p>
          <a:p>
            <a:r>
              <a:rPr lang="en-US" sz="1600" dirty="0" smtClean="0"/>
              <a:t> </a:t>
            </a:r>
            <a:endParaRPr lang="en-US" sz="16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RFTech</a:t>
            </a:r>
            <a:r>
              <a:rPr lang="en-US" sz="2800" dirty="0" smtClean="0"/>
              <a:t> </a:t>
            </a:r>
            <a:r>
              <a:rPr lang="en-US" sz="2800" dirty="0" smtClean="0"/>
              <a:t>total coordinating manpower: 60 h (3 institutes)</a:t>
            </a:r>
          </a:p>
          <a:p>
            <a:r>
              <a:rPr lang="en-US" sz="2800" dirty="0" smtClean="0"/>
              <a:t>  (</a:t>
            </a:r>
            <a:r>
              <a:rPr lang="en-US" sz="2800" dirty="0" smtClean="0"/>
              <a:t>of which 16 h for CERN)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1295400"/>
          <a:ext cx="8915402" cy="3901440"/>
        </p:xfrm>
        <a:graphic>
          <a:graphicData uri="http://schemas.openxmlformats.org/drawingml/2006/table">
            <a:tbl>
              <a:tblPr/>
              <a:tblGrid>
                <a:gridCol w="1600200"/>
                <a:gridCol w="533400"/>
                <a:gridCol w="457202"/>
                <a:gridCol w="533398"/>
                <a:gridCol w="4932682"/>
                <a:gridCol w="162560"/>
                <a:gridCol w="162560"/>
                <a:gridCol w="533400"/>
              </a:tblGrid>
              <a:tr h="377662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MS Mincho"/>
                          <a:cs typeface="Times New Roman"/>
                        </a:rPr>
                        <a:t>Period:</a:t>
                      </a:r>
                      <a:endParaRPr lang="en-US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MS Mincho"/>
                          <a:cs typeface="Times New Roman"/>
                        </a:rPr>
                        <a:t>1.04.2009 - 30.09.2009</a:t>
                      </a:r>
                      <a:endParaRPr lang="en-US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6597">
                <a:tc gridSpan="5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MS Mincho"/>
                          <a:cs typeface="Times New Roman"/>
                        </a:rPr>
                        <a:t>Task 1 of WP 4</a:t>
                      </a:r>
                      <a:endParaRPr lang="en-US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3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3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3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662">
                <a:tc gridSpan="3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en-US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"/>
                          <a:ea typeface="MS Mincho"/>
                          <a:cs typeface="Times New Roman"/>
                        </a:rPr>
                        <a:t>man-power used </a:t>
                      </a:r>
                      <a:endParaRPr lang="en-US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6494">
                <a:tc gridSpan="3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"/>
                          <a:ea typeface="MS Mincho"/>
                          <a:cs typeface="Times New Roman"/>
                        </a:rPr>
                        <a:t>CERN</a:t>
                      </a:r>
                      <a:endParaRPr lang="en-US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400" strike="noStrike" baseline="0" dirty="0" smtClean="0">
                          <a:latin typeface="Arial"/>
                          <a:ea typeface="MS Mincho"/>
                          <a:cs typeface="Times New Roman"/>
                        </a:rPr>
                        <a:t>40% </a:t>
                      </a:r>
                      <a:r>
                        <a:rPr lang="en-US" sz="2400" dirty="0" smtClean="0">
                          <a:latin typeface="Arial"/>
                          <a:ea typeface="MS Mincho"/>
                          <a:cs typeface="Times New Roman"/>
                        </a:rPr>
                        <a:t>(0.60 of 1.52 person-months</a:t>
                      </a:r>
                      <a:r>
                        <a:rPr lang="en-US" sz="2400" dirty="0">
                          <a:latin typeface="Arial"/>
                          <a:ea typeface="MS Mincho"/>
                          <a:cs typeface="Times New Roman"/>
                        </a:rPr>
                        <a:t>)</a:t>
                      </a:r>
                      <a:endParaRPr lang="en-US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6494">
                <a:tc gridSpan="3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"/>
                          <a:ea typeface="MS Mincho"/>
                          <a:cs typeface="Times New Roman"/>
                        </a:rPr>
                        <a:t>CNRS</a:t>
                      </a:r>
                      <a:endParaRPr lang="en-US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Arial"/>
                          <a:ea typeface="MS Mincho"/>
                          <a:cs typeface="Times New Roman"/>
                        </a:rPr>
                        <a:t>100%? </a:t>
                      </a:r>
                      <a:r>
                        <a:rPr lang="en-US" sz="2400" dirty="0">
                          <a:latin typeface="Arial"/>
                          <a:ea typeface="MS Mincho"/>
                          <a:cs typeface="Times New Roman"/>
                        </a:rPr>
                        <a:t>(of </a:t>
                      </a:r>
                      <a:r>
                        <a:rPr lang="en-US" sz="2400" dirty="0" smtClean="0">
                          <a:latin typeface="Arial"/>
                          <a:ea typeface="MS Mincho"/>
                          <a:cs typeface="Times New Roman"/>
                        </a:rPr>
                        <a:t>0.50 </a:t>
                      </a:r>
                      <a:r>
                        <a:rPr lang="en-US" sz="2400" dirty="0">
                          <a:latin typeface="Arial"/>
                          <a:ea typeface="MS Mincho"/>
                          <a:cs typeface="Times New Roman"/>
                        </a:rPr>
                        <a:t>person-months)</a:t>
                      </a:r>
                      <a:endParaRPr lang="en-US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6494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MS Mincho"/>
                          <a:cs typeface="Times New Roman"/>
                        </a:rPr>
                        <a:t>DESY</a:t>
                      </a:r>
                      <a:endParaRPr lang="en-US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/>
                          <a:ea typeface="MS Mincho"/>
                          <a:cs typeface="Times New Roman"/>
                        </a:rPr>
                        <a:t>61% (of 0.45 person-months)</a:t>
                      </a:r>
                      <a:endParaRPr lang="en-US" sz="3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2234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"/>
                          <a:ea typeface="MS Mincho"/>
                          <a:cs typeface="Times New Roman"/>
                        </a:rPr>
                        <a:t>UJF</a:t>
                      </a:r>
                      <a:endParaRPr lang="en-US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MS Mincho"/>
                          <a:cs typeface="Times New Roman"/>
                        </a:rPr>
                        <a:t>61% (of 0.70 person-months)</a:t>
                      </a:r>
                      <a:endParaRPr kumimoji="0" lang="en-US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125">
                <a:tc gridSpan="3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AccNet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man power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 rot="21103529">
            <a:off x="1322717" y="5229819"/>
            <a:ext cx="4760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n</a:t>
            </a:r>
            <a:r>
              <a:rPr lang="en-US" sz="2800" i="1" dirty="0" smtClean="0">
                <a:solidFill>
                  <a:srgbClr val="FF0000"/>
                </a:solidFill>
              </a:rPr>
              <a:t>umbers in IR should be revised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1120179">
            <a:off x="499898" y="5750933"/>
            <a:ext cx="7743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I do not understand how the CERN budget numbers add up?!</a:t>
            </a:r>
            <a:endParaRPr lang="en-US" sz="24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AccNet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expenses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896" y="1066800"/>
            <a:ext cx="8979125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p</a:t>
            </a:r>
            <a:r>
              <a:rPr lang="en-US" sz="2800" dirty="0" smtClean="0"/>
              <a:t>er diem for </a:t>
            </a:r>
            <a:r>
              <a:rPr lang="en-US" sz="2800" b="1" dirty="0" smtClean="0">
                <a:solidFill>
                  <a:srgbClr val="3333FF"/>
                </a:solidFill>
              </a:rPr>
              <a:t>Mexican summer student </a:t>
            </a:r>
            <a:r>
              <a:rPr lang="en-US" sz="2800" dirty="0" smtClean="0"/>
              <a:t>H. Maury (2 months)</a:t>
            </a:r>
          </a:p>
          <a:p>
            <a:r>
              <a:rPr lang="en-US" sz="700" dirty="0" smtClean="0"/>
              <a:t> </a:t>
            </a:r>
          </a:p>
          <a:p>
            <a:r>
              <a:rPr lang="en-US" sz="2800" dirty="0" smtClean="0"/>
              <a:t>travel support of </a:t>
            </a:r>
            <a:r>
              <a:rPr lang="en-US" sz="2800" b="1" dirty="0" smtClean="0">
                <a:solidFill>
                  <a:srgbClr val="3333FF"/>
                </a:solidFill>
              </a:rPr>
              <a:t>CCAB member </a:t>
            </a:r>
            <a:r>
              <a:rPr lang="en-US" sz="2800" dirty="0" smtClean="0"/>
              <a:t>Georg </a:t>
            </a:r>
            <a:r>
              <a:rPr lang="en-US" sz="2800" dirty="0" err="1" smtClean="0"/>
              <a:t>Hoffstaetter</a:t>
            </a:r>
            <a:r>
              <a:rPr lang="en-US" sz="2800" dirty="0" smtClean="0"/>
              <a:t>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for LHC-CC09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t</a:t>
            </a:r>
            <a:r>
              <a:rPr lang="en-US" sz="2800" dirty="0" smtClean="0"/>
              <a:t>ravel support of </a:t>
            </a:r>
            <a:r>
              <a:rPr lang="en-US" sz="2800" b="1" dirty="0" smtClean="0">
                <a:solidFill>
                  <a:srgbClr val="3333FF"/>
                </a:solidFill>
              </a:rPr>
              <a:t>visiting expert </a:t>
            </a:r>
            <a:r>
              <a:rPr lang="en-US" sz="2800" dirty="0" smtClean="0"/>
              <a:t>David </a:t>
            </a:r>
            <a:r>
              <a:rPr lang="en-US" sz="2800" dirty="0" err="1" smtClean="0"/>
              <a:t>Seebacher</a:t>
            </a:r>
            <a:r>
              <a:rPr lang="en-US" sz="2800" dirty="0" smtClean="0"/>
              <a:t> for AEC’09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</a:t>
            </a:r>
            <a:r>
              <a:rPr lang="en-US" sz="2800" dirty="0" smtClean="0"/>
              <a:t>oderate </a:t>
            </a:r>
            <a:r>
              <a:rPr lang="en-US" sz="2800" b="1" dirty="0" smtClean="0">
                <a:solidFill>
                  <a:srgbClr val="3333FF"/>
                </a:solidFill>
              </a:rPr>
              <a:t>support for </a:t>
            </a:r>
            <a:r>
              <a:rPr lang="en-US" sz="2800" dirty="0" smtClean="0"/>
              <a:t>LHC-CC09 and AEC’09 </a:t>
            </a:r>
            <a:r>
              <a:rPr lang="en-US" sz="2800" b="1" dirty="0" smtClean="0">
                <a:solidFill>
                  <a:srgbClr val="3333FF"/>
                </a:solidFill>
              </a:rPr>
              <a:t>workshops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3333FF"/>
                </a:solidFill>
              </a:rPr>
              <a:t>travel expenses </a:t>
            </a:r>
            <a:r>
              <a:rPr lang="en-US" sz="2800" dirty="0" smtClean="0"/>
              <a:t>for 4 persons (DESY, WUT) attending </a:t>
            </a:r>
            <a:r>
              <a:rPr lang="en-US" sz="2800" b="1" dirty="0" smtClean="0">
                <a:solidFill>
                  <a:srgbClr val="3333FF"/>
                </a:solidFill>
              </a:rPr>
              <a:t>LLRF’09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t</a:t>
            </a:r>
            <a:r>
              <a:rPr lang="en-US" sz="2800" dirty="0" smtClean="0"/>
              <a:t>ravel costs of coordinators for attending </a:t>
            </a:r>
            <a:r>
              <a:rPr lang="en-US" sz="2800" b="1" dirty="0" smtClean="0">
                <a:solidFill>
                  <a:srgbClr val="3333FF"/>
                </a:solidFill>
              </a:rPr>
              <a:t>2</a:t>
            </a:r>
            <a:r>
              <a:rPr lang="en-US" sz="2800" b="1" baseline="30000" dirty="0" smtClean="0">
                <a:solidFill>
                  <a:srgbClr val="3333FF"/>
                </a:solidFill>
              </a:rPr>
              <a:t>nd</a:t>
            </a:r>
            <a:r>
              <a:rPr lang="en-US" sz="2800" b="1" dirty="0" smtClean="0">
                <a:solidFill>
                  <a:srgbClr val="3333FF"/>
                </a:solidFill>
              </a:rPr>
              <a:t> SC mtg.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44116" y="5638800"/>
            <a:ext cx="87175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</a:rPr>
              <a:t>h</a:t>
            </a:r>
            <a:r>
              <a:rPr lang="en-US" sz="2800" b="1" i="1" dirty="0" smtClean="0">
                <a:solidFill>
                  <a:srgbClr val="FF0000"/>
                </a:solidFill>
              </a:rPr>
              <a:t>ave all these actually been charged to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AccNet</a:t>
            </a:r>
            <a:r>
              <a:rPr lang="en-US" sz="2800" b="1" i="1" dirty="0" smtClean="0">
                <a:solidFill>
                  <a:srgbClr val="FF0000"/>
                </a:solidFill>
              </a:rPr>
              <a:t> budget(s)?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(my </a:t>
            </a:r>
            <a:r>
              <a:rPr lang="en-US" sz="2800" dirty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mpression is no …)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owerPoint Advanced Animation Techniques">
  <a:themeElements>
    <a:clrScheme name="">
      <a:dk1>
        <a:srgbClr val="000000"/>
      </a:dk1>
      <a:lt1>
        <a:srgbClr val="FFFFFF"/>
      </a:lt1>
      <a:dk2>
        <a:srgbClr val="330894"/>
      </a:dk2>
      <a:lt2>
        <a:srgbClr val="F8C508"/>
      </a:lt2>
      <a:accent1>
        <a:srgbClr val="00E9E4"/>
      </a:accent1>
      <a:accent2>
        <a:srgbClr val="9933FF"/>
      </a:accent2>
      <a:accent3>
        <a:srgbClr val="ADAAC8"/>
      </a:accent3>
      <a:accent4>
        <a:srgbClr val="DADADA"/>
      </a:accent4>
      <a:accent5>
        <a:srgbClr val="AAF2EF"/>
      </a:accent5>
      <a:accent6>
        <a:srgbClr val="8A2DE7"/>
      </a:accent6>
      <a:hlink>
        <a:srgbClr val="FB796B"/>
      </a:hlink>
      <a:folHlink>
        <a:srgbClr val="0066FF"/>
      </a:folHlink>
    </a:clrScheme>
    <a:fontScheme name="1_PowerPoint Advanced Animation Techniqu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owerPoint Advanced Animation Techniqu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 Advanced Animation Techniqu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 Advanced Animation Techniqu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 Advanced Animation Techniqu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 Advanced Animation Techniqu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 Advanced Animation Techniqu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 Advanced Animation Techniqu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1810</Words>
  <Application>Microsoft Office PowerPoint</Application>
  <PresentationFormat>On-screen Show (4:3)</PresentationFormat>
  <Paragraphs>336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2_PowerPoint Advanced Animation Techniques</vt:lpstr>
      <vt:lpstr>Slide 1</vt:lpstr>
      <vt:lpstr>network structure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CC-AB recommendations</vt:lpstr>
      <vt:lpstr>CERN statement on  LHC crab cavities issued  after  AccNet LHC-CC09 workshop</vt:lpstr>
      <vt:lpstr>CC designs presented at LHC-CC09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frankz</dc:creator>
  <cp:lastModifiedBy>frankz</cp:lastModifiedBy>
  <cp:revision>55</cp:revision>
  <dcterms:created xsi:type="dcterms:W3CDTF">2009-11-03T18:58:29Z</dcterms:created>
  <dcterms:modified xsi:type="dcterms:W3CDTF">2009-11-05T08:25:32Z</dcterms:modified>
</cp:coreProperties>
</file>